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0" r:id="rId1"/>
  </p:sldMasterIdLst>
  <p:notesMasterIdLst>
    <p:notesMasterId r:id="rId17"/>
  </p:notesMasterIdLst>
  <p:sldIdLst>
    <p:sldId id="256" r:id="rId2"/>
    <p:sldId id="257" r:id="rId3"/>
    <p:sldId id="268" r:id="rId4"/>
    <p:sldId id="259" r:id="rId5"/>
    <p:sldId id="261" r:id="rId6"/>
    <p:sldId id="269" r:id="rId7"/>
    <p:sldId id="262" r:id="rId8"/>
    <p:sldId id="272" r:id="rId9"/>
    <p:sldId id="263" r:id="rId10"/>
    <p:sldId id="264" r:id="rId11"/>
    <p:sldId id="266" r:id="rId12"/>
    <p:sldId id="270" r:id="rId13"/>
    <p:sldId id="267" r:id="rId14"/>
    <p:sldId id="273" r:id="rId15"/>
    <p:sldId id="26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BF5E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0" d="100"/>
          <a:sy n="100" d="100"/>
        </p:scale>
        <p:origin x="-11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90CA1-BBBE-7143-9A0A-20109C131F87}" type="datetimeFigureOut">
              <a:rPr lang="en-US" smtClean="0"/>
              <a:t>3/31/14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CA987F-85FD-8C4C-84F5-FFC2C89FA54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 everyone, my name is Simone Zhang and today I will present Our Changing City</a:t>
            </a:r>
            <a:r>
              <a:rPr lang="en-US" baseline="0" dirty="0" smtClean="0"/>
              <a:t>, an interactive, data-driven web feature exploring a decade of demographic change in the District of Columbia. In the next five minutes, I’m going to provide you an overview of the story behind DC’s population growth in the past fifty years. I’ll also share some of the key lessons we at </a:t>
            </a:r>
            <a:r>
              <a:rPr lang="en-US" baseline="0" dirty="0" err="1" smtClean="0"/>
              <a:t>NeighborhoodInfo</a:t>
            </a:r>
            <a:r>
              <a:rPr lang="en-US" baseline="0" dirty="0" smtClean="0"/>
              <a:t> DC and the Urban Institute learned about what works in engaging key audiences with using data. </a:t>
            </a:r>
            <a:endParaRPr lang="en-US" dirty="0"/>
          </a:p>
        </p:txBody>
      </p:sp>
      <p:sp>
        <p:nvSpPr>
          <p:cNvPr id="4" name="Slide Number Placeholder 3"/>
          <p:cNvSpPr>
            <a:spLocks noGrp="1"/>
          </p:cNvSpPr>
          <p:nvPr>
            <p:ph type="sldNum" sz="quarter" idx="10"/>
          </p:nvPr>
        </p:nvSpPr>
        <p:spPr/>
        <p:txBody>
          <a:bodyPr/>
          <a:lstStyle/>
          <a:p>
            <a:fld id="{BACA987F-85FD-8C4C-84F5-FFC2C89FA542}"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8E751EEA-CE76-0A46-9741-11338F4A9AC2}"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EAF8-B1B3-B949-8F7C-696E748BB66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E751EEA-CE76-0A46-9741-11338F4A9AC2}"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EAF8-B1B3-B949-8F7C-696E748BB6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E751EEA-CE76-0A46-9741-11338F4A9AC2}"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EAF8-B1B3-B949-8F7C-696E748BB66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E751EEA-CE76-0A46-9741-11338F4A9AC2}"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EAF8-B1B3-B949-8F7C-696E748BB66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E751EEA-CE76-0A46-9741-11338F4A9AC2}"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EAF8-B1B3-B949-8F7C-696E748BB66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8E751EEA-CE76-0A46-9741-11338F4A9AC2}" type="datetimeFigureOut">
              <a:rPr lang="en-US" smtClean="0"/>
              <a:t>3/31/14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EAF8-B1B3-B949-8F7C-696E748BB66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8E751EEA-CE76-0A46-9741-11338F4A9AC2}" type="datetimeFigureOut">
              <a:rPr lang="en-US" smtClean="0"/>
              <a:t>3/31/14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FEAF8-B1B3-B949-8F7C-696E748BB66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8E751EEA-CE76-0A46-9741-11338F4A9AC2}" type="datetimeFigureOut">
              <a:rPr lang="en-US" smtClean="0"/>
              <a:t>3/31/14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FEAF8-B1B3-B949-8F7C-696E748BB6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51EEA-CE76-0A46-9741-11338F4A9AC2}" type="datetimeFigureOut">
              <a:rPr lang="en-US" smtClean="0"/>
              <a:t>3/31/14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FEAF8-B1B3-B949-8F7C-696E748BB6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E751EEA-CE76-0A46-9741-11338F4A9AC2}" type="datetimeFigureOut">
              <a:rPr lang="en-US" smtClean="0"/>
              <a:t>3/31/14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EAF8-B1B3-B949-8F7C-696E748BB66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E751EEA-CE76-0A46-9741-11338F4A9AC2}" type="datetimeFigureOut">
              <a:rPr lang="en-US" smtClean="0"/>
              <a:t>3/31/14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EAF8-B1B3-B949-8F7C-696E748BB66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51EEA-CE76-0A46-9741-11338F4A9AC2}" type="datetimeFigureOut">
              <a:rPr lang="en-US" smtClean="0"/>
              <a:t>3/31/14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FEAF8-B1B3-B949-8F7C-696E748BB66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endParaRPr lang="en-US"/>
          </a:p>
        </p:txBody>
      </p:sp>
      <p:sp>
        <p:nvSpPr>
          <p:cNvPr id="9" name="Title 8"/>
          <p:cNvSpPr>
            <a:spLocks noGrp="1"/>
          </p:cNvSpPr>
          <p:nvPr>
            <p:ph type="ctrTitle"/>
          </p:nvPr>
        </p:nvSpPr>
        <p:spPr/>
        <p:txBody>
          <a:bodyPr/>
          <a:lstStyle/>
          <a:p>
            <a:endParaRPr lang="en-US" dirty="0"/>
          </a:p>
        </p:txBody>
      </p:sp>
      <p:pic>
        <p:nvPicPr>
          <p:cNvPr id="10" name="Picture 9"/>
          <p:cNvPicPr>
            <a:picLocks noChangeAspect="1"/>
          </p:cNvPicPr>
          <p:nvPr/>
        </p:nvPicPr>
        <p:blipFill>
          <a:blip r:embed="rId3"/>
          <a:stretch>
            <a:fillRect/>
          </a:stretch>
        </p:blipFill>
        <p:spPr>
          <a:xfrm>
            <a:off x="0" y="0"/>
            <a:ext cx="9372600" cy="7029450"/>
          </a:xfrm>
          <a:prstGeom prst="rect">
            <a:avLst/>
          </a:prstGeom>
        </p:spPr>
      </p:pic>
      <p:sp>
        <p:nvSpPr>
          <p:cNvPr id="11" name="TextBox 10"/>
          <p:cNvSpPr txBox="1"/>
          <p:nvPr/>
        </p:nvSpPr>
        <p:spPr>
          <a:xfrm>
            <a:off x="0" y="4495800"/>
            <a:ext cx="8610600" cy="1846659"/>
          </a:xfrm>
          <a:prstGeom prst="rect">
            <a:avLst/>
          </a:prstGeom>
          <a:solidFill>
            <a:schemeClr val="bg1">
              <a:alpha val="67000"/>
            </a:schemeClr>
          </a:solidFill>
        </p:spPr>
        <p:txBody>
          <a:bodyPr wrap="square" rtlCol="0">
            <a:spAutoFit/>
          </a:bodyPr>
          <a:lstStyle/>
          <a:p>
            <a:pPr algn="r"/>
            <a:r>
              <a:rPr lang="en-US" sz="5400" cap="small" dirty="0" smtClean="0">
                <a:solidFill>
                  <a:schemeClr val="tx1">
                    <a:lumMod val="75000"/>
                    <a:lumOff val="25000"/>
                  </a:schemeClr>
                </a:solidFill>
                <a:latin typeface="Rockwell"/>
                <a:cs typeface="Rockwell"/>
              </a:rPr>
              <a:t>Washington, DC:</a:t>
            </a:r>
          </a:p>
          <a:p>
            <a:pPr algn="r"/>
            <a:r>
              <a:rPr lang="en-US" sz="6000" cap="small" dirty="0" smtClean="0">
                <a:solidFill>
                  <a:schemeClr val="tx1">
                    <a:lumMod val="75000"/>
                    <a:lumOff val="25000"/>
                  </a:schemeClr>
                </a:solidFill>
                <a:latin typeface="Rockwell"/>
                <a:cs typeface="Rockwell"/>
              </a:rPr>
              <a:t>Our Changing City</a:t>
            </a:r>
          </a:p>
        </p:txBody>
      </p:sp>
      <p:sp>
        <p:nvSpPr>
          <p:cNvPr id="12" name="TextBox 11"/>
          <p:cNvSpPr txBox="1"/>
          <p:nvPr/>
        </p:nvSpPr>
        <p:spPr>
          <a:xfrm>
            <a:off x="76200" y="4648200"/>
            <a:ext cx="2895600" cy="707886"/>
          </a:xfrm>
          <a:prstGeom prst="rect">
            <a:avLst/>
          </a:prstGeom>
          <a:solidFill>
            <a:schemeClr val="accent1">
              <a:alpha val="38000"/>
            </a:schemeClr>
          </a:solidFill>
        </p:spPr>
        <p:txBody>
          <a:bodyPr wrap="square" rtlCol="0">
            <a:spAutoFit/>
          </a:bodyPr>
          <a:lstStyle/>
          <a:p>
            <a:r>
              <a:rPr lang="en-US" sz="2000" b="1" cap="small" dirty="0" smtClean="0">
                <a:solidFill>
                  <a:schemeClr val="bg1"/>
                </a:solidFill>
                <a:latin typeface="Helvetica"/>
                <a:cs typeface="Helvetica"/>
              </a:rPr>
              <a:t>Simone Zhang</a:t>
            </a:r>
          </a:p>
          <a:p>
            <a:r>
              <a:rPr lang="en-US" sz="2000" b="1" cap="small" dirty="0" err="1" smtClean="0">
                <a:solidFill>
                  <a:schemeClr val="bg1"/>
                </a:solidFill>
                <a:latin typeface="Helvetica"/>
                <a:cs typeface="Helvetica"/>
              </a:rPr>
              <a:t>NeighborhoodInfo</a:t>
            </a:r>
            <a:r>
              <a:rPr lang="en-US" sz="2000" b="1" cap="small" dirty="0" smtClean="0">
                <a:solidFill>
                  <a:schemeClr val="bg1"/>
                </a:solidFill>
                <a:latin typeface="Helvetica"/>
                <a:cs typeface="Helvetica"/>
              </a:rPr>
              <a:t> DC </a:t>
            </a:r>
            <a:endParaRPr lang="en-US" sz="2000" b="1" cap="small" dirty="0">
              <a:solidFill>
                <a:schemeClr val="bg1"/>
              </a:solidFill>
              <a:latin typeface="Helvetica"/>
              <a:cs typeface="Helvetic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76200"/>
            <a:ext cx="9144000" cy="954107"/>
          </a:xfrm>
          <a:prstGeom prst="rect">
            <a:avLst/>
          </a:prstGeom>
          <a:solidFill>
            <a:schemeClr val="tx1">
              <a:lumMod val="85000"/>
              <a:lumOff val="15000"/>
              <a:alpha val="92000"/>
            </a:schemeClr>
          </a:solidFill>
        </p:spPr>
        <p:txBody>
          <a:bodyPr wrap="square" rtlCol="0">
            <a:spAutoFit/>
          </a:bodyPr>
          <a:lstStyle/>
          <a:p>
            <a:r>
              <a:rPr lang="en-US" sz="2800" dirty="0" smtClean="0">
                <a:solidFill>
                  <a:srgbClr val="FBF5E9"/>
                </a:solidFill>
              </a:rPr>
              <a:t>Washington, DC: </a:t>
            </a:r>
          </a:p>
          <a:p>
            <a:r>
              <a:rPr lang="en-US" sz="2800" dirty="0" smtClean="0">
                <a:solidFill>
                  <a:srgbClr val="FBF5E9"/>
                </a:solidFill>
              </a:rPr>
              <a:t>OUR CHANGING CITY</a:t>
            </a:r>
            <a:endParaRPr lang="en-US" sz="2800" dirty="0">
              <a:solidFill>
                <a:srgbClr val="FBF5E9"/>
              </a:solidFill>
            </a:endParaRPr>
          </a:p>
        </p:txBody>
      </p:sp>
      <p:sp>
        <p:nvSpPr>
          <p:cNvPr id="8" name="TextBox 7"/>
          <p:cNvSpPr txBox="1"/>
          <p:nvPr/>
        </p:nvSpPr>
        <p:spPr>
          <a:xfrm>
            <a:off x="0" y="877907"/>
            <a:ext cx="9144000" cy="461665"/>
          </a:xfrm>
          <a:prstGeom prst="rect">
            <a:avLst/>
          </a:prstGeom>
          <a:solidFill>
            <a:schemeClr val="accent1">
              <a:alpha val="38000"/>
            </a:schemeClr>
          </a:solidFill>
        </p:spPr>
        <p:txBody>
          <a:bodyPr wrap="square" rtlCol="0">
            <a:spAutoFit/>
          </a:bodyPr>
          <a:lstStyle/>
          <a:p>
            <a:pPr algn="r"/>
            <a:r>
              <a:rPr lang="en-US" sz="2400" b="1" cap="small" dirty="0" smtClean="0">
                <a:solidFill>
                  <a:schemeClr val="bg1"/>
                </a:solidFill>
                <a:latin typeface="Helvetica"/>
                <a:cs typeface="Helvetica"/>
              </a:rPr>
              <a:t>Growing pains</a:t>
            </a:r>
            <a:endParaRPr lang="en-US" sz="2400" b="1" cap="small" dirty="0">
              <a:solidFill>
                <a:schemeClr val="bg1"/>
              </a:solidFill>
              <a:latin typeface="Helvetica"/>
              <a:cs typeface="Helvetica"/>
            </a:endParaRPr>
          </a:p>
        </p:txBody>
      </p:sp>
      <p:pic>
        <p:nvPicPr>
          <p:cNvPr id="5" name="Picture 4"/>
          <p:cNvPicPr>
            <a:picLocks noChangeAspect="1"/>
          </p:cNvPicPr>
          <p:nvPr/>
        </p:nvPicPr>
        <p:blipFill>
          <a:blip r:embed="rId2"/>
          <a:stretch>
            <a:fillRect/>
          </a:stretch>
        </p:blipFill>
        <p:spPr>
          <a:xfrm>
            <a:off x="1905000" y="2057400"/>
            <a:ext cx="5683250" cy="397629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76200"/>
            <a:ext cx="9144000" cy="954107"/>
          </a:xfrm>
          <a:prstGeom prst="rect">
            <a:avLst/>
          </a:prstGeom>
          <a:solidFill>
            <a:schemeClr val="tx1">
              <a:lumMod val="85000"/>
              <a:lumOff val="15000"/>
              <a:alpha val="92000"/>
            </a:schemeClr>
          </a:solidFill>
        </p:spPr>
        <p:txBody>
          <a:bodyPr wrap="square" rtlCol="0">
            <a:spAutoFit/>
          </a:bodyPr>
          <a:lstStyle/>
          <a:p>
            <a:r>
              <a:rPr lang="en-US" sz="2800" dirty="0" smtClean="0">
                <a:solidFill>
                  <a:srgbClr val="FBF5E9"/>
                </a:solidFill>
              </a:rPr>
              <a:t>Washington, DC: </a:t>
            </a:r>
          </a:p>
          <a:p>
            <a:r>
              <a:rPr lang="en-US" sz="2800" dirty="0" smtClean="0">
                <a:solidFill>
                  <a:srgbClr val="FBF5E9"/>
                </a:solidFill>
              </a:rPr>
              <a:t>OUR CHANGING CITY</a:t>
            </a:r>
            <a:endParaRPr lang="en-US" sz="2800" dirty="0">
              <a:solidFill>
                <a:srgbClr val="FBF5E9"/>
              </a:solidFill>
            </a:endParaRPr>
          </a:p>
        </p:txBody>
      </p:sp>
      <p:sp>
        <p:nvSpPr>
          <p:cNvPr id="8" name="TextBox 7"/>
          <p:cNvSpPr txBox="1"/>
          <p:nvPr/>
        </p:nvSpPr>
        <p:spPr>
          <a:xfrm>
            <a:off x="0" y="877907"/>
            <a:ext cx="9144000" cy="461665"/>
          </a:xfrm>
          <a:prstGeom prst="rect">
            <a:avLst/>
          </a:prstGeom>
          <a:solidFill>
            <a:schemeClr val="accent1">
              <a:alpha val="38000"/>
            </a:schemeClr>
          </a:solidFill>
        </p:spPr>
        <p:txBody>
          <a:bodyPr wrap="square" rtlCol="0">
            <a:spAutoFit/>
          </a:bodyPr>
          <a:lstStyle/>
          <a:p>
            <a:pPr algn="r"/>
            <a:r>
              <a:rPr lang="en-US" sz="2400" b="1" cap="small" dirty="0" smtClean="0">
                <a:solidFill>
                  <a:schemeClr val="bg1"/>
                </a:solidFill>
                <a:latin typeface="Helvetica"/>
                <a:cs typeface="Helvetica"/>
              </a:rPr>
              <a:t>What we learned</a:t>
            </a:r>
            <a:endParaRPr lang="en-US" sz="2400" b="1" cap="small" dirty="0">
              <a:solidFill>
                <a:schemeClr val="bg1"/>
              </a:solidFill>
              <a:latin typeface="Helvetica"/>
              <a:cs typeface="Helvetica"/>
            </a:endParaRPr>
          </a:p>
        </p:txBody>
      </p:sp>
      <p:sp>
        <p:nvSpPr>
          <p:cNvPr id="7" name="TextBox 6"/>
          <p:cNvSpPr txBox="1"/>
          <p:nvPr/>
        </p:nvSpPr>
        <p:spPr>
          <a:xfrm>
            <a:off x="838200" y="2286000"/>
            <a:ext cx="7467600" cy="3046988"/>
          </a:xfrm>
          <a:prstGeom prst="rect">
            <a:avLst/>
          </a:prstGeom>
          <a:noFill/>
        </p:spPr>
        <p:txBody>
          <a:bodyPr wrap="square" rtlCol="0">
            <a:spAutoFit/>
          </a:bodyPr>
          <a:lstStyle/>
          <a:p>
            <a:pPr>
              <a:buFont typeface="Arial"/>
              <a:buChar char="•"/>
            </a:pPr>
            <a:r>
              <a:rPr lang="en-US" dirty="0" smtClean="0"/>
              <a:t> </a:t>
            </a:r>
            <a:r>
              <a:rPr lang="en-US" sz="2400" dirty="0" smtClean="0"/>
              <a:t>There is public appetite for grounding discussions of community change in data and evidence</a:t>
            </a:r>
          </a:p>
          <a:p>
            <a:pPr>
              <a:buFont typeface="Arial"/>
              <a:buChar char="•"/>
            </a:pPr>
            <a:endParaRPr lang="en-US" sz="2400" dirty="0" smtClean="0"/>
          </a:p>
          <a:p>
            <a:pPr>
              <a:buFont typeface="Arial"/>
              <a:buChar char="•"/>
            </a:pPr>
            <a:r>
              <a:rPr lang="en-US" sz="2400" dirty="0" smtClean="0"/>
              <a:t> There is value in carefully testing and refining the story</a:t>
            </a:r>
          </a:p>
          <a:p>
            <a:pPr>
              <a:buFont typeface="Arial"/>
              <a:buChar char="•"/>
            </a:pPr>
            <a:endParaRPr lang="en-US" sz="2400" dirty="0" smtClean="0"/>
          </a:p>
          <a:p>
            <a:pPr>
              <a:buFont typeface="Arial"/>
              <a:buChar char="•"/>
            </a:pPr>
            <a:r>
              <a:rPr lang="en-US" sz="2400" dirty="0" smtClean="0"/>
              <a:t> You don’t always need hot new data to attract an audience</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76200"/>
            <a:ext cx="9144000" cy="954107"/>
          </a:xfrm>
          <a:prstGeom prst="rect">
            <a:avLst/>
          </a:prstGeom>
          <a:solidFill>
            <a:schemeClr val="tx1">
              <a:lumMod val="85000"/>
              <a:lumOff val="15000"/>
              <a:alpha val="92000"/>
            </a:schemeClr>
          </a:solidFill>
        </p:spPr>
        <p:txBody>
          <a:bodyPr wrap="square" rtlCol="0">
            <a:spAutoFit/>
          </a:bodyPr>
          <a:lstStyle/>
          <a:p>
            <a:r>
              <a:rPr lang="en-US" sz="2800" dirty="0" smtClean="0">
                <a:solidFill>
                  <a:srgbClr val="FBF5E9"/>
                </a:solidFill>
              </a:rPr>
              <a:t>Washington, DC: </a:t>
            </a:r>
          </a:p>
          <a:p>
            <a:r>
              <a:rPr lang="en-US" sz="2800" dirty="0" smtClean="0">
                <a:solidFill>
                  <a:srgbClr val="FBF5E9"/>
                </a:solidFill>
              </a:rPr>
              <a:t>OUR CHANGING CITY</a:t>
            </a:r>
            <a:endParaRPr lang="en-US" sz="2800" dirty="0">
              <a:solidFill>
                <a:srgbClr val="FBF5E9"/>
              </a:solidFill>
            </a:endParaRPr>
          </a:p>
        </p:txBody>
      </p:sp>
      <p:sp>
        <p:nvSpPr>
          <p:cNvPr id="8" name="TextBox 7"/>
          <p:cNvSpPr txBox="1"/>
          <p:nvPr/>
        </p:nvSpPr>
        <p:spPr>
          <a:xfrm>
            <a:off x="0" y="877907"/>
            <a:ext cx="9144000" cy="461665"/>
          </a:xfrm>
          <a:prstGeom prst="rect">
            <a:avLst/>
          </a:prstGeom>
          <a:solidFill>
            <a:schemeClr val="accent1">
              <a:alpha val="38000"/>
            </a:schemeClr>
          </a:solidFill>
        </p:spPr>
        <p:txBody>
          <a:bodyPr wrap="square" rtlCol="0">
            <a:spAutoFit/>
          </a:bodyPr>
          <a:lstStyle/>
          <a:p>
            <a:pPr algn="r"/>
            <a:r>
              <a:rPr lang="en-US" sz="2400" b="1" cap="small" dirty="0" smtClean="0">
                <a:solidFill>
                  <a:schemeClr val="bg1"/>
                </a:solidFill>
                <a:latin typeface="Helvetica"/>
                <a:cs typeface="Helvetica"/>
              </a:rPr>
              <a:t>What we learned</a:t>
            </a:r>
            <a:endParaRPr lang="en-US" sz="2400" b="1" cap="small" dirty="0">
              <a:solidFill>
                <a:schemeClr val="bg1"/>
              </a:solidFill>
              <a:latin typeface="Helvetica"/>
              <a:cs typeface="Helvetica"/>
            </a:endParaRPr>
          </a:p>
        </p:txBody>
      </p:sp>
      <p:sp>
        <p:nvSpPr>
          <p:cNvPr id="7" name="TextBox 6"/>
          <p:cNvSpPr txBox="1"/>
          <p:nvPr/>
        </p:nvSpPr>
        <p:spPr>
          <a:xfrm>
            <a:off x="838200" y="2286000"/>
            <a:ext cx="7467600" cy="3046988"/>
          </a:xfrm>
          <a:prstGeom prst="rect">
            <a:avLst/>
          </a:prstGeom>
          <a:noFill/>
        </p:spPr>
        <p:txBody>
          <a:bodyPr wrap="square" rtlCol="0">
            <a:spAutoFit/>
          </a:bodyPr>
          <a:lstStyle/>
          <a:p>
            <a:pPr>
              <a:buFont typeface="Arial"/>
              <a:buChar char="•"/>
            </a:pPr>
            <a:r>
              <a:rPr lang="en-US" dirty="0" smtClean="0"/>
              <a:t> </a:t>
            </a:r>
            <a:r>
              <a:rPr lang="en-US" sz="2400" dirty="0" smtClean="0"/>
              <a:t>There is public appetite for grounding discussions of community change in data and evidence</a:t>
            </a:r>
          </a:p>
          <a:p>
            <a:pPr>
              <a:buFont typeface="Arial"/>
              <a:buChar char="•"/>
            </a:pPr>
            <a:endParaRPr lang="en-US" sz="2400" dirty="0" smtClean="0"/>
          </a:p>
          <a:p>
            <a:pPr>
              <a:buFont typeface="Arial"/>
              <a:buChar char="•"/>
            </a:pPr>
            <a:r>
              <a:rPr lang="en-US" sz="2400" dirty="0" smtClean="0"/>
              <a:t> There is value in carefully testing and refining the story</a:t>
            </a:r>
          </a:p>
          <a:p>
            <a:pPr>
              <a:buFont typeface="Arial"/>
              <a:buChar char="•"/>
            </a:pPr>
            <a:endParaRPr lang="en-US" sz="2400" dirty="0" smtClean="0"/>
          </a:p>
          <a:p>
            <a:pPr>
              <a:buFont typeface="Arial"/>
              <a:buChar char="•"/>
            </a:pPr>
            <a:r>
              <a:rPr lang="en-US" sz="2400" dirty="0" smtClean="0"/>
              <a:t> You don’t always need hot new data to attract an audience</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76200"/>
            <a:ext cx="9144000" cy="954107"/>
          </a:xfrm>
          <a:prstGeom prst="rect">
            <a:avLst/>
          </a:prstGeom>
          <a:solidFill>
            <a:schemeClr val="tx1">
              <a:lumMod val="85000"/>
              <a:lumOff val="15000"/>
              <a:alpha val="92000"/>
            </a:schemeClr>
          </a:solidFill>
        </p:spPr>
        <p:txBody>
          <a:bodyPr wrap="square" rtlCol="0">
            <a:spAutoFit/>
          </a:bodyPr>
          <a:lstStyle/>
          <a:p>
            <a:r>
              <a:rPr lang="en-US" sz="2800" dirty="0" smtClean="0">
                <a:solidFill>
                  <a:srgbClr val="FBF5E9"/>
                </a:solidFill>
              </a:rPr>
              <a:t>Washington, DC: </a:t>
            </a:r>
          </a:p>
          <a:p>
            <a:r>
              <a:rPr lang="en-US" sz="2800" dirty="0" smtClean="0">
                <a:solidFill>
                  <a:srgbClr val="FBF5E9"/>
                </a:solidFill>
              </a:rPr>
              <a:t>OUR CHANGING CITY</a:t>
            </a:r>
            <a:endParaRPr lang="en-US" sz="2800" dirty="0">
              <a:solidFill>
                <a:srgbClr val="FBF5E9"/>
              </a:solidFill>
            </a:endParaRPr>
          </a:p>
        </p:txBody>
      </p:sp>
      <p:sp>
        <p:nvSpPr>
          <p:cNvPr id="8" name="TextBox 7"/>
          <p:cNvSpPr txBox="1"/>
          <p:nvPr/>
        </p:nvSpPr>
        <p:spPr>
          <a:xfrm>
            <a:off x="0" y="877907"/>
            <a:ext cx="9144000" cy="461665"/>
          </a:xfrm>
          <a:prstGeom prst="rect">
            <a:avLst/>
          </a:prstGeom>
          <a:solidFill>
            <a:schemeClr val="accent1">
              <a:alpha val="38000"/>
            </a:schemeClr>
          </a:solidFill>
        </p:spPr>
        <p:txBody>
          <a:bodyPr wrap="square" rtlCol="0">
            <a:spAutoFit/>
          </a:bodyPr>
          <a:lstStyle/>
          <a:p>
            <a:pPr algn="r"/>
            <a:r>
              <a:rPr lang="en-US" sz="2400" b="1" cap="small" dirty="0" smtClean="0">
                <a:solidFill>
                  <a:schemeClr val="bg1"/>
                </a:solidFill>
                <a:latin typeface="Helvetica"/>
                <a:cs typeface="Helvetica"/>
              </a:rPr>
              <a:t>What Worked</a:t>
            </a:r>
            <a:endParaRPr lang="en-US" sz="2400" b="1" cap="small" dirty="0">
              <a:solidFill>
                <a:schemeClr val="bg1"/>
              </a:solidFill>
              <a:latin typeface="Helvetica"/>
              <a:cs typeface="Helvetica"/>
            </a:endParaRPr>
          </a:p>
        </p:txBody>
      </p:sp>
      <p:sp>
        <p:nvSpPr>
          <p:cNvPr id="7" name="TextBox 6"/>
          <p:cNvSpPr txBox="1"/>
          <p:nvPr/>
        </p:nvSpPr>
        <p:spPr>
          <a:xfrm>
            <a:off x="914400" y="2590800"/>
            <a:ext cx="6201387" cy="2123658"/>
          </a:xfrm>
          <a:prstGeom prst="rect">
            <a:avLst/>
          </a:prstGeom>
          <a:noFill/>
        </p:spPr>
        <p:txBody>
          <a:bodyPr wrap="none" rtlCol="0">
            <a:spAutoFit/>
          </a:bodyPr>
          <a:lstStyle/>
          <a:p>
            <a:r>
              <a:rPr lang="en-US" sz="4400" dirty="0" smtClean="0"/>
              <a:t>Strong Narrative Frame </a:t>
            </a:r>
          </a:p>
          <a:p>
            <a:r>
              <a:rPr lang="en-US" sz="4400" dirty="0" smtClean="0"/>
              <a:t>+ </a:t>
            </a:r>
          </a:p>
          <a:p>
            <a:r>
              <a:rPr lang="en-US" sz="4400" dirty="0" smtClean="0"/>
              <a:t>Interactive Features</a:t>
            </a:r>
            <a:endParaRPr lang="en-US"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76200"/>
            <a:ext cx="9144000" cy="954107"/>
          </a:xfrm>
          <a:prstGeom prst="rect">
            <a:avLst/>
          </a:prstGeom>
          <a:solidFill>
            <a:schemeClr val="tx1">
              <a:lumMod val="85000"/>
              <a:lumOff val="15000"/>
              <a:alpha val="92000"/>
            </a:schemeClr>
          </a:solidFill>
        </p:spPr>
        <p:txBody>
          <a:bodyPr wrap="square" rtlCol="0">
            <a:spAutoFit/>
          </a:bodyPr>
          <a:lstStyle/>
          <a:p>
            <a:r>
              <a:rPr lang="en-US" sz="2800" dirty="0" smtClean="0">
                <a:solidFill>
                  <a:srgbClr val="FBF5E9"/>
                </a:solidFill>
              </a:rPr>
              <a:t>Washington, DC: </a:t>
            </a:r>
          </a:p>
          <a:p>
            <a:r>
              <a:rPr lang="en-US" sz="2800" dirty="0" smtClean="0">
                <a:solidFill>
                  <a:srgbClr val="FBF5E9"/>
                </a:solidFill>
              </a:rPr>
              <a:t>OUR CHANGING CITY</a:t>
            </a:r>
            <a:endParaRPr lang="en-US" sz="2800" dirty="0">
              <a:solidFill>
                <a:srgbClr val="FBF5E9"/>
              </a:solidFill>
            </a:endParaRPr>
          </a:p>
        </p:txBody>
      </p:sp>
      <p:sp>
        <p:nvSpPr>
          <p:cNvPr id="8" name="TextBox 7"/>
          <p:cNvSpPr txBox="1"/>
          <p:nvPr/>
        </p:nvSpPr>
        <p:spPr>
          <a:xfrm>
            <a:off x="0" y="877907"/>
            <a:ext cx="9144000" cy="461665"/>
          </a:xfrm>
          <a:prstGeom prst="rect">
            <a:avLst/>
          </a:prstGeom>
          <a:solidFill>
            <a:schemeClr val="accent1">
              <a:alpha val="38000"/>
            </a:schemeClr>
          </a:solidFill>
        </p:spPr>
        <p:txBody>
          <a:bodyPr wrap="square" rtlCol="0">
            <a:spAutoFit/>
          </a:bodyPr>
          <a:lstStyle/>
          <a:p>
            <a:pPr algn="r"/>
            <a:r>
              <a:rPr lang="en-US" sz="2400" b="1" cap="small" dirty="0" smtClean="0">
                <a:solidFill>
                  <a:schemeClr val="bg1"/>
                </a:solidFill>
                <a:latin typeface="Helvetica"/>
                <a:cs typeface="Helvetica"/>
              </a:rPr>
              <a:t>What Worked</a:t>
            </a:r>
            <a:endParaRPr lang="en-US" sz="2400" b="1" cap="small" dirty="0">
              <a:solidFill>
                <a:schemeClr val="bg1"/>
              </a:solidFill>
              <a:latin typeface="Helvetica"/>
              <a:cs typeface="Helvetica"/>
            </a:endParaRPr>
          </a:p>
        </p:txBody>
      </p:sp>
      <p:sp>
        <p:nvSpPr>
          <p:cNvPr id="7" name="TextBox 6"/>
          <p:cNvSpPr txBox="1"/>
          <p:nvPr/>
        </p:nvSpPr>
        <p:spPr>
          <a:xfrm>
            <a:off x="914400" y="2590800"/>
            <a:ext cx="6201387" cy="2123658"/>
          </a:xfrm>
          <a:prstGeom prst="rect">
            <a:avLst/>
          </a:prstGeom>
          <a:noFill/>
        </p:spPr>
        <p:txBody>
          <a:bodyPr wrap="none" rtlCol="0">
            <a:spAutoFit/>
          </a:bodyPr>
          <a:lstStyle/>
          <a:p>
            <a:r>
              <a:rPr lang="en-US" sz="4400" dirty="0" smtClean="0"/>
              <a:t>Strong Narrative Frame </a:t>
            </a:r>
          </a:p>
          <a:p>
            <a:r>
              <a:rPr lang="en-US" sz="4400" dirty="0" smtClean="0"/>
              <a:t>+ </a:t>
            </a:r>
          </a:p>
          <a:p>
            <a:r>
              <a:rPr lang="en-US" sz="4400" dirty="0" smtClean="0"/>
              <a:t>Interactive Features</a:t>
            </a:r>
            <a:endParaRPr lang="en-US" sz="4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76200"/>
            <a:ext cx="9144000" cy="4216539"/>
          </a:xfrm>
          <a:custGeom>
            <a:avLst/>
            <a:gdLst>
              <a:gd name="connsiteX0" fmla="*/ 0 w 9144000"/>
              <a:gd name="connsiteY0" fmla="*/ 0 h 954107"/>
              <a:gd name="connsiteX1" fmla="*/ 9144000 w 9144000"/>
              <a:gd name="connsiteY1" fmla="*/ 0 h 954107"/>
              <a:gd name="connsiteX2" fmla="*/ 9144000 w 9144000"/>
              <a:gd name="connsiteY2" fmla="*/ 954107 h 954107"/>
              <a:gd name="connsiteX3" fmla="*/ 0 w 9144000"/>
              <a:gd name="connsiteY3" fmla="*/ 954107 h 954107"/>
              <a:gd name="connsiteX4" fmla="*/ 0 w 9144000"/>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54107">
                <a:moveTo>
                  <a:pt x="0" y="0"/>
                </a:moveTo>
                <a:lnTo>
                  <a:pt x="9144000" y="0"/>
                </a:lnTo>
                <a:lnTo>
                  <a:pt x="9144000" y="954107"/>
                </a:lnTo>
                <a:lnTo>
                  <a:pt x="0" y="954107"/>
                </a:lnTo>
                <a:lnTo>
                  <a:pt x="0" y="0"/>
                </a:lnTo>
                <a:close/>
              </a:path>
            </a:pathLst>
          </a:custGeom>
          <a:solidFill>
            <a:schemeClr val="tx1">
              <a:lumMod val="85000"/>
              <a:lumOff val="15000"/>
              <a:alpha val="92000"/>
            </a:schemeClr>
          </a:solidFill>
        </p:spPr>
        <p:txBody>
          <a:bodyPr wrap="square" rtlCol="0">
            <a:spAutoFit/>
          </a:bodyPr>
          <a:lstStyle/>
          <a:p>
            <a:pPr algn="ctr"/>
            <a:endParaRPr lang="en-US" sz="2800" dirty="0" smtClean="0">
              <a:solidFill>
                <a:srgbClr val="FBF5E9"/>
              </a:solidFill>
            </a:endParaRPr>
          </a:p>
          <a:p>
            <a:pPr algn="ctr"/>
            <a:endParaRPr lang="en-US" sz="2800" dirty="0" smtClean="0">
              <a:solidFill>
                <a:srgbClr val="FBF5E9"/>
              </a:solidFill>
            </a:endParaRPr>
          </a:p>
          <a:p>
            <a:pPr algn="ctr"/>
            <a:endParaRPr lang="en-US" sz="2800" dirty="0" smtClean="0">
              <a:solidFill>
                <a:srgbClr val="FBF5E9"/>
              </a:solidFill>
            </a:endParaRPr>
          </a:p>
          <a:p>
            <a:pPr algn="ctr"/>
            <a:endParaRPr lang="en-US" sz="800" dirty="0" smtClean="0">
              <a:solidFill>
                <a:srgbClr val="FBF5E9"/>
              </a:solidFill>
            </a:endParaRPr>
          </a:p>
          <a:p>
            <a:pPr algn="ctr"/>
            <a:endParaRPr lang="en-US" sz="800" dirty="0" smtClean="0">
              <a:solidFill>
                <a:srgbClr val="FBF5E9"/>
              </a:solidFill>
            </a:endParaRPr>
          </a:p>
          <a:p>
            <a:pPr algn="ctr"/>
            <a:r>
              <a:rPr lang="en-US" sz="2800" dirty="0" smtClean="0">
                <a:solidFill>
                  <a:srgbClr val="FBF5E9"/>
                </a:solidFill>
              </a:rPr>
              <a:t>Washington, DC: </a:t>
            </a:r>
          </a:p>
          <a:p>
            <a:pPr algn="ctr"/>
            <a:r>
              <a:rPr lang="en-US" sz="2800" dirty="0" smtClean="0">
                <a:solidFill>
                  <a:srgbClr val="FBF5E9"/>
                </a:solidFill>
              </a:rPr>
              <a:t>OUR CHANGING CITY</a:t>
            </a:r>
          </a:p>
          <a:p>
            <a:pPr algn="ctr"/>
            <a:endParaRPr lang="en-US" sz="2800" dirty="0" smtClean="0">
              <a:solidFill>
                <a:srgbClr val="FBF5E9"/>
              </a:solidFill>
            </a:endParaRPr>
          </a:p>
          <a:p>
            <a:pPr algn="ctr"/>
            <a:endParaRPr lang="en-US" sz="2800" dirty="0" smtClean="0">
              <a:solidFill>
                <a:srgbClr val="FBF5E9"/>
              </a:solidFill>
            </a:endParaRPr>
          </a:p>
          <a:p>
            <a:endParaRPr lang="en-US" sz="2800" dirty="0">
              <a:solidFill>
                <a:srgbClr val="FBF5E9"/>
              </a:solidFill>
            </a:endParaRPr>
          </a:p>
          <a:p>
            <a:endParaRPr lang="en-US" sz="2800" dirty="0">
              <a:solidFill>
                <a:srgbClr val="FBF5E9"/>
              </a:solidFill>
            </a:endParaRPr>
          </a:p>
        </p:txBody>
      </p:sp>
      <p:sp>
        <p:nvSpPr>
          <p:cNvPr id="8" name="TextBox 7"/>
          <p:cNvSpPr txBox="1"/>
          <p:nvPr/>
        </p:nvSpPr>
        <p:spPr>
          <a:xfrm>
            <a:off x="0" y="4208383"/>
            <a:ext cx="9144000" cy="1354217"/>
          </a:xfrm>
          <a:prstGeom prst="rect">
            <a:avLst/>
          </a:prstGeom>
          <a:solidFill>
            <a:schemeClr val="accent1">
              <a:alpha val="38000"/>
            </a:schemeClr>
          </a:solidFill>
        </p:spPr>
        <p:txBody>
          <a:bodyPr wrap="square" rtlCol="0">
            <a:spAutoFit/>
          </a:bodyPr>
          <a:lstStyle/>
          <a:p>
            <a:pPr algn="ctr"/>
            <a:endParaRPr lang="en-US" sz="1000" b="1" cap="small" dirty="0">
              <a:solidFill>
                <a:schemeClr val="bg1"/>
              </a:solidFill>
              <a:latin typeface="Helvetica"/>
              <a:cs typeface="Helvetica"/>
            </a:endParaRPr>
          </a:p>
          <a:p>
            <a:pPr algn="ctr"/>
            <a:r>
              <a:rPr lang="en-US" sz="2400" b="1" cap="small" dirty="0" smtClean="0">
                <a:solidFill>
                  <a:schemeClr val="bg1"/>
                </a:solidFill>
                <a:latin typeface="Helvetica"/>
                <a:cs typeface="Helvetica"/>
              </a:rPr>
              <a:t>Visit Online</a:t>
            </a:r>
          </a:p>
          <a:p>
            <a:pPr algn="ctr"/>
            <a:r>
              <a:rPr lang="en-US" sz="2400" u="sng" dirty="0" smtClean="0">
                <a:solidFill>
                  <a:srgbClr val="FBF5E9"/>
                </a:solidFill>
                <a:latin typeface="Helvetica"/>
                <a:cs typeface="Helvetica"/>
              </a:rPr>
              <a:t>http://datatools.urban.org/features/changingcities/</a:t>
            </a:r>
          </a:p>
          <a:p>
            <a:pPr algn="ctr"/>
            <a:endParaRPr lang="en-US" sz="2400" dirty="0">
              <a:solidFill>
                <a:schemeClr val="bg1"/>
              </a:solidFill>
              <a:latin typeface="Helvetica"/>
              <a:cs typeface="Helvetica"/>
            </a:endParaRPr>
          </a:p>
        </p:txBody>
      </p:sp>
      <p:sp>
        <p:nvSpPr>
          <p:cNvPr id="6" name="TextBox 5"/>
          <p:cNvSpPr txBox="1"/>
          <p:nvPr/>
        </p:nvSpPr>
        <p:spPr>
          <a:xfrm>
            <a:off x="0" y="5657671"/>
            <a:ext cx="9144000" cy="1200329"/>
          </a:xfrm>
          <a:custGeom>
            <a:avLst/>
            <a:gdLst>
              <a:gd name="connsiteX0" fmla="*/ 0 w 9144000"/>
              <a:gd name="connsiteY0" fmla="*/ 0 h 954107"/>
              <a:gd name="connsiteX1" fmla="*/ 9144000 w 9144000"/>
              <a:gd name="connsiteY1" fmla="*/ 0 h 954107"/>
              <a:gd name="connsiteX2" fmla="*/ 9144000 w 9144000"/>
              <a:gd name="connsiteY2" fmla="*/ 954107 h 954107"/>
              <a:gd name="connsiteX3" fmla="*/ 0 w 9144000"/>
              <a:gd name="connsiteY3" fmla="*/ 954107 h 954107"/>
              <a:gd name="connsiteX4" fmla="*/ 0 w 9144000"/>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54107">
                <a:moveTo>
                  <a:pt x="0" y="0"/>
                </a:moveTo>
                <a:lnTo>
                  <a:pt x="9144000" y="0"/>
                </a:lnTo>
                <a:lnTo>
                  <a:pt x="9144000" y="954107"/>
                </a:lnTo>
                <a:lnTo>
                  <a:pt x="0" y="954107"/>
                </a:lnTo>
                <a:lnTo>
                  <a:pt x="0" y="0"/>
                </a:lnTo>
                <a:close/>
              </a:path>
            </a:pathLst>
          </a:custGeom>
          <a:solidFill>
            <a:schemeClr val="tx1">
              <a:lumMod val="85000"/>
              <a:lumOff val="15000"/>
              <a:alpha val="92000"/>
            </a:schemeClr>
          </a:solidFill>
        </p:spPr>
        <p:txBody>
          <a:bodyPr wrap="square" rtlCol="0" anchor="ctr">
            <a:spAutoFit/>
          </a:bodyPr>
          <a:lstStyle/>
          <a:p>
            <a:pPr algn="r"/>
            <a:endParaRPr lang="en-US" dirty="0" smtClean="0">
              <a:solidFill>
                <a:srgbClr val="FBF5E9"/>
              </a:solidFill>
            </a:endParaRPr>
          </a:p>
          <a:p>
            <a:pPr algn="r"/>
            <a:endParaRPr lang="en-US" dirty="0" smtClean="0">
              <a:solidFill>
                <a:srgbClr val="FBF5E9"/>
              </a:solidFill>
            </a:endParaRPr>
          </a:p>
          <a:p>
            <a:pPr algn="r"/>
            <a:endParaRPr lang="en-US" dirty="0" smtClean="0">
              <a:solidFill>
                <a:srgbClr val="FBF5E9"/>
              </a:solidFill>
            </a:endParaRPr>
          </a:p>
          <a:p>
            <a:pPr algn="r"/>
            <a:r>
              <a:rPr lang="en-US" dirty="0" err="1" smtClean="0">
                <a:solidFill>
                  <a:srgbClr val="FBF5E9"/>
                </a:solidFill>
              </a:rPr>
              <a:t>NeighborhoodInfo</a:t>
            </a:r>
            <a:r>
              <a:rPr lang="en-US" dirty="0" smtClean="0">
                <a:solidFill>
                  <a:srgbClr val="FBF5E9"/>
                </a:solidFill>
              </a:rPr>
              <a:t> DC	   				       http://</a:t>
            </a:r>
            <a:r>
              <a:rPr lang="en-US" dirty="0" err="1" smtClean="0">
                <a:solidFill>
                  <a:srgbClr val="FBF5E9"/>
                </a:solidFill>
              </a:rPr>
              <a:t>www.neighborhoodinfodc.org</a:t>
            </a:r>
            <a:r>
              <a:rPr lang="en-US" dirty="0" smtClean="0">
                <a:solidFill>
                  <a:srgbClr val="FBF5E9"/>
                </a:solidFill>
              </a:rPr>
              <a:t>/</a:t>
            </a:r>
            <a:endParaRPr lang="en-US" dirty="0">
              <a:solidFill>
                <a:srgbClr val="FBF5E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76200"/>
            <a:ext cx="9144000" cy="954107"/>
          </a:xfrm>
          <a:prstGeom prst="rect">
            <a:avLst/>
          </a:prstGeom>
          <a:solidFill>
            <a:schemeClr val="tx1">
              <a:lumMod val="85000"/>
              <a:lumOff val="15000"/>
              <a:alpha val="92000"/>
            </a:schemeClr>
          </a:solidFill>
        </p:spPr>
        <p:txBody>
          <a:bodyPr wrap="square" rtlCol="0">
            <a:spAutoFit/>
          </a:bodyPr>
          <a:lstStyle/>
          <a:p>
            <a:r>
              <a:rPr lang="en-US" sz="2800" dirty="0" smtClean="0">
                <a:solidFill>
                  <a:srgbClr val="FBF5E9"/>
                </a:solidFill>
              </a:rPr>
              <a:t>Washington, DC: </a:t>
            </a:r>
          </a:p>
          <a:p>
            <a:r>
              <a:rPr lang="en-US" sz="2800" dirty="0" smtClean="0">
                <a:solidFill>
                  <a:srgbClr val="FBF5E9"/>
                </a:solidFill>
              </a:rPr>
              <a:t>OUR CHANGING CITY</a:t>
            </a:r>
            <a:endParaRPr lang="en-US" sz="2800" dirty="0">
              <a:solidFill>
                <a:srgbClr val="FBF5E9"/>
              </a:solidFill>
            </a:endParaRPr>
          </a:p>
        </p:txBody>
      </p:sp>
      <p:pic>
        <p:nvPicPr>
          <p:cNvPr id="7" name="Picture 6"/>
          <p:cNvPicPr>
            <a:picLocks noChangeAspect="1"/>
          </p:cNvPicPr>
          <p:nvPr/>
        </p:nvPicPr>
        <p:blipFill>
          <a:blip r:embed="rId2"/>
          <a:stretch>
            <a:fillRect/>
          </a:stretch>
        </p:blipFill>
        <p:spPr>
          <a:xfrm>
            <a:off x="1143000" y="1505990"/>
            <a:ext cx="6959600" cy="5047210"/>
          </a:xfrm>
          <a:prstGeom prst="rect">
            <a:avLst/>
          </a:prstGeom>
        </p:spPr>
      </p:pic>
      <p:sp>
        <p:nvSpPr>
          <p:cNvPr id="8" name="TextBox 7"/>
          <p:cNvSpPr txBox="1"/>
          <p:nvPr/>
        </p:nvSpPr>
        <p:spPr>
          <a:xfrm>
            <a:off x="0" y="877907"/>
            <a:ext cx="9144000" cy="461665"/>
          </a:xfrm>
          <a:prstGeom prst="rect">
            <a:avLst/>
          </a:prstGeom>
          <a:solidFill>
            <a:schemeClr val="accent1">
              <a:alpha val="38000"/>
            </a:schemeClr>
          </a:solidFill>
        </p:spPr>
        <p:txBody>
          <a:bodyPr wrap="square" rtlCol="0">
            <a:spAutoFit/>
          </a:bodyPr>
          <a:lstStyle/>
          <a:p>
            <a:pPr algn="r"/>
            <a:r>
              <a:rPr lang="en-US" sz="2400" b="1" cap="small" dirty="0" smtClean="0">
                <a:solidFill>
                  <a:schemeClr val="bg1"/>
                </a:solidFill>
                <a:latin typeface="Helvetica"/>
                <a:cs typeface="Helvetica"/>
              </a:rPr>
              <a:t>A history of change</a:t>
            </a:r>
            <a:endParaRPr lang="en-US" sz="2400" b="1" cap="small" dirty="0">
              <a:solidFill>
                <a:schemeClr val="bg1"/>
              </a:solidFill>
              <a:latin typeface="Helvetica"/>
              <a:cs typeface="Helvetic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76200"/>
            <a:ext cx="9144000" cy="954107"/>
          </a:xfrm>
          <a:prstGeom prst="rect">
            <a:avLst/>
          </a:prstGeom>
          <a:solidFill>
            <a:schemeClr val="tx1">
              <a:lumMod val="85000"/>
              <a:lumOff val="15000"/>
              <a:alpha val="92000"/>
            </a:schemeClr>
          </a:solidFill>
        </p:spPr>
        <p:txBody>
          <a:bodyPr wrap="square" rtlCol="0">
            <a:spAutoFit/>
          </a:bodyPr>
          <a:lstStyle/>
          <a:p>
            <a:r>
              <a:rPr lang="en-US" sz="2800" dirty="0" smtClean="0">
                <a:solidFill>
                  <a:srgbClr val="FBF5E9"/>
                </a:solidFill>
              </a:rPr>
              <a:t>Washington, DC: </a:t>
            </a:r>
          </a:p>
          <a:p>
            <a:r>
              <a:rPr lang="en-US" sz="2800" dirty="0" smtClean="0">
                <a:solidFill>
                  <a:srgbClr val="FBF5E9"/>
                </a:solidFill>
              </a:rPr>
              <a:t>OUR CHANGING CITY</a:t>
            </a:r>
            <a:endParaRPr lang="en-US" sz="2800" dirty="0">
              <a:solidFill>
                <a:srgbClr val="FBF5E9"/>
              </a:solidFill>
            </a:endParaRPr>
          </a:p>
        </p:txBody>
      </p:sp>
      <p:pic>
        <p:nvPicPr>
          <p:cNvPr id="7" name="Picture 6"/>
          <p:cNvPicPr>
            <a:picLocks noChangeAspect="1"/>
          </p:cNvPicPr>
          <p:nvPr/>
        </p:nvPicPr>
        <p:blipFill>
          <a:blip r:embed="rId2"/>
          <a:stretch>
            <a:fillRect/>
          </a:stretch>
        </p:blipFill>
        <p:spPr>
          <a:xfrm>
            <a:off x="1143000" y="1505990"/>
            <a:ext cx="6959600" cy="5047210"/>
          </a:xfrm>
          <a:prstGeom prst="rect">
            <a:avLst/>
          </a:prstGeom>
        </p:spPr>
      </p:pic>
      <p:sp>
        <p:nvSpPr>
          <p:cNvPr id="8" name="TextBox 7"/>
          <p:cNvSpPr txBox="1"/>
          <p:nvPr/>
        </p:nvSpPr>
        <p:spPr>
          <a:xfrm>
            <a:off x="0" y="877907"/>
            <a:ext cx="9144000" cy="461665"/>
          </a:xfrm>
          <a:prstGeom prst="rect">
            <a:avLst/>
          </a:prstGeom>
          <a:solidFill>
            <a:schemeClr val="accent1">
              <a:alpha val="38000"/>
            </a:schemeClr>
          </a:solidFill>
        </p:spPr>
        <p:txBody>
          <a:bodyPr wrap="square" rtlCol="0">
            <a:spAutoFit/>
          </a:bodyPr>
          <a:lstStyle/>
          <a:p>
            <a:pPr algn="r"/>
            <a:r>
              <a:rPr lang="en-US" sz="2400" b="1" cap="small" dirty="0" smtClean="0">
                <a:solidFill>
                  <a:schemeClr val="bg1"/>
                </a:solidFill>
                <a:latin typeface="Helvetica"/>
                <a:cs typeface="Helvetica"/>
              </a:rPr>
              <a:t>A history of change</a:t>
            </a:r>
            <a:endParaRPr lang="en-US" sz="2400" b="1" cap="small" dirty="0">
              <a:solidFill>
                <a:schemeClr val="bg1"/>
              </a:solidFill>
              <a:latin typeface="Helvetica"/>
              <a:cs typeface="Helvetic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 y="2286000"/>
            <a:ext cx="2832943" cy="3352800"/>
          </a:xfrm>
          <a:prstGeom prst="rect">
            <a:avLst/>
          </a:prstGeom>
        </p:spPr>
      </p:pic>
      <p:sp>
        <p:nvSpPr>
          <p:cNvPr id="4" name="TextBox 3"/>
          <p:cNvSpPr txBox="1"/>
          <p:nvPr/>
        </p:nvSpPr>
        <p:spPr>
          <a:xfrm>
            <a:off x="0" y="-76200"/>
            <a:ext cx="9144000" cy="954107"/>
          </a:xfrm>
          <a:prstGeom prst="rect">
            <a:avLst/>
          </a:prstGeom>
          <a:solidFill>
            <a:schemeClr val="tx1">
              <a:lumMod val="85000"/>
              <a:lumOff val="15000"/>
              <a:alpha val="92000"/>
            </a:schemeClr>
          </a:solidFill>
        </p:spPr>
        <p:txBody>
          <a:bodyPr wrap="square" rtlCol="0">
            <a:spAutoFit/>
          </a:bodyPr>
          <a:lstStyle/>
          <a:p>
            <a:r>
              <a:rPr lang="en-US" sz="2800" dirty="0" smtClean="0">
                <a:solidFill>
                  <a:srgbClr val="FBF5E9"/>
                </a:solidFill>
              </a:rPr>
              <a:t>Washington, DC: </a:t>
            </a:r>
          </a:p>
          <a:p>
            <a:r>
              <a:rPr lang="en-US" sz="2800" dirty="0" smtClean="0">
                <a:solidFill>
                  <a:srgbClr val="FBF5E9"/>
                </a:solidFill>
              </a:rPr>
              <a:t>OUR CHANGING CITY</a:t>
            </a:r>
            <a:endParaRPr lang="en-US" sz="2800" dirty="0">
              <a:solidFill>
                <a:srgbClr val="FBF5E9"/>
              </a:solidFill>
            </a:endParaRPr>
          </a:p>
        </p:txBody>
      </p:sp>
      <p:sp>
        <p:nvSpPr>
          <p:cNvPr id="8" name="TextBox 7"/>
          <p:cNvSpPr txBox="1"/>
          <p:nvPr/>
        </p:nvSpPr>
        <p:spPr>
          <a:xfrm>
            <a:off x="0" y="877907"/>
            <a:ext cx="9144000" cy="461665"/>
          </a:xfrm>
          <a:prstGeom prst="rect">
            <a:avLst/>
          </a:prstGeom>
          <a:solidFill>
            <a:schemeClr val="accent1">
              <a:alpha val="38000"/>
            </a:schemeClr>
          </a:solidFill>
        </p:spPr>
        <p:txBody>
          <a:bodyPr wrap="square" rtlCol="0">
            <a:spAutoFit/>
          </a:bodyPr>
          <a:lstStyle/>
          <a:p>
            <a:pPr algn="r"/>
            <a:r>
              <a:rPr lang="en-US" sz="2400" b="1" cap="small" dirty="0" smtClean="0">
                <a:solidFill>
                  <a:schemeClr val="bg1"/>
                </a:solidFill>
                <a:latin typeface="Helvetica"/>
                <a:cs typeface="Helvetica"/>
              </a:rPr>
              <a:t>Wards 2 and 6 grew the most </a:t>
            </a:r>
            <a:endParaRPr lang="en-US" sz="2400" b="1" cap="small" dirty="0">
              <a:solidFill>
                <a:schemeClr val="bg1"/>
              </a:solidFill>
              <a:latin typeface="Helvetica"/>
              <a:cs typeface="Helvetica"/>
            </a:endParaRPr>
          </a:p>
        </p:txBody>
      </p:sp>
      <p:pic>
        <p:nvPicPr>
          <p:cNvPr id="6" name="Picture 5"/>
          <p:cNvPicPr>
            <a:picLocks noChangeAspect="1"/>
          </p:cNvPicPr>
          <p:nvPr/>
        </p:nvPicPr>
        <p:blipFill>
          <a:blip r:embed="rId3"/>
          <a:stretch>
            <a:fillRect/>
          </a:stretch>
        </p:blipFill>
        <p:spPr>
          <a:xfrm>
            <a:off x="3048000" y="1664936"/>
            <a:ext cx="5867400" cy="488826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76200"/>
            <a:ext cx="9144000" cy="954107"/>
          </a:xfrm>
          <a:prstGeom prst="rect">
            <a:avLst/>
          </a:prstGeom>
          <a:solidFill>
            <a:schemeClr val="tx1">
              <a:lumMod val="85000"/>
              <a:lumOff val="15000"/>
              <a:alpha val="92000"/>
            </a:schemeClr>
          </a:solidFill>
        </p:spPr>
        <p:txBody>
          <a:bodyPr wrap="square" rtlCol="0">
            <a:spAutoFit/>
          </a:bodyPr>
          <a:lstStyle/>
          <a:p>
            <a:r>
              <a:rPr lang="en-US" sz="2800" dirty="0" smtClean="0">
                <a:solidFill>
                  <a:srgbClr val="FBF5E9"/>
                </a:solidFill>
              </a:rPr>
              <a:t>Washington, DC: </a:t>
            </a:r>
          </a:p>
          <a:p>
            <a:r>
              <a:rPr lang="en-US" sz="2800" dirty="0" smtClean="0">
                <a:solidFill>
                  <a:srgbClr val="FBF5E9"/>
                </a:solidFill>
              </a:rPr>
              <a:t>OUR CHANGING CITY</a:t>
            </a:r>
            <a:endParaRPr lang="en-US" sz="2800" dirty="0">
              <a:solidFill>
                <a:srgbClr val="FBF5E9"/>
              </a:solidFill>
            </a:endParaRPr>
          </a:p>
        </p:txBody>
      </p:sp>
      <p:sp>
        <p:nvSpPr>
          <p:cNvPr id="8" name="TextBox 7"/>
          <p:cNvSpPr txBox="1"/>
          <p:nvPr/>
        </p:nvSpPr>
        <p:spPr>
          <a:xfrm>
            <a:off x="0" y="877907"/>
            <a:ext cx="9144000" cy="461665"/>
          </a:xfrm>
          <a:prstGeom prst="rect">
            <a:avLst/>
          </a:prstGeom>
          <a:solidFill>
            <a:schemeClr val="accent1">
              <a:alpha val="38000"/>
            </a:schemeClr>
          </a:solidFill>
        </p:spPr>
        <p:txBody>
          <a:bodyPr wrap="square" rtlCol="0">
            <a:spAutoFit/>
          </a:bodyPr>
          <a:lstStyle/>
          <a:p>
            <a:pPr algn="r"/>
            <a:r>
              <a:rPr lang="en-US" sz="2400" b="1" cap="small" dirty="0" smtClean="0">
                <a:solidFill>
                  <a:schemeClr val="bg1"/>
                </a:solidFill>
                <a:latin typeface="Helvetica"/>
                <a:cs typeface="Helvetica"/>
              </a:rPr>
              <a:t>DC’s black population continues to shrink</a:t>
            </a:r>
            <a:endParaRPr lang="en-US" sz="2400" b="1" cap="small" dirty="0">
              <a:solidFill>
                <a:schemeClr val="bg1"/>
              </a:solidFill>
              <a:latin typeface="Helvetica"/>
              <a:cs typeface="Helvetica"/>
            </a:endParaRPr>
          </a:p>
        </p:txBody>
      </p:sp>
      <p:pic>
        <p:nvPicPr>
          <p:cNvPr id="7" name="Picture 6"/>
          <p:cNvPicPr>
            <a:picLocks noChangeAspect="1"/>
          </p:cNvPicPr>
          <p:nvPr/>
        </p:nvPicPr>
        <p:blipFill>
          <a:blip r:embed="rId2"/>
          <a:stretch>
            <a:fillRect/>
          </a:stretch>
        </p:blipFill>
        <p:spPr>
          <a:xfrm>
            <a:off x="-304800" y="1905000"/>
            <a:ext cx="4772667" cy="3899951"/>
          </a:xfrm>
          <a:prstGeom prst="rect">
            <a:avLst/>
          </a:prstGeom>
        </p:spPr>
      </p:pic>
      <p:pic>
        <p:nvPicPr>
          <p:cNvPr id="9" name="Picture 8"/>
          <p:cNvPicPr>
            <a:picLocks noChangeAspect="1"/>
          </p:cNvPicPr>
          <p:nvPr/>
        </p:nvPicPr>
        <p:blipFill>
          <a:blip r:embed="rId3"/>
          <a:stretch>
            <a:fillRect/>
          </a:stretch>
        </p:blipFill>
        <p:spPr>
          <a:xfrm>
            <a:off x="4579823" y="1905001"/>
            <a:ext cx="4869523" cy="3962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76200"/>
            <a:ext cx="9144000" cy="954107"/>
          </a:xfrm>
          <a:prstGeom prst="rect">
            <a:avLst/>
          </a:prstGeom>
          <a:solidFill>
            <a:schemeClr val="tx1">
              <a:lumMod val="85000"/>
              <a:lumOff val="15000"/>
              <a:alpha val="92000"/>
            </a:schemeClr>
          </a:solidFill>
        </p:spPr>
        <p:txBody>
          <a:bodyPr wrap="square" rtlCol="0">
            <a:spAutoFit/>
          </a:bodyPr>
          <a:lstStyle/>
          <a:p>
            <a:r>
              <a:rPr lang="en-US" sz="2800" dirty="0" smtClean="0">
                <a:solidFill>
                  <a:srgbClr val="FBF5E9"/>
                </a:solidFill>
              </a:rPr>
              <a:t>Washington, DC: </a:t>
            </a:r>
          </a:p>
          <a:p>
            <a:r>
              <a:rPr lang="en-US" sz="2800" dirty="0" smtClean="0">
                <a:solidFill>
                  <a:srgbClr val="FBF5E9"/>
                </a:solidFill>
              </a:rPr>
              <a:t>OUR CHANGING CITY</a:t>
            </a:r>
            <a:endParaRPr lang="en-US" sz="2800" dirty="0">
              <a:solidFill>
                <a:srgbClr val="FBF5E9"/>
              </a:solidFill>
            </a:endParaRPr>
          </a:p>
        </p:txBody>
      </p:sp>
      <p:sp>
        <p:nvSpPr>
          <p:cNvPr id="8" name="TextBox 7"/>
          <p:cNvSpPr txBox="1"/>
          <p:nvPr/>
        </p:nvSpPr>
        <p:spPr>
          <a:xfrm>
            <a:off x="0" y="877907"/>
            <a:ext cx="9144000" cy="461665"/>
          </a:xfrm>
          <a:prstGeom prst="rect">
            <a:avLst/>
          </a:prstGeom>
          <a:solidFill>
            <a:schemeClr val="accent1">
              <a:alpha val="38000"/>
            </a:schemeClr>
          </a:solidFill>
        </p:spPr>
        <p:txBody>
          <a:bodyPr wrap="square" rtlCol="0">
            <a:spAutoFit/>
          </a:bodyPr>
          <a:lstStyle/>
          <a:p>
            <a:pPr algn="r"/>
            <a:r>
              <a:rPr lang="en-US" sz="2400" b="1" cap="small" dirty="0" smtClean="0">
                <a:solidFill>
                  <a:schemeClr val="bg1"/>
                </a:solidFill>
                <a:latin typeface="Helvetica"/>
                <a:cs typeface="Helvetica"/>
              </a:rPr>
              <a:t>DC’s black population continues to shrink</a:t>
            </a:r>
            <a:endParaRPr lang="en-US" sz="2400" b="1" cap="small" dirty="0">
              <a:solidFill>
                <a:schemeClr val="bg1"/>
              </a:solidFill>
              <a:latin typeface="Helvetica"/>
              <a:cs typeface="Helvetica"/>
            </a:endParaRPr>
          </a:p>
        </p:txBody>
      </p:sp>
      <p:pic>
        <p:nvPicPr>
          <p:cNvPr id="7" name="Picture 6"/>
          <p:cNvPicPr>
            <a:picLocks noChangeAspect="1"/>
          </p:cNvPicPr>
          <p:nvPr/>
        </p:nvPicPr>
        <p:blipFill>
          <a:blip r:embed="rId2"/>
          <a:stretch>
            <a:fillRect/>
          </a:stretch>
        </p:blipFill>
        <p:spPr>
          <a:xfrm>
            <a:off x="-304800" y="1905000"/>
            <a:ext cx="4772667" cy="3899951"/>
          </a:xfrm>
          <a:prstGeom prst="rect">
            <a:avLst/>
          </a:prstGeom>
        </p:spPr>
      </p:pic>
      <p:pic>
        <p:nvPicPr>
          <p:cNvPr id="9" name="Picture 8"/>
          <p:cNvPicPr>
            <a:picLocks noChangeAspect="1"/>
          </p:cNvPicPr>
          <p:nvPr/>
        </p:nvPicPr>
        <p:blipFill>
          <a:blip r:embed="rId3"/>
          <a:stretch>
            <a:fillRect/>
          </a:stretch>
        </p:blipFill>
        <p:spPr>
          <a:xfrm>
            <a:off x="4579823" y="1905001"/>
            <a:ext cx="4869523" cy="3962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76200"/>
            <a:ext cx="9144000" cy="954107"/>
          </a:xfrm>
          <a:prstGeom prst="rect">
            <a:avLst/>
          </a:prstGeom>
          <a:solidFill>
            <a:schemeClr val="tx1">
              <a:lumMod val="85000"/>
              <a:lumOff val="15000"/>
              <a:alpha val="92000"/>
            </a:schemeClr>
          </a:solidFill>
        </p:spPr>
        <p:txBody>
          <a:bodyPr wrap="square" rtlCol="0">
            <a:spAutoFit/>
          </a:bodyPr>
          <a:lstStyle/>
          <a:p>
            <a:r>
              <a:rPr lang="en-US" sz="2800" dirty="0" smtClean="0">
                <a:solidFill>
                  <a:srgbClr val="FBF5E9"/>
                </a:solidFill>
              </a:rPr>
              <a:t>Washington, DC: </a:t>
            </a:r>
          </a:p>
          <a:p>
            <a:r>
              <a:rPr lang="en-US" sz="2800" dirty="0" smtClean="0">
                <a:solidFill>
                  <a:srgbClr val="FBF5E9"/>
                </a:solidFill>
              </a:rPr>
              <a:t>OUR CHANGING CITY</a:t>
            </a:r>
            <a:endParaRPr lang="en-US" sz="2800" dirty="0">
              <a:solidFill>
                <a:srgbClr val="FBF5E9"/>
              </a:solidFill>
            </a:endParaRPr>
          </a:p>
        </p:txBody>
      </p:sp>
      <p:sp>
        <p:nvSpPr>
          <p:cNvPr id="8" name="TextBox 7"/>
          <p:cNvSpPr txBox="1"/>
          <p:nvPr/>
        </p:nvSpPr>
        <p:spPr>
          <a:xfrm>
            <a:off x="0" y="877907"/>
            <a:ext cx="9144000" cy="461665"/>
          </a:xfrm>
          <a:prstGeom prst="rect">
            <a:avLst/>
          </a:prstGeom>
          <a:solidFill>
            <a:schemeClr val="accent1">
              <a:alpha val="38000"/>
            </a:schemeClr>
          </a:solidFill>
        </p:spPr>
        <p:txBody>
          <a:bodyPr wrap="square" rtlCol="0">
            <a:spAutoFit/>
          </a:bodyPr>
          <a:lstStyle/>
          <a:p>
            <a:pPr algn="r"/>
            <a:r>
              <a:rPr lang="en-US" sz="2400" b="1" cap="small" dirty="0" err="1" smtClean="0">
                <a:solidFill>
                  <a:schemeClr val="bg1"/>
                </a:solidFill>
                <a:latin typeface="Helvetica"/>
                <a:cs typeface="Helvetica"/>
              </a:rPr>
              <a:t>Millennials</a:t>
            </a:r>
            <a:r>
              <a:rPr lang="en-US" sz="2400" b="1" cap="small" dirty="0" smtClean="0">
                <a:solidFill>
                  <a:schemeClr val="bg1"/>
                </a:solidFill>
                <a:latin typeface="Helvetica"/>
                <a:cs typeface="Helvetica"/>
              </a:rPr>
              <a:t> are driving DC’s growth </a:t>
            </a:r>
            <a:endParaRPr lang="en-US" sz="2400" b="1" cap="small" dirty="0">
              <a:solidFill>
                <a:schemeClr val="bg1"/>
              </a:solidFill>
              <a:latin typeface="Helvetica"/>
              <a:cs typeface="Helvetica"/>
            </a:endParaRPr>
          </a:p>
        </p:txBody>
      </p:sp>
      <p:pic>
        <p:nvPicPr>
          <p:cNvPr id="6" name="Picture 5"/>
          <p:cNvPicPr>
            <a:picLocks noChangeAspect="1"/>
          </p:cNvPicPr>
          <p:nvPr/>
        </p:nvPicPr>
        <p:blipFill>
          <a:blip r:embed="rId2"/>
          <a:stretch>
            <a:fillRect/>
          </a:stretch>
        </p:blipFill>
        <p:spPr>
          <a:xfrm>
            <a:off x="-304800" y="1905001"/>
            <a:ext cx="4736116" cy="3861674"/>
          </a:xfrm>
          <a:prstGeom prst="rect">
            <a:avLst/>
          </a:prstGeom>
        </p:spPr>
      </p:pic>
      <p:pic>
        <p:nvPicPr>
          <p:cNvPr id="10" name="Picture 9"/>
          <p:cNvPicPr>
            <a:picLocks noChangeAspect="1"/>
          </p:cNvPicPr>
          <p:nvPr/>
        </p:nvPicPr>
        <p:blipFill>
          <a:blip r:embed="rId3"/>
          <a:stretch>
            <a:fillRect/>
          </a:stretch>
        </p:blipFill>
        <p:spPr>
          <a:xfrm>
            <a:off x="4572000" y="1905001"/>
            <a:ext cx="4740313" cy="386167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76200"/>
            <a:ext cx="9144000" cy="954107"/>
          </a:xfrm>
          <a:prstGeom prst="rect">
            <a:avLst/>
          </a:prstGeom>
          <a:solidFill>
            <a:schemeClr val="tx1">
              <a:lumMod val="85000"/>
              <a:lumOff val="15000"/>
              <a:alpha val="92000"/>
            </a:schemeClr>
          </a:solidFill>
        </p:spPr>
        <p:txBody>
          <a:bodyPr wrap="square" rtlCol="0">
            <a:spAutoFit/>
          </a:bodyPr>
          <a:lstStyle/>
          <a:p>
            <a:r>
              <a:rPr lang="en-US" sz="2800" dirty="0" smtClean="0">
                <a:solidFill>
                  <a:srgbClr val="FBF5E9"/>
                </a:solidFill>
              </a:rPr>
              <a:t>Washington, DC: </a:t>
            </a:r>
          </a:p>
          <a:p>
            <a:r>
              <a:rPr lang="en-US" sz="2800" dirty="0" smtClean="0">
                <a:solidFill>
                  <a:srgbClr val="FBF5E9"/>
                </a:solidFill>
              </a:rPr>
              <a:t>OUR CHANGING CITY</a:t>
            </a:r>
            <a:endParaRPr lang="en-US" sz="2800" dirty="0">
              <a:solidFill>
                <a:srgbClr val="FBF5E9"/>
              </a:solidFill>
            </a:endParaRPr>
          </a:p>
        </p:txBody>
      </p:sp>
      <p:sp>
        <p:nvSpPr>
          <p:cNvPr id="8" name="TextBox 7"/>
          <p:cNvSpPr txBox="1"/>
          <p:nvPr/>
        </p:nvSpPr>
        <p:spPr>
          <a:xfrm>
            <a:off x="0" y="877907"/>
            <a:ext cx="9144000" cy="461665"/>
          </a:xfrm>
          <a:prstGeom prst="rect">
            <a:avLst/>
          </a:prstGeom>
          <a:solidFill>
            <a:schemeClr val="accent1">
              <a:alpha val="38000"/>
            </a:schemeClr>
          </a:solidFill>
        </p:spPr>
        <p:txBody>
          <a:bodyPr wrap="square" rtlCol="0">
            <a:spAutoFit/>
          </a:bodyPr>
          <a:lstStyle/>
          <a:p>
            <a:pPr algn="r"/>
            <a:r>
              <a:rPr lang="en-US" sz="2400" b="1" cap="small" dirty="0" err="1" smtClean="0">
                <a:solidFill>
                  <a:schemeClr val="bg1"/>
                </a:solidFill>
                <a:latin typeface="Helvetica"/>
                <a:cs typeface="Helvetica"/>
              </a:rPr>
              <a:t>Millennials</a:t>
            </a:r>
            <a:r>
              <a:rPr lang="en-US" sz="2400" b="1" cap="small" dirty="0" smtClean="0">
                <a:solidFill>
                  <a:schemeClr val="bg1"/>
                </a:solidFill>
                <a:latin typeface="Helvetica"/>
                <a:cs typeface="Helvetica"/>
              </a:rPr>
              <a:t> are driving DC’s growth </a:t>
            </a:r>
            <a:endParaRPr lang="en-US" sz="2400" b="1" cap="small" dirty="0">
              <a:solidFill>
                <a:schemeClr val="bg1"/>
              </a:solidFill>
              <a:latin typeface="Helvetica"/>
              <a:cs typeface="Helvetica"/>
            </a:endParaRPr>
          </a:p>
        </p:txBody>
      </p:sp>
      <p:pic>
        <p:nvPicPr>
          <p:cNvPr id="6" name="Picture 5"/>
          <p:cNvPicPr>
            <a:picLocks noChangeAspect="1"/>
          </p:cNvPicPr>
          <p:nvPr/>
        </p:nvPicPr>
        <p:blipFill>
          <a:blip r:embed="rId2"/>
          <a:stretch>
            <a:fillRect/>
          </a:stretch>
        </p:blipFill>
        <p:spPr>
          <a:xfrm>
            <a:off x="-304800" y="1905001"/>
            <a:ext cx="4736116" cy="3861674"/>
          </a:xfrm>
          <a:prstGeom prst="rect">
            <a:avLst/>
          </a:prstGeom>
        </p:spPr>
      </p:pic>
      <p:pic>
        <p:nvPicPr>
          <p:cNvPr id="10" name="Picture 9"/>
          <p:cNvPicPr>
            <a:picLocks noChangeAspect="1"/>
          </p:cNvPicPr>
          <p:nvPr/>
        </p:nvPicPr>
        <p:blipFill>
          <a:blip r:embed="rId3"/>
          <a:stretch>
            <a:fillRect/>
          </a:stretch>
        </p:blipFill>
        <p:spPr>
          <a:xfrm>
            <a:off x="4572000" y="1905001"/>
            <a:ext cx="4740313" cy="386167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76200"/>
            <a:ext cx="9144000" cy="954107"/>
          </a:xfrm>
          <a:prstGeom prst="rect">
            <a:avLst/>
          </a:prstGeom>
          <a:solidFill>
            <a:schemeClr val="tx1">
              <a:lumMod val="85000"/>
              <a:lumOff val="15000"/>
              <a:alpha val="92000"/>
            </a:schemeClr>
          </a:solidFill>
        </p:spPr>
        <p:txBody>
          <a:bodyPr wrap="square" rtlCol="0">
            <a:spAutoFit/>
          </a:bodyPr>
          <a:lstStyle/>
          <a:p>
            <a:r>
              <a:rPr lang="en-US" sz="2800" dirty="0" smtClean="0">
                <a:solidFill>
                  <a:srgbClr val="FBF5E9"/>
                </a:solidFill>
              </a:rPr>
              <a:t>Washington, DC: </a:t>
            </a:r>
          </a:p>
          <a:p>
            <a:r>
              <a:rPr lang="en-US" sz="2800" dirty="0" smtClean="0">
                <a:solidFill>
                  <a:srgbClr val="FBF5E9"/>
                </a:solidFill>
              </a:rPr>
              <a:t>OUR CHANGING CITY</a:t>
            </a:r>
            <a:endParaRPr lang="en-US" sz="2800" dirty="0">
              <a:solidFill>
                <a:srgbClr val="FBF5E9"/>
              </a:solidFill>
            </a:endParaRPr>
          </a:p>
        </p:txBody>
      </p:sp>
      <p:sp>
        <p:nvSpPr>
          <p:cNvPr id="8" name="TextBox 7"/>
          <p:cNvSpPr txBox="1"/>
          <p:nvPr/>
        </p:nvSpPr>
        <p:spPr>
          <a:xfrm>
            <a:off x="0" y="877907"/>
            <a:ext cx="9144000" cy="461665"/>
          </a:xfrm>
          <a:prstGeom prst="rect">
            <a:avLst/>
          </a:prstGeom>
          <a:solidFill>
            <a:schemeClr val="accent1">
              <a:alpha val="38000"/>
            </a:schemeClr>
          </a:solidFill>
        </p:spPr>
        <p:txBody>
          <a:bodyPr wrap="square" rtlCol="0">
            <a:spAutoFit/>
          </a:bodyPr>
          <a:lstStyle/>
          <a:p>
            <a:pPr algn="r"/>
            <a:r>
              <a:rPr lang="en-US" sz="2400" b="1" cap="small" dirty="0" smtClean="0">
                <a:solidFill>
                  <a:schemeClr val="bg1"/>
                </a:solidFill>
                <a:latin typeface="Helvetica"/>
                <a:cs typeface="Helvetica"/>
              </a:rPr>
              <a:t>Zooming in: Columbia Heights and Mt Pleasant</a:t>
            </a:r>
            <a:endParaRPr lang="en-US" sz="2400" b="1" cap="small" dirty="0">
              <a:solidFill>
                <a:schemeClr val="bg1"/>
              </a:solidFill>
              <a:latin typeface="Helvetica"/>
              <a:cs typeface="Helvetica"/>
            </a:endParaRPr>
          </a:p>
        </p:txBody>
      </p:sp>
      <p:pic>
        <p:nvPicPr>
          <p:cNvPr id="7" name="Picture 6"/>
          <p:cNvPicPr>
            <a:picLocks noChangeAspect="1"/>
          </p:cNvPicPr>
          <p:nvPr/>
        </p:nvPicPr>
        <p:blipFill>
          <a:blip r:embed="rId2"/>
          <a:stretch>
            <a:fillRect/>
          </a:stretch>
        </p:blipFill>
        <p:spPr>
          <a:xfrm>
            <a:off x="1143000" y="2209800"/>
            <a:ext cx="6927850" cy="352000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431</TotalTime>
  <Words>373</Words>
  <Application>Microsoft Macintosh PowerPoint</Application>
  <PresentationFormat>On-screen Show (4:3)</PresentationFormat>
  <Paragraphs>77</Paragraphs>
  <Slides>15</Slides>
  <Notes>1</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Simone Zhang</dc:creator>
  <cp:lastModifiedBy>Simone Zhang</cp:lastModifiedBy>
  <cp:revision>29</cp:revision>
  <dcterms:created xsi:type="dcterms:W3CDTF">2014-03-31T22:55:51Z</dcterms:created>
  <dcterms:modified xsi:type="dcterms:W3CDTF">2014-04-01T06:07:12Z</dcterms:modified>
</cp:coreProperties>
</file>