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62" r:id="rId6"/>
    <p:sldId id="263" r:id="rId7"/>
    <p:sldId id="270" r:id="rId8"/>
    <p:sldId id="267" r:id="rId9"/>
    <p:sldId id="266" r:id="rId10"/>
    <p:sldId id="268" r:id="rId11"/>
    <p:sldId id="264" r:id="rId12"/>
    <p:sldId id="269" r:id="rId13"/>
    <p:sldId id="265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C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78" y="-7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65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29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0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76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97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5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91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7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71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3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5D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DF089-BD73-4549-861F-4B78D3FA6C2D}" type="datetimeFigureOut">
              <a:rPr lang="en-US" smtClean="0"/>
              <a:t>3/26/2014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2B23B-95DB-472B-BCC6-13606DD95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0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mconnect.org/interactive-map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4" y="3552899"/>
            <a:ext cx="3206338" cy="942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40" y="2581870"/>
            <a:ext cx="9070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entury Gothic" pitchFamily="34" charset="0"/>
              </a:rPr>
              <a:t>Camden City Land and Housing Survey</a:t>
            </a:r>
          </a:p>
          <a:p>
            <a:r>
              <a:rPr lang="en-US" dirty="0" smtClean="0">
                <a:latin typeface="Century Gothic" pitchFamily="34" charset="0"/>
              </a:rPr>
              <a:t>Josh Wheeling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23067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3400" y="1447800"/>
            <a:ext cx="313739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Survey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dirty="0" smtClean="0">
                <a:latin typeface="Century Gothic" pitchFamily="34" charset="0"/>
              </a:rPr>
              <a:t> Meaning of the Work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b="1" dirty="0" smtClean="0">
                <a:latin typeface="Century Gothic" pitchFamily="34" charset="0"/>
              </a:rPr>
              <a:t>Survey Process </a:t>
            </a:r>
            <a:r>
              <a:rPr lang="en-US" altLang="zh-CN" b="1" dirty="0" smtClean="0">
                <a:latin typeface="Century Gothic" pitchFamily="34" charset="0"/>
              </a:rPr>
              <a:t>– Photos</a:t>
            </a:r>
            <a:endParaRPr lang="en-US" b="1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     Mapping and Analysis 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altLang="zh-CN" dirty="0" smtClean="0">
                <a:latin typeface="Century Gothic" pitchFamily="34" charset="0"/>
              </a:rPr>
              <a:t>Online Application</a:t>
            </a: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101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6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0"/>
            <a:ext cx="8875056" cy="68579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3400" y="1447800"/>
            <a:ext cx="304602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Survey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dirty="0" smtClean="0">
                <a:latin typeface="Century Gothic" pitchFamily="34" charset="0"/>
              </a:rPr>
              <a:t> Meaning of the Work</a:t>
            </a:r>
          </a:p>
          <a:p>
            <a:r>
              <a:rPr lang="en-US" dirty="0" smtClean="0">
                <a:latin typeface="Century Gothic" pitchFamily="34" charset="0"/>
              </a:rPr>
              <a:t>     Survey Process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b="1" dirty="0" smtClean="0">
                <a:latin typeface="Century Gothic" pitchFamily="34" charset="0"/>
              </a:rPr>
              <a:t>Mapping and Analysis 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altLang="zh-CN" dirty="0" smtClean="0">
                <a:latin typeface="Century Gothic" pitchFamily="34" charset="0"/>
              </a:rPr>
              <a:t>Online Application</a:t>
            </a: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122071" y="5029200"/>
            <a:ext cx="8579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entury Gothic" pitchFamily="34" charset="0"/>
              </a:rPr>
              <a:t>Empty Lot</a:t>
            </a:r>
          </a:p>
        </p:txBody>
      </p:sp>
      <p:sp>
        <p:nvSpPr>
          <p:cNvPr id="9" name="矩形 8"/>
          <p:cNvSpPr/>
          <p:nvPr/>
        </p:nvSpPr>
        <p:spPr>
          <a:xfrm>
            <a:off x="7122071" y="5377190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entury Gothic" pitchFamily="34" charset="0"/>
              </a:rPr>
              <a:t>Occupied Residential</a:t>
            </a:r>
          </a:p>
        </p:txBody>
      </p:sp>
      <p:sp>
        <p:nvSpPr>
          <p:cNvPr id="10" name="矩形 9"/>
          <p:cNvSpPr/>
          <p:nvPr/>
        </p:nvSpPr>
        <p:spPr>
          <a:xfrm>
            <a:off x="7122071" y="6400800"/>
            <a:ext cx="19736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entury Gothic" pitchFamily="34" charset="0"/>
              </a:rPr>
              <a:t>Occupied non-Residential</a:t>
            </a:r>
          </a:p>
        </p:txBody>
      </p:sp>
      <p:sp>
        <p:nvSpPr>
          <p:cNvPr id="11" name="矩形 10"/>
          <p:cNvSpPr/>
          <p:nvPr/>
        </p:nvSpPr>
        <p:spPr>
          <a:xfrm>
            <a:off x="7122071" y="5715000"/>
            <a:ext cx="14847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entury Gothic" pitchFamily="34" charset="0"/>
              </a:rPr>
              <a:t>Vacant Residential</a:t>
            </a:r>
          </a:p>
        </p:txBody>
      </p:sp>
      <p:sp>
        <p:nvSpPr>
          <p:cNvPr id="12" name="矩形 11"/>
          <p:cNvSpPr/>
          <p:nvPr/>
        </p:nvSpPr>
        <p:spPr>
          <a:xfrm>
            <a:off x="7133657" y="6062990"/>
            <a:ext cx="18069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 smtClean="0">
                <a:latin typeface="Century Gothic" pitchFamily="34" charset="0"/>
              </a:rPr>
              <a:t>Vacant Non-Residential</a:t>
            </a:r>
            <a:endParaRPr lang="en-US" sz="1100" dirty="0" smtClean="0">
              <a:latin typeface="Century Gothic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13006" y="4572176"/>
            <a:ext cx="18549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Century Gothic" pitchFamily="34" charset="0"/>
              </a:rPr>
              <a:t>Cramer Hill  Area Survey </a:t>
            </a:r>
          </a:p>
        </p:txBody>
      </p:sp>
    </p:spTree>
    <p:extLst>
      <p:ext uri="{BB962C8B-B14F-4D97-AF65-F5344CB8AC3E}">
        <p14:creationId xmlns:p14="http://schemas.microsoft.com/office/powerpoint/2010/main" val="25735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3400" y="1447800"/>
            <a:ext cx="304602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Survey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dirty="0" smtClean="0">
                <a:latin typeface="Century Gothic" pitchFamily="34" charset="0"/>
              </a:rPr>
              <a:t> Meaning of the Work</a:t>
            </a:r>
          </a:p>
          <a:p>
            <a:r>
              <a:rPr lang="en-US" dirty="0" smtClean="0">
                <a:latin typeface="Century Gothic" pitchFamily="34" charset="0"/>
              </a:rPr>
              <a:t>     Survey Process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b="1" dirty="0" smtClean="0">
                <a:latin typeface="Century Gothic" pitchFamily="34" charset="0"/>
              </a:rPr>
              <a:t>Mapping and Analysis 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altLang="zh-CN" dirty="0" smtClean="0">
                <a:latin typeface="Century Gothic" pitchFamily="34" charset="0"/>
              </a:rPr>
              <a:t>Online Application</a:t>
            </a:r>
            <a:endParaRPr lang="en-US" dirty="0" smtClean="0">
              <a:latin typeface="Century Gothic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83590" y="313360"/>
            <a:ext cx="4878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Parkside </a:t>
            </a:r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Vacant Building Density by Street</a:t>
            </a:r>
          </a:p>
        </p:txBody>
      </p:sp>
      <p:pic>
        <p:nvPicPr>
          <p:cNvPr id="3074" name="Picture 2" descr="C:\Documents and Settings\jwheeling\My Documents\Downloads\Vacant Building Density Map-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945574" cy="74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82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1447800"/>
            <a:ext cx="304602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Survey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dirty="0" smtClean="0">
                <a:latin typeface="Century Gothic" pitchFamily="34" charset="0"/>
              </a:rPr>
              <a:t> Meaning of the Work</a:t>
            </a:r>
          </a:p>
          <a:p>
            <a:r>
              <a:rPr lang="en-US" dirty="0" smtClean="0">
                <a:latin typeface="Century Gothic" pitchFamily="34" charset="0"/>
              </a:rPr>
              <a:t>     Survey Process</a:t>
            </a:r>
          </a:p>
          <a:p>
            <a:r>
              <a:rPr lang="en-US" dirty="0" smtClean="0">
                <a:latin typeface="Century Gothic" pitchFamily="34" charset="0"/>
              </a:rPr>
              <a:t>     Mapping and Analysis 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altLang="zh-CN" dirty="0" smtClean="0">
                <a:latin typeface="Century Gothic" pitchFamily="34" charset="0"/>
              </a:rPr>
              <a:t>Online Application</a:t>
            </a:r>
          </a:p>
          <a:p>
            <a:r>
              <a:rPr lang="en-US" b="1" dirty="0">
                <a:latin typeface="Century Gothic" pitchFamily="34" charset="0"/>
              </a:rPr>
              <a:t> </a:t>
            </a:r>
            <a:r>
              <a:rPr lang="en-US" b="1" dirty="0" smtClean="0">
                <a:latin typeface="Century Gothic" pitchFamily="34" charset="0"/>
              </a:rPr>
              <a:t>    Next Steps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82" y="2397436"/>
            <a:ext cx="5564573" cy="4451658"/>
          </a:xfrm>
          <a:prstGeom prst="rect">
            <a:avLst/>
          </a:prstGeom>
        </p:spPr>
      </p:pic>
      <p:sp>
        <p:nvSpPr>
          <p:cNvPr id="6" name="矩形 3"/>
          <p:cNvSpPr/>
          <p:nvPr/>
        </p:nvSpPr>
        <p:spPr>
          <a:xfrm>
            <a:off x="3676778" y="914400"/>
            <a:ext cx="5262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entury Gothic" pitchFamily="34" charset="0"/>
                <a:hlinkClick r:id="rId4"/>
              </a:rPr>
              <a:t>Camden Interactive Housing Map</a:t>
            </a:r>
            <a:endParaRPr lang="en-US" sz="2400" b="1" dirty="0" smtClean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61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810000" y="575102"/>
            <a:ext cx="3429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Century Gothic" pitchFamily="34" charset="0"/>
              </a:rPr>
              <a:t>What We Have learned</a:t>
            </a:r>
            <a:endParaRPr lang="en-US" sz="2100" b="1" dirty="0" smtClean="0">
              <a:latin typeface="Century Gothic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sp>
        <p:nvSpPr>
          <p:cNvPr id="7" name="矩形 3"/>
          <p:cNvSpPr/>
          <p:nvPr/>
        </p:nvSpPr>
        <p:spPr>
          <a:xfrm>
            <a:off x="3581400" y="1219200"/>
            <a:ext cx="5410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Have consistent surveyors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Safety: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Use people who feel comfortable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Morning surveying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Groups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Interactions with residents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Photos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Informal look</a:t>
            </a:r>
          </a:p>
          <a:p>
            <a:endParaRPr lang="en-US" sz="1600" dirty="0" smtClean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Pilot neighborhood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Learning on the fly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Don’t underestimate costs</a:t>
            </a:r>
            <a:endParaRPr lang="en-US" sz="1600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Compare with available datasets</a:t>
            </a:r>
            <a:endParaRPr lang="en-US" sz="1600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Interactive online mapping</a:t>
            </a:r>
            <a:endParaRPr lang="en-US" sz="1600" dirty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itchFamily="34" charset="0"/>
              </a:rPr>
              <a:t>Get advice</a:t>
            </a:r>
          </a:p>
        </p:txBody>
      </p:sp>
    </p:spTree>
    <p:extLst>
      <p:ext uri="{BB962C8B-B14F-4D97-AF65-F5344CB8AC3E}">
        <p14:creationId xmlns:p14="http://schemas.microsoft.com/office/powerpoint/2010/main" val="14799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sp>
        <p:nvSpPr>
          <p:cNvPr id="6" name="矩形 3"/>
          <p:cNvSpPr/>
          <p:nvPr/>
        </p:nvSpPr>
        <p:spPr>
          <a:xfrm>
            <a:off x="533400" y="2362200"/>
            <a:ext cx="3124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entury Gothic" pitchFamily="34" charset="0"/>
              </a:rPr>
              <a:t>Programs </a:t>
            </a:r>
            <a:r>
              <a:rPr lang="en-US" dirty="0" smtClean="0">
                <a:latin typeface="Century Gothic" pitchFamily="34" charset="0"/>
              </a:rPr>
              <a:t>used:</a:t>
            </a:r>
          </a:p>
          <a:p>
            <a:r>
              <a:rPr lang="en-US" sz="1500" b="1" dirty="0" err="1" smtClean="0">
                <a:latin typeface="Century Gothic" pitchFamily="34" charset="0"/>
              </a:rPr>
              <a:t>Filemaker</a:t>
            </a:r>
            <a:r>
              <a:rPr lang="en-US" sz="1500" b="1" dirty="0" smtClean="0">
                <a:latin typeface="Century Gothic" pitchFamily="34" charset="0"/>
              </a:rPr>
              <a:t> Pro </a:t>
            </a:r>
            <a:r>
              <a:rPr lang="en-US" sz="1500" dirty="0" smtClean="0">
                <a:latin typeface="Century Gothic" pitchFamily="34" charset="0"/>
              </a:rPr>
              <a:t>– survey interface</a:t>
            </a:r>
          </a:p>
          <a:p>
            <a:r>
              <a:rPr lang="en-US" sz="1500" b="1" dirty="0" err="1" smtClean="0">
                <a:latin typeface="Century Gothic" pitchFamily="34" charset="0"/>
              </a:rPr>
              <a:t>Filemaker</a:t>
            </a:r>
            <a:r>
              <a:rPr lang="en-US" sz="1500" b="1" dirty="0" smtClean="0">
                <a:latin typeface="Century Gothic" pitchFamily="34" charset="0"/>
              </a:rPr>
              <a:t> Go </a:t>
            </a:r>
            <a:r>
              <a:rPr lang="en-US" sz="1500" dirty="0" smtClean="0">
                <a:latin typeface="Century Gothic" pitchFamily="34" charset="0"/>
              </a:rPr>
              <a:t>– mobile app</a:t>
            </a:r>
          </a:p>
          <a:p>
            <a:r>
              <a:rPr lang="en-US" sz="1500" b="1" dirty="0" smtClean="0">
                <a:latin typeface="Century Gothic" pitchFamily="34" charset="0"/>
              </a:rPr>
              <a:t>Microsoft </a:t>
            </a:r>
            <a:r>
              <a:rPr lang="en-US" sz="1500" b="1" dirty="0">
                <a:latin typeface="Century Gothic" pitchFamily="34" charset="0"/>
              </a:rPr>
              <a:t>Excel</a:t>
            </a:r>
            <a:r>
              <a:rPr lang="en-US" sz="1500" dirty="0">
                <a:latin typeface="Century Gothic" pitchFamily="34" charset="0"/>
              </a:rPr>
              <a:t> </a:t>
            </a:r>
            <a:r>
              <a:rPr lang="en-US" sz="1500" dirty="0" smtClean="0">
                <a:latin typeface="Century Gothic" pitchFamily="34" charset="0"/>
              </a:rPr>
              <a:t>– compatibility and analysis</a:t>
            </a:r>
          </a:p>
          <a:p>
            <a:r>
              <a:rPr lang="en-US" sz="1500" b="1" dirty="0" smtClean="0">
                <a:latin typeface="Century Gothic" pitchFamily="34" charset="0"/>
              </a:rPr>
              <a:t>Microsoft Access</a:t>
            </a:r>
            <a:r>
              <a:rPr lang="en-US" sz="1500" dirty="0" smtClean="0">
                <a:latin typeface="Century Gothic" pitchFamily="34" charset="0"/>
              </a:rPr>
              <a:t> – comparing large datasets</a:t>
            </a:r>
          </a:p>
          <a:p>
            <a:r>
              <a:rPr lang="en-US" sz="1500" b="1" dirty="0" smtClean="0">
                <a:latin typeface="Century Gothic" pitchFamily="34" charset="0"/>
              </a:rPr>
              <a:t>ArcGIS</a:t>
            </a:r>
            <a:r>
              <a:rPr lang="en-US" sz="1500" dirty="0" smtClean="0">
                <a:latin typeface="Century Gothic" pitchFamily="34" charset="0"/>
              </a:rPr>
              <a:t> – mapping</a:t>
            </a:r>
          </a:p>
          <a:p>
            <a:r>
              <a:rPr lang="en-US" sz="1500" b="1" dirty="0">
                <a:latin typeface="Century Gothic" pitchFamily="34" charset="0"/>
              </a:rPr>
              <a:t>Google Fusion </a:t>
            </a:r>
            <a:r>
              <a:rPr lang="en-US" sz="1500" b="1" dirty="0" smtClean="0">
                <a:latin typeface="Century Gothic" pitchFamily="34" charset="0"/>
              </a:rPr>
              <a:t>Tables </a:t>
            </a:r>
            <a:r>
              <a:rPr lang="en-US" sz="1500" dirty="0" smtClean="0">
                <a:latin typeface="Century Gothic" pitchFamily="34" charset="0"/>
              </a:rPr>
              <a:t>– Interactive mapping</a:t>
            </a:r>
          </a:p>
          <a:p>
            <a:r>
              <a:rPr lang="en-US" sz="1500" b="1" dirty="0" smtClean="0">
                <a:latin typeface="Century Gothic" pitchFamily="34" charset="0"/>
              </a:rPr>
              <a:t>Adobe Creative Suites </a:t>
            </a:r>
            <a:r>
              <a:rPr lang="en-US" sz="1500" dirty="0" smtClean="0">
                <a:latin typeface="Century Gothic" pitchFamily="34" charset="0"/>
              </a:rPr>
              <a:t>– design</a:t>
            </a:r>
            <a:endParaRPr lang="en-US" sz="15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4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1447800"/>
            <a:ext cx="214353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What We Do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altLang="zh-CN" b="1" dirty="0" smtClean="0">
                <a:latin typeface="Century Gothic" pitchFamily="34" charset="0"/>
              </a:rPr>
              <a:t>GIS Analysis</a:t>
            </a:r>
          </a:p>
          <a:p>
            <a:r>
              <a:rPr lang="en-US" altLang="zh-CN" dirty="0" smtClean="0">
                <a:latin typeface="Century Gothic" pitchFamily="34" charset="0"/>
              </a:rPr>
              <a:t>    Data &amp; Reports</a:t>
            </a:r>
          </a:p>
          <a:p>
            <a:r>
              <a:rPr lang="en-US" altLang="zh-CN" dirty="0" smtClean="0">
                <a:latin typeface="Century Gothic" pitchFamily="34" charset="0"/>
              </a:rPr>
              <a:t>    Mapping</a:t>
            </a:r>
          </a:p>
          <a:p>
            <a:r>
              <a:rPr lang="en-US" altLang="zh-CN" dirty="0" smtClean="0">
                <a:latin typeface="Century Gothic" pitchFamily="34" charset="0"/>
              </a:rPr>
              <a:t>    Survey Design</a:t>
            </a: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68" y="-304800"/>
            <a:ext cx="5493527" cy="71628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973286" y="282582"/>
            <a:ext cx="2544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How Well is Camden Served by </a:t>
            </a:r>
          </a:p>
          <a:p>
            <a:r>
              <a:rPr lang="en-US" sz="1200" b="1" i="1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Open Spaces ?</a:t>
            </a:r>
          </a:p>
        </p:txBody>
      </p:sp>
    </p:spTree>
    <p:extLst>
      <p:ext uri="{BB962C8B-B14F-4D97-AF65-F5344CB8AC3E}">
        <p14:creationId xmlns:p14="http://schemas.microsoft.com/office/powerpoint/2010/main" val="231187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33400" y="1447800"/>
            <a:ext cx="20874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What We Do</a:t>
            </a:r>
          </a:p>
          <a:p>
            <a:r>
              <a:rPr lang="en-US" altLang="zh-CN" dirty="0" smtClean="0">
                <a:latin typeface="Century Gothic" pitchFamily="34" charset="0"/>
              </a:rPr>
              <a:t>    GIS Analysis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altLang="zh-CN" b="1" dirty="0" smtClean="0">
                <a:latin typeface="Century Gothic" pitchFamily="34" charset="0"/>
              </a:rPr>
              <a:t>Data &amp; Reports</a:t>
            </a:r>
          </a:p>
          <a:p>
            <a:r>
              <a:rPr lang="en-US" altLang="zh-CN" dirty="0" smtClean="0">
                <a:latin typeface="Century Gothic" pitchFamily="34" charset="0"/>
              </a:rPr>
              <a:t>    Mapping</a:t>
            </a:r>
            <a:endParaRPr lang="en-US" dirty="0" smtClean="0">
              <a:latin typeface="Century Gothic" pitchFamily="34" charset="0"/>
            </a:endParaRPr>
          </a:p>
          <a:p>
            <a:r>
              <a:rPr lang="en-US" altLang="zh-CN" dirty="0" smtClean="0">
                <a:latin typeface="Century Gothic" pitchFamily="34" charset="0"/>
              </a:rPr>
              <a:t>    Survey Design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endParaRPr lang="en-US" dirty="0" smtClean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4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8" y="0"/>
            <a:ext cx="3505200" cy="103078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3400" y="1447800"/>
            <a:ext cx="214353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What We Do</a:t>
            </a:r>
          </a:p>
          <a:p>
            <a:r>
              <a:rPr lang="en-US" altLang="zh-CN" dirty="0" smtClean="0">
                <a:latin typeface="Century Gothic" pitchFamily="34" charset="0"/>
              </a:rPr>
              <a:t>    GIS Analysis</a:t>
            </a:r>
          </a:p>
          <a:p>
            <a:r>
              <a:rPr lang="en-US" altLang="zh-CN" dirty="0" smtClean="0">
                <a:latin typeface="Century Gothic" pitchFamily="34" charset="0"/>
              </a:rPr>
              <a:t>    Data &amp; Reports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altLang="zh-CN" b="1" dirty="0" smtClean="0">
                <a:latin typeface="Century Gothic" pitchFamily="34" charset="0"/>
              </a:rPr>
              <a:t>Mapping</a:t>
            </a:r>
          </a:p>
          <a:p>
            <a:r>
              <a:rPr lang="en-US" altLang="zh-CN" dirty="0" smtClean="0">
                <a:latin typeface="Century Gothic" pitchFamily="34" charset="0"/>
              </a:rPr>
              <a:t>    Survey Design</a:t>
            </a:r>
          </a:p>
          <a:p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1447800"/>
            <a:ext cx="304602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Survey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dirty="0" smtClean="0">
                <a:latin typeface="Century Gothic" pitchFamily="34" charset="0"/>
              </a:rPr>
              <a:t> </a:t>
            </a:r>
            <a:r>
              <a:rPr lang="en-US" b="1" dirty="0" smtClean="0">
                <a:latin typeface="Century Gothic" pitchFamily="34" charset="0"/>
              </a:rPr>
              <a:t>Meaning of the Work</a:t>
            </a:r>
          </a:p>
          <a:p>
            <a:r>
              <a:rPr lang="en-US" dirty="0" smtClean="0">
                <a:latin typeface="Century Gothic" pitchFamily="34" charset="0"/>
              </a:rPr>
              <a:t>     Survey Process</a:t>
            </a:r>
          </a:p>
          <a:p>
            <a:r>
              <a:rPr lang="en-US" dirty="0" smtClean="0">
                <a:latin typeface="Century Gothic" pitchFamily="34" charset="0"/>
              </a:rPr>
              <a:t>     Mapping and Analysis 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altLang="zh-CN" dirty="0" smtClean="0">
                <a:latin typeface="Century Gothic" pitchFamily="34" charset="0"/>
              </a:rPr>
              <a:t>Online Application</a:t>
            </a: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344300"/>
            <a:ext cx="5715000" cy="38845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32207"/>
            <a:ext cx="1942171" cy="324756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r="5982"/>
          <a:stretch/>
        </p:blipFill>
        <p:spPr>
          <a:xfrm>
            <a:off x="5562600" y="3632207"/>
            <a:ext cx="3657600" cy="324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6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1447800"/>
            <a:ext cx="430438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Survey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dirty="0" smtClean="0">
                <a:latin typeface="Century Gothic" pitchFamily="34" charset="0"/>
              </a:rPr>
              <a:t> Meaning of the Work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b="1" dirty="0" smtClean="0">
                <a:latin typeface="Century Gothic" pitchFamily="34" charset="0"/>
              </a:rPr>
              <a:t>Survey Process – </a:t>
            </a:r>
            <a:r>
              <a:rPr lang="en-US" altLang="zh-CN" b="1" dirty="0" smtClean="0">
                <a:latin typeface="Century Gothic" pitchFamily="34" charset="0"/>
              </a:rPr>
              <a:t>Survey Questions</a:t>
            </a:r>
            <a:endParaRPr lang="en-US" b="1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     Mapping and Analysis 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altLang="zh-CN" dirty="0" smtClean="0">
                <a:latin typeface="Century Gothic" pitchFamily="34" charset="0"/>
              </a:rPr>
              <a:t>Online Application</a:t>
            </a: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-76200"/>
            <a:ext cx="2895600" cy="71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087" y="2194056"/>
            <a:ext cx="1661512" cy="238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860" y="2109733"/>
            <a:ext cx="1600540" cy="237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533400" y="1447800"/>
            <a:ext cx="439254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Survey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dirty="0" smtClean="0">
                <a:latin typeface="Century Gothic" pitchFamily="34" charset="0"/>
              </a:rPr>
              <a:t> Meaning of the Work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b="1" dirty="0" smtClean="0">
                <a:latin typeface="Century Gothic" pitchFamily="34" charset="0"/>
              </a:rPr>
              <a:t>Survey Process – </a:t>
            </a:r>
            <a:r>
              <a:rPr lang="en-US" altLang="zh-CN" b="1" dirty="0" smtClean="0">
                <a:latin typeface="Century Gothic" pitchFamily="34" charset="0"/>
              </a:rPr>
              <a:t>Survey Volunteers</a:t>
            </a:r>
            <a:endParaRPr lang="en-US" b="1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     Mapping and Analysis 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altLang="zh-CN" dirty="0" smtClean="0">
                <a:latin typeface="Century Gothic" pitchFamily="34" charset="0"/>
              </a:rPr>
              <a:t>Online Application</a:t>
            </a: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61" y="4403856"/>
            <a:ext cx="1600539" cy="237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82" y="136656"/>
            <a:ext cx="1592918" cy="236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860" y="4403856"/>
            <a:ext cx="1600540" cy="236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17" y="136155"/>
            <a:ext cx="1615783" cy="236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4"/>
          <p:cNvSpPr/>
          <p:nvPr/>
        </p:nvSpPr>
        <p:spPr>
          <a:xfrm>
            <a:off x="533400" y="3760113"/>
            <a:ext cx="4953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Century Gothic" pitchFamily="34" charset="0"/>
              </a:rPr>
              <a:t>Over 80 people volunteered</a:t>
            </a:r>
          </a:p>
        </p:txBody>
      </p:sp>
    </p:spTree>
    <p:extLst>
      <p:ext uri="{BB962C8B-B14F-4D97-AF65-F5344CB8AC3E}">
        <p14:creationId xmlns:p14="http://schemas.microsoft.com/office/powerpoint/2010/main" val="38679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3400" y="1447800"/>
            <a:ext cx="363913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Survey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dirty="0" smtClean="0">
                <a:latin typeface="Century Gothic" pitchFamily="34" charset="0"/>
              </a:rPr>
              <a:t> Meaning of the Work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b="1" dirty="0" smtClean="0">
                <a:latin typeface="Century Gothic" pitchFamily="34" charset="0"/>
              </a:rPr>
              <a:t>Survey Process </a:t>
            </a:r>
            <a:r>
              <a:rPr lang="en-US" altLang="zh-CN" b="1" dirty="0" smtClean="0">
                <a:latin typeface="Century Gothic" pitchFamily="34" charset="0"/>
              </a:rPr>
              <a:t>– Aerial Map</a:t>
            </a:r>
            <a:endParaRPr lang="en-US" b="1" dirty="0" smtClean="0">
              <a:latin typeface="Century Gothic" pitchFamily="34" charset="0"/>
            </a:endParaRPr>
          </a:p>
          <a:p>
            <a:r>
              <a:rPr lang="en-US" dirty="0" smtClean="0">
                <a:latin typeface="Century Gothic" pitchFamily="34" charset="0"/>
              </a:rPr>
              <a:t>     Mapping and Analysis 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altLang="zh-CN" dirty="0" smtClean="0">
                <a:latin typeface="Century Gothic" pitchFamily="34" charset="0"/>
              </a:rPr>
              <a:t>Online Application</a:t>
            </a: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249" y="3352800"/>
            <a:ext cx="4634752" cy="35814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321" y="0"/>
            <a:ext cx="463475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7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9"/>
            <a:ext cx="3505200" cy="10307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3400" y="1447800"/>
            <a:ext cx="304602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The Survey</a:t>
            </a:r>
          </a:p>
          <a:p>
            <a:r>
              <a:rPr lang="en-US" altLang="zh-CN" dirty="0" smtClean="0">
                <a:latin typeface="Century Gothic" pitchFamily="34" charset="0"/>
              </a:rPr>
              <a:t>    </a:t>
            </a:r>
            <a:r>
              <a:rPr lang="en-US" dirty="0" smtClean="0">
                <a:latin typeface="Century Gothic" pitchFamily="34" charset="0"/>
              </a:rPr>
              <a:t> Meaning of the Work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b="1" dirty="0" smtClean="0">
                <a:latin typeface="Century Gothic" pitchFamily="34" charset="0"/>
              </a:rPr>
              <a:t>Survey Process </a:t>
            </a:r>
            <a:r>
              <a:rPr lang="en-US" altLang="zh-CN" b="1" dirty="0" smtClean="0">
                <a:latin typeface="Century Gothic" pitchFamily="34" charset="0"/>
              </a:rPr>
              <a:t>– iPods</a:t>
            </a:r>
          </a:p>
          <a:p>
            <a:r>
              <a:rPr lang="en-US" b="1" dirty="0">
                <a:latin typeface="Century Gothic" pitchFamily="34" charset="0"/>
              </a:rPr>
              <a:t> </a:t>
            </a:r>
            <a:r>
              <a:rPr lang="en-US" b="1" dirty="0" smtClean="0">
                <a:latin typeface="Century Gothic" pitchFamily="34" charset="0"/>
              </a:rPr>
              <a:t>    </a:t>
            </a:r>
            <a:r>
              <a:rPr lang="en-US" dirty="0" smtClean="0">
                <a:latin typeface="Century Gothic" pitchFamily="34" charset="0"/>
              </a:rPr>
              <a:t>Mapping and Analysis </a:t>
            </a:r>
          </a:p>
          <a:p>
            <a:r>
              <a:rPr lang="en-US" dirty="0" smtClean="0">
                <a:latin typeface="Century Gothic" pitchFamily="34" charset="0"/>
              </a:rPr>
              <a:t>     </a:t>
            </a:r>
            <a:r>
              <a:rPr lang="en-US" altLang="zh-CN" dirty="0" smtClean="0">
                <a:latin typeface="Century Gothic" pitchFamily="34" charset="0"/>
              </a:rPr>
              <a:t>Online Application</a:t>
            </a:r>
            <a:endParaRPr lang="en-US" dirty="0" smtClean="0">
              <a:latin typeface="Century Gothic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2854"/>
            <a:ext cx="2057400" cy="3456431"/>
          </a:xfrm>
          <a:prstGeom prst="rect">
            <a:avLst/>
          </a:prstGeom>
          <a:effectLst>
            <a:outerShdw blurRad="279400" dist="330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00" y="461570"/>
            <a:ext cx="1986000" cy="2979000"/>
          </a:xfrm>
          <a:prstGeom prst="rect">
            <a:avLst/>
          </a:prstGeom>
          <a:effectLst>
            <a:outerShdw blurRad="279400" dist="241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00" y="3700319"/>
            <a:ext cx="1986000" cy="2979000"/>
          </a:xfrm>
          <a:prstGeom prst="rect">
            <a:avLst/>
          </a:prstGeom>
          <a:effectLst>
            <a:outerShdw blurRad="279400" dist="241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00" y="3700319"/>
            <a:ext cx="1986000" cy="2979000"/>
          </a:xfrm>
          <a:prstGeom prst="rect">
            <a:avLst/>
          </a:prstGeom>
          <a:effectLst>
            <a:outerShdw blurRad="279400" dist="241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47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1590</TotalTime>
  <Words>342</Words>
  <Application>Microsoft Office PowerPoint</Application>
  <PresentationFormat>On-screen Show (4:3)</PresentationFormat>
  <Paragraphs>105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Xinlin</dc:creator>
  <cp:lastModifiedBy>Joshua Wheeling</cp:lastModifiedBy>
  <cp:revision>62</cp:revision>
  <dcterms:created xsi:type="dcterms:W3CDTF">2014-03-24T18:30:25Z</dcterms:created>
  <dcterms:modified xsi:type="dcterms:W3CDTF">2014-03-26T21:16:01Z</dcterms:modified>
</cp:coreProperties>
</file>