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2"/>
  </p:notesMasterIdLst>
  <p:sldIdLst>
    <p:sldId id="372" r:id="rId2"/>
    <p:sldId id="403" r:id="rId3"/>
    <p:sldId id="423" r:id="rId4"/>
    <p:sldId id="414" r:id="rId5"/>
    <p:sldId id="415" r:id="rId6"/>
    <p:sldId id="417" r:id="rId7"/>
    <p:sldId id="418" r:id="rId8"/>
    <p:sldId id="416" r:id="rId9"/>
    <p:sldId id="420" r:id="rId10"/>
    <p:sldId id="419" r:id="rId11"/>
    <p:sldId id="406" r:id="rId12"/>
    <p:sldId id="405" r:id="rId13"/>
    <p:sldId id="407" r:id="rId14"/>
    <p:sldId id="424" r:id="rId15"/>
    <p:sldId id="421" r:id="rId16"/>
    <p:sldId id="408" r:id="rId17"/>
    <p:sldId id="409" r:id="rId18"/>
    <p:sldId id="410" r:id="rId19"/>
    <p:sldId id="411" r:id="rId20"/>
    <p:sldId id="412" r:id="rId21"/>
  </p:sldIdLst>
  <p:sldSz cx="9144000" cy="6858000" type="screen4x3"/>
  <p:notesSz cx="7010400" cy="9296400"/>
  <p:custShowLst>
    <p:custShow name="Custom Show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cki Been " initials="" lastIdx="50" clrIdx="0"/>
  <p:cmAuthor id="7" name="Vincent Reina" initials="vjr" lastIdx="4" clrIdx="7"/>
  <p:cmAuthor id="1" name="jbegley" initials="" lastIdx="0" clrIdx="1"/>
  <p:cmAuthor id="8" name="Caitlyn Brazill" initials="CTB" lastIdx="1" clrIdx="8"/>
  <p:cmAuthor id="2" name="Caitlyn Brazill" initials="" lastIdx="6" clrIdx="2"/>
  <p:cmAuthor id="3" name="Sarah Gerecke" initials="SG" lastIdx="6" clrIdx="3"/>
  <p:cmAuthor id="4" name="beenv" initials="vb" lastIdx="64" clrIdx="4"/>
  <p:cmAuthor id="5" name="Vincent Reina" initials="VR" lastIdx="7" clrIdx="5"/>
  <p:cmAuthor id="6" name="Caitlyn Brazill" initials="CB" lastIdx="5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7" autoAdjust="0"/>
    <p:restoredTop sz="82027" autoAdjust="0"/>
  </p:normalViewPr>
  <p:slideViewPr>
    <p:cSldViewPr>
      <p:cViewPr>
        <p:scale>
          <a:sx n="78" d="100"/>
          <a:sy n="78" d="100"/>
        </p:scale>
        <p:origin x="-52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10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Rental Housing in NYC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Market Rate</c:v>
                </c:pt>
                <c:pt idx="1">
                  <c:v>Rent Stabilized</c:v>
                </c:pt>
                <c:pt idx="2">
                  <c:v>Subsidized</c:v>
                </c:pt>
                <c:pt idx="3">
                  <c:v>Public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772650</c:v>
                </c:pt>
                <c:pt idx="1">
                  <c:v>1063148</c:v>
                </c:pt>
                <c:pt idx="2">
                  <c:v>171544</c:v>
                </c:pt>
                <c:pt idx="3">
                  <c:v>178017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0.49074</cdr:x>
      <cdr:y>0.32813</cdr:y>
    </cdr:from>
    <cdr:to>
      <cdr:x>0.80556</cdr:x>
      <cdr:y>0.48438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38600" y="1600200"/>
          <a:ext cx="259080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>
              <a:solidFill>
                <a:schemeClr val="tx1"/>
              </a:solidFill>
            </a:rPr>
            <a:t>Market Rate</a:t>
          </a:r>
        </a:p>
        <a:p xmlns:a="http://schemas.openxmlformats.org/drawingml/2006/main">
          <a:pPr algn="ctr"/>
          <a:r>
            <a:rPr lang="en-US" sz="1800" b="1" dirty="0" smtClean="0">
              <a:solidFill>
                <a:schemeClr val="tx1"/>
              </a:solidFill>
            </a:rPr>
            <a:t>35.4%</a:t>
          </a:r>
          <a:endParaRPr lang="en-US" sz="1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0.2963</cdr:x>
      <cdr:y>0.64063</cdr:y>
    </cdr:from>
    <cdr:to>
      <cdr:x>0.61111</cdr:x>
      <cdr:y>0.79688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438400" y="3124200"/>
          <a:ext cx="259080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 smtClean="0">
              <a:solidFill>
                <a:schemeClr val="bg1"/>
              </a:solidFill>
            </a:rPr>
            <a:t>Rent Stabilized</a:t>
          </a:r>
        </a:p>
        <a:p xmlns:a="http://schemas.openxmlformats.org/drawingml/2006/main">
          <a:pPr algn="ctr"/>
          <a:r>
            <a:rPr lang="en-US" sz="1800" b="1" dirty="0" smtClean="0">
              <a:solidFill>
                <a:schemeClr val="bg1"/>
              </a:solidFill>
            </a:rPr>
            <a:t>48.6%</a:t>
          </a:r>
          <a:endParaRPr lang="en-US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0.28704</cdr:x>
      <cdr:y>0.0625</cdr:y>
    </cdr:from>
    <cdr:to>
      <cdr:x>0.60185</cdr:x>
      <cdr:y>0.21875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362200" y="304800"/>
          <a:ext cx="259080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 smtClean="0">
              <a:solidFill>
                <a:schemeClr val="bg1"/>
              </a:solidFill>
            </a:rPr>
            <a:t>Public</a:t>
          </a:r>
        </a:p>
        <a:p xmlns:a="http://schemas.openxmlformats.org/drawingml/2006/main">
          <a:pPr algn="ctr"/>
          <a:r>
            <a:rPr lang="en-US" sz="1800" b="1" dirty="0" smtClean="0">
              <a:solidFill>
                <a:schemeClr val="bg1"/>
              </a:solidFill>
            </a:rPr>
            <a:t>8.1%</a:t>
          </a:r>
          <a:endParaRPr lang="en-US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0.14815</cdr:x>
      <cdr:y>0.04688</cdr:y>
    </cdr:from>
    <cdr:to>
      <cdr:x>0.34259</cdr:x>
      <cdr:y>0.1875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219200" y="228600"/>
          <a:ext cx="16002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 smtClean="0">
              <a:solidFill>
                <a:schemeClr val="tx2"/>
              </a:solidFill>
            </a:rPr>
            <a:t>Subsidized</a:t>
          </a:r>
        </a:p>
        <a:p xmlns:a="http://schemas.openxmlformats.org/drawingml/2006/main">
          <a:pPr algn="ctr"/>
          <a:r>
            <a:rPr lang="en-US" sz="1800" b="1" dirty="0" smtClean="0">
              <a:solidFill>
                <a:schemeClr val="tx2"/>
              </a:solidFill>
            </a:rPr>
            <a:t>7.8%</a:t>
          </a:r>
          <a:endParaRPr lang="en-US" sz="1800" b="1" dirty="0">
            <a:solidFill>
              <a:schemeClr val="tx2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00" tIns="46750" rIns="93500" bIns="46750" numCol="1" anchor="t" anchorCtr="0" compatLnSpc="1">
            <a:prstTxWarp prst="textNoShape">
              <a:avLst/>
            </a:prstTxWarp>
          </a:bodyPr>
          <a:lstStyle>
            <a:lvl1pPr defTabSz="93490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00" tIns="46750" rIns="93500" bIns="46750" numCol="1" anchor="t" anchorCtr="0" compatLnSpc="1">
            <a:prstTxWarp prst="textNoShape">
              <a:avLst/>
            </a:prstTxWarp>
          </a:bodyPr>
          <a:lstStyle>
            <a:lvl1pPr algn="r" defTabSz="93490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1FBB377-4CB0-4B43-99A6-547E40D655AD}" type="datetimeFigureOut">
              <a:rPr lang="en-US"/>
              <a:pPr>
                <a:defRPr/>
              </a:pPr>
              <a:t>3/6/2012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6" y="4416426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00" tIns="46750" rIns="93500" bIns="46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00" tIns="46750" rIns="93500" bIns="46750" numCol="1" anchor="b" anchorCtr="0" compatLnSpc="1">
            <a:prstTxWarp prst="textNoShape">
              <a:avLst/>
            </a:prstTxWarp>
          </a:bodyPr>
          <a:lstStyle>
            <a:lvl1pPr defTabSz="93490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00" tIns="46750" rIns="93500" bIns="46750" numCol="1" anchor="b" anchorCtr="0" compatLnSpc="1">
            <a:prstTxWarp prst="textNoShape">
              <a:avLst/>
            </a:prstTxWarp>
          </a:bodyPr>
          <a:lstStyle>
            <a:lvl1pPr algn="r" defTabSz="93490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8712A9F-EBBD-4DF0-A818-47808BC2E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29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00" tIns="46750" rIns="93500" bIns="46750" anchor="b"/>
          <a:lstStyle/>
          <a:p>
            <a:pPr algn="r" defTabSz="934901"/>
            <a:fld id="{CA217CC7-0366-40C1-9AB4-076AEA76F44A}" type="slidenum">
              <a:rPr lang="en-US" sz="1200">
                <a:latin typeface="Calibri" pitchFamily="34" charset="0"/>
              </a:rPr>
              <a:pPr algn="r" defTabSz="934901"/>
              <a:t>1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712A9F-EBBD-4DF0-A818-47808BC2E6E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93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712A9F-EBBD-4DF0-A818-47808BC2E6E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712A9F-EBBD-4DF0-A818-47808BC2E6E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712A9F-EBBD-4DF0-A818-47808BC2E6E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712A9F-EBBD-4DF0-A818-47808BC2E6E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712A9F-EBBD-4DF0-A818-47808BC2E6E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712A9F-EBBD-4DF0-A818-47808BC2E6E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712A9F-EBBD-4DF0-A818-47808BC2E6E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712A9F-EBBD-4DF0-A818-47808BC2E6E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712A9F-EBBD-4DF0-A818-47808BC2E6E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712A9F-EBBD-4DF0-A818-47808BC2E6E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712A9F-EBBD-4DF0-A818-47808BC2E6E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73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712A9F-EBBD-4DF0-A818-47808BC2E6E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712A9F-EBBD-4DF0-A818-47808BC2E6E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13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712A9F-EBBD-4DF0-A818-47808BC2E6E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04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712A9F-EBBD-4DF0-A818-47808BC2E6E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43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712A9F-EBBD-4DF0-A818-47808BC2E6E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53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712A9F-EBBD-4DF0-A818-47808BC2E6E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31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712A9F-EBBD-4DF0-A818-47808BC2E6E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67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" y="6400800"/>
            <a:ext cx="8839200" cy="3429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4000">
              <a:solidFill>
                <a:srgbClr val="003399"/>
              </a:solidFill>
              <a:latin typeface="Garamond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09600" y="2438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"/>
            <a:ext cx="28956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Furman_Center_Logo_20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625"/>
            <a:ext cx="3200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"/>
            <a:ext cx="2286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096000" y="152400"/>
            <a:ext cx="26988" cy="1714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4000">
              <a:solidFill>
                <a:srgbClr val="003399"/>
              </a:solidFill>
              <a:latin typeface="Garamond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2400" y="1371600"/>
            <a:ext cx="8839200" cy="3429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4000">
              <a:solidFill>
                <a:srgbClr val="003399"/>
              </a:solidFill>
              <a:latin typeface="Garamond" pitchFamily="18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657600" y="1295400"/>
            <a:ext cx="5334000" cy="7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000">
              <a:solidFill>
                <a:srgbClr val="003399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89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61B6D3E-5530-4483-94C1-D956A94259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NYU’s Furman Center for Real Estate and Urban Policy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261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58A1A7A-521D-4E59-B349-24818D8C33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NYU’s Furman Center for Real Estate and Urban Policy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483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4038600" cy="2112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17963"/>
            <a:ext cx="4038600" cy="2112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81000" y="6400800"/>
            <a:ext cx="7010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NYU’s Furman Center for Real Estate and Urban Policy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848600" y="6096000"/>
            <a:ext cx="838200" cy="457200"/>
          </a:xfrm>
        </p:spPr>
        <p:txBody>
          <a:bodyPr/>
          <a:lstStyle>
            <a:lvl1pPr>
              <a:defRPr/>
            </a:lvl1pPr>
          </a:lstStyle>
          <a:p>
            <a:fld id="{7D625351-8ED0-42E1-B9B3-50134958FE7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487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fld id="{ABCC1760-FB39-4AA1-912D-5C13EC68AA9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NYU’s Furman Center for Real Estate and Urban Policy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69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fld id="{4D4F6569-B062-4144-9F37-16B89097647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NYU’s Furman Center for Real Estate and Urban Policy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993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fld id="{109EC88F-B4BC-4DA4-9E68-27B57CF7021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 dirty="0" smtClean="0"/>
              <a:t>NYU’s Furman Center for Real Estate and Urban Policy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992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pPr>
              <a:defRPr/>
            </a:pPr>
            <a:fld id="{60607CD0-5CA0-4210-B316-047C914BE9D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NYU’s Furman Center for Real Estate and Urban Policy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955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fld id="{7948B9E9-0463-4AFB-B5BF-4F360892D89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NYU’s Furman Center for Real Estate and Urban Policy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876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fld id="{71E2ECFB-C00F-4275-B774-BDCE7CB8F83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NYU’s Furman Center for Real Estate and Urban Policy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743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fld id="{7224905C-A3BA-40D0-8654-44224267396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NYU’s Furman Center for Real Estate and Urban Policy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9384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2377CCA-E395-4508-80D6-02D3DA8BC07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NYU’s Furman Center for Real Estate and Urban Policy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736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52400" y="6324600"/>
            <a:ext cx="8839200" cy="2667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4000">
              <a:solidFill>
                <a:srgbClr val="003399"/>
              </a:solidFill>
              <a:latin typeface="Garamond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400800"/>
            <a:ext cx="701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 smtClean="0"/>
              <a:t>NYU’s Furman Center for Real Estate and Urban Policy</a:t>
            </a:r>
            <a:endParaRPr lang="en-US" altLang="en-US" dirty="0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172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B14245C-5021-4AD5-B31B-968C92E80E7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52400" y="1371600"/>
            <a:ext cx="8839200" cy="1524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4000">
              <a:solidFill>
                <a:srgbClr val="003399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97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99CC00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99CC00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99CC00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99CC00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"/>
            <a:ext cx="1447800" cy="118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812" y="152400"/>
            <a:ext cx="1517787" cy="119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IAHP Logo b-w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361950"/>
            <a:ext cx="24574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Furman_Center_Logo_20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625"/>
            <a:ext cx="3200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381000" y="1963738"/>
            <a:ext cx="8458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 Aboard!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latin typeface="+mj-lt"/>
                <a:ea typeface="+mj-ea"/>
                <a:cs typeface="+mj-cs"/>
              </a:rPr>
              <a:t>A Look at New York City’s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Subsidized Housing Information Project (SHIP)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>
            <a:off x="1371600" y="3775075"/>
            <a:ext cx="6858000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lvl="0" algn="r">
              <a:spcBef>
                <a:spcPct val="20000"/>
              </a:spcBef>
              <a:buClr>
                <a:srgbClr val="99CC00"/>
              </a:buClr>
              <a:buSzPct val="65000"/>
            </a:pPr>
            <a:r>
              <a:rPr lang="en-US" sz="2400" kern="0" dirty="0" smtClean="0">
                <a:latin typeface="+mj-lt"/>
                <a:cs typeface="+mn-cs"/>
              </a:rPr>
              <a:t>Max Weselcouch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March 1, 2011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range of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Researchers</a:t>
            </a:r>
          </a:p>
          <a:p>
            <a:r>
              <a:rPr lang="en-US" dirty="0" smtClean="0"/>
              <a:t>Government Agencies</a:t>
            </a:r>
          </a:p>
          <a:p>
            <a:r>
              <a:rPr lang="en-US" dirty="0" smtClean="0"/>
              <a:t>Non-profits</a:t>
            </a:r>
          </a:p>
          <a:p>
            <a:r>
              <a:rPr lang="en-US" dirty="0" smtClean="0"/>
              <a:t>Community Groups</a:t>
            </a:r>
          </a:p>
          <a:p>
            <a:r>
              <a:rPr lang="en-US" dirty="0" smtClean="0"/>
              <a:t>Tenants and Tenant Advocates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16E477-07CD-4BBB-B57E-1F694BF666DC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NYU’s Furman Center for Real Estate and Urban Policy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080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16E477-07CD-4BBB-B57E-1F694BF666DC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NYU Furman Center's Institute for Affordable Housing Policy</a:t>
            </a:r>
            <a:endParaRPr lang="en-US" alt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0139" cy="685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16E477-07CD-4BBB-B57E-1F694BF666DC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NYU Furman Center's Institute for Affordable Housing Policy</a:t>
            </a:r>
            <a:endParaRPr lang="en-US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49"/>
            <a:ext cx="9050740" cy="684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445000" y="3276600"/>
            <a:ext cx="685800" cy="2286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696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335" y="1499347"/>
            <a:ext cx="1674159" cy="92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696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335" y="1499347"/>
            <a:ext cx="1674159" cy="92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038600" y="1917700"/>
            <a:ext cx="228600" cy="1524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7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696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235301" y="3062176"/>
            <a:ext cx="1295400" cy="235689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82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16E477-07CD-4BBB-B57E-1F694BF666DC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NYU Furman Center's Institute for Affordable Housing Policy</a:t>
            </a:r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2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550" y="560000"/>
            <a:ext cx="2169994" cy="380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560838"/>
            <a:ext cx="6471765" cy="378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27958" cy="694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16E477-07CD-4BBB-B57E-1F694BF666DC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NYU Furman Center's Institute for Affordable Housing Policy</a:t>
            </a:r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29138" cy="690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652648" y="1330036"/>
            <a:ext cx="228600" cy="19396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16E477-07CD-4BBB-B57E-1F694BF666DC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NYU Furman Center's Institute for Affordable Housing Policy</a:t>
            </a:r>
            <a:endParaRPr lang="en-US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40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077199" y="609600"/>
            <a:ext cx="1007423" cy="3048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16E477-07CD-4BBB-B57E-1F694BF666DC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NYU Furman Center's Institute for Affordable Housing Policy</a:t>
            </a:r>
            <a:endParaRPr lang="en-US" alt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642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21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990600" y="304800"/>
            <a:ext cx="1007423" cy="3048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Rental Housing in New York City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716336"/>
              </p:ext>
            </p:extLst>
          </p:nvPr>
        </p:nvGraphicFramePr>
        <p:xfrm>
          <a:off x="457200" y="14478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16E477-07CD-4BBB-B57E-1F694BF666DC}" type="slidenum">
              <a:rPr lang="en-US" altLang="en-US" b="0" smtClean="0"/>
              <a:pPr>
                <a:defRPr/>
              </a:pPr>
              <a:t>2</a:t>
            </a:fld>
            <a:endParaRPr lang="en-US" altLang="en-US" b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NYU’s Furman Center for Real Estate and Urban Policy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514600"/>
            <a:ext cx="7162800" cy="2743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Max Weselcouch</a:t>
            </a:r>
          </a:p>
          <a:p>
            <a:pPr>
              <a:buNone/>
            </a:pPr>
            <a:r>
              <a:rPr lang="en-US" dirty="0" smtClean="0"/>
              <a:t>212-998-6110</a:t>
            </a:r>
          </a:p>
          <a:p>
            <a:pPr>
              <a:buNone/>
            </a:pPr>
            <a:r>
              <a:rPr lang="en-US" dirty="0"/>
              <a:t>max.weselcouch@nyu.edu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http://datasearch.furmancenter.org/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16E477-07CD-4BBB-B57E-1F694BF666DC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NYU’s Furman Center for Real Estate and Urban Policy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Subsidized Housing in New York City</a:t>
            </a:r>
            <a:endParaRPr lang="en-US" sz="3200" dirty="0"/>
          </a:p>
        </p:txBody>
      </p:sp>
      <p:pic>
        <p:nvPicPr>
          <p:cNvPr id="8" name="Content Placeholder 7" descr="33-HPDNYCHA-ProsPlaz 6-25-09_MG_3216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600200"/>
            <a:ext cx="4419600" cy="464023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16E477-07CD-4BBB-B57E-1F694BF666DC}" type="slidenum">
              <a:rPr lang="en-US" altLang="en-US" b="0" smtClean="0"/>
              <a:pPr>
                <a:defRPr/>
              </a:pPr>
              <a:t>3</a:t>
            </a:fld>
            <a:endParaRPr lang="en-US" altLang="en-US" b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NYU’s Furman Center for Real Estate and Urban Policy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378325"/>
          </a:xfrm>
        </p:spPr>
        <p:txBody>
          <a:bodyPr/>
          <a:lstStyle/>
          <a:p>
            <a:r>
              <a:rPr lang="en-US" dirty="0"/>
              <a:t>National Programs</a:t>
            </a:r>
          </a:p>
          <a:p>
            <a:pPr lvl="1"/>
            <a:r>
              <a:rPr lang="en-US" dirty="0"/>
              <a:t>HUD Insurance</a:t>
            </a:r>
          </a:p>
          <a:p>
            <a:pPr lvl="1"/>
            <a:r>
              <a:rPr lang="en-US" dirty="0"/>
              <a:t>HUD Project Based Rental Assistance</a:t>
            </a:r>
          </a:p>
          <a:p>
            <a:pPr lvl="1"/>
            <a:r>
              <a:rPr lang="en-US" dirty="0"/>
              <a:t>LIHTC</a:t>
            </a:r>
          </a:p>
          <a:p>
            <a:r>
              <a:rPr lang="en-US" dirty="0"/>
              <a:t>State Programs</a:t>
            </a:r>
          </a:p>
          <a:p>
            <a:pPr lvl="1"/>
            <a:r>
              <a:rPr lang="en-US" dirty="0"/>
              <a:t>Mitchell-Lama</a:t>
            </a:r>
          </a:p>
          <a:p>
            <a:r>
              <a:rPr lang="en-US" dirty="0"/>
              <a:t>City Programs</a:t>
            </a:r>
          </a:p>
          <a:p>
            <a:pPr lvl="1"/>
            <a:r>
              <a:rPr lang="en-US" dirty="0"/>
              <a:t>Article 8A</a:t>
            </a:r>
          </a:p>
          <a:p>
            <a:pPr lvl="1"/>
            <a:r>
              <a:rPr lang="en-US" dirty="0"/>
              <a:t>Inclusionary Zoning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64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Problem: When do Subsidies Expire?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E6004-92A3-47CE-AF13-56708F5EB4E0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NYU’s Furman Center for Real Estate and Urban Policy</a:t>
            </a:r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" y="1534391"/>
            <a:ext cx="3505200" cy="6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" y="2156362"/>
            <a:ext cx="4120738" cy="114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15461" y="3607624"/>
            <a:ext cx="4053101" cy="88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28774" y="2953394"/>
            <a:ext cx="4010425" cy="62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5699" y="4876800"/>
            <a:ext cx="4435726" cy="131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New York Pos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95" y="4267200"/>
            <a:ext cx="3286122" cy="45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71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Publicly Available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E6004-92A3-47CE-AF13-56708F5EB4E0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NYU’s Furman Center for Real Estate and Urban Policy</a:t>
            </a:r>
            <a:endParaRPr lang="en-US" altLang="en-US" dirty="0"/>
          </a:p>
        </p:txBody>
      </p:sp>
      <p:pic>
        <p:nvPicPr>
          <p:cNvPr id="2054" name="Picture 6" descr="http://www.thepapertiger.com/blog/wp-content/uploads/2011/11/cartoon-man-stuffing-filing-cabine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3429000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3.bp.blogspot.com/_9d5MoVYKtyI/TR1MkLJipcI/AAAAAAAAAgc/lRBQKl74ob4/s1600/kids%252520comput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3662548" cy="417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35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agencies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16E477-07CD-4BBB-B57E-1F694BF666DC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NYU’s Furman Center for Real Estate and Urban Policy</a:t>
            </a:r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1888177"/>
            <a:ext cx="4843153" cy="66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2819400"/>
            <a:ext cx="7160821" cy="95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4066032"/>
            <a:ext cx="7156704" cy="71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5105400"/>
            <a:ext cx="2770276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39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subsidy programs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16E477-07CD-4BBB-B57E-1F694BF666DC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NYU’s Furman Center for Real Estate and Urban Policy</a:t>
            </a:r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" t="2534" r="9757"/>
          <a:stretch/>
        </p:blipFill>
        <p:spPr>
          <a:xfrm rot="5400000">
            <a:off x="1718568" y="451609"/>
            <a:ext cx="4720628" cy="693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5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Property: Different Names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4419600" cy="4378325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Project 1</a:t>
            </a:r>
          </a:p>
          <a:p>
            <a:pPr marL="0" indent="0">
              <a:buNone/>
            </a:pPr>
            <a:r>
              <a:rPr lang="en-US" dirty="0" smtClean="0"/>
              <a:t>Canaan House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dirty="0" smtClean="0"/>
              <a:t>Canaan Houses Residential Project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 smtClean="0"/>
              <a:t>Milbank </a:t>
            </a:r>
            <a:r>
              <a:rPr lang="en-US" dirty="0" err="1" smtClean="0"/>
              <a:t>Frawley</a:t>
            </a:r>
            <a:r>
              <a:rPr lang="en-US" dirty="0" smtClean="0"/>
              <a:t>, Site 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16E477-07CD-4BBB-B57E-1F694BF666DC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NYU’s Furman Center for Real Estate and Urban Policy</a:t>
            </a:r>
            <a:endParaRPr lang="en-US" alt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half" idx="1"/>
          </p:nvPr>
        </p:nvSpPr>
        <p:spPr>
          <a:xfrm>
            <a:off x="4572000" y="1769491"/>
            <a:ext cx="4419600" cy="4378325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Project 2</a:t>
            </a:r>
          </a:p>
          <a:p>
            <a:pPr marL="0" indent="0">
              <a:buNone/>
            </a:pPr>
            <a:r>
              <a:rPr lang="en-US" dirty="0" smtClean="0"/>
              <a:t>170 South Portland Avenue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 smtClean="0"/>
              <a:t>Atlantic Terminal 1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 smtClean="0"/>
              <a:t>First Atlantic Terminal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4535424" y="1752600"/>
            <a:ext cx="0" cy="44196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3189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SHIP!</a:t>
            </a:r>
            <a:br>
              <a:rPr lang="en-US" dirty="0" smtClean="0"/>
            </a:br>
            <a:r>
              <a:rPr lang="en-US" sz="2800" dirty="0" smtClean="0"/>
              <a:t>Subsidized Housing Information Project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16E477-07CD-4BBB-B57E-1F694BF666D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NYU’s Furman Center for Real Estate and Urban Policy</a:t>
            </a:r>
            <a:endParaRPr lang="en-US" altLang="en-US" dirty="0"/>
          </a:p>
        </p:txBody>
      </p:sp>
      <p:pic>
        <p:nvPicPr>
          <p:cNvPr id="4098" name="Picture 2" descr="http://www.freecoloringprintable.com/img/ship-coloring-pages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25168"/>
            <a:ext cx="571500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77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dge">
  <a:themeElements>
    <a:clrScheme name="Custom 2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99CC00"/>
      </a:accent1>
      <a:accent2>
        <a:srgbClr val="595959"/>
      </a:accent2>
      <a:accent3>
        <a:srgbClr val="003399"/>
      </a:accent3>
      <a:accent4>
        <a:srgbClr val="009999"/>
      </a:accent4>
      <a:accent5>
        <a:srgbClr val="000000"/>
      </a:accent5>
      <a:accent6>
        <a:srgbClr val="666699"/>
      </a:accent6>
      <a:hlink>
        <a:srgbClr val="4C6D80"/>
      </a:hlink>
      <a:folHlink>
        <a:srgbClr val="B2B2B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6971</TotalTime>
  <Words>313</Words>
  <Application>Microsoft Office PowerPoint</Application>
  <PresentationFormat>On-screen Show (4:3)</PresentationFormat>
  <Paragraphs>106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  <vt:variant>
        <vt:lpstr>Custom Shows</vt:lpstr>
      </vt:variant>
      <vt:variant>
        <vt:i4>1</vt:i4>
      </vt:variant>
    </vt:vector>
  </HeadingPairs>
  <TitlesOfParts>
    <vt:vector size="22" baseType="lpstr">
      <vt:lpstr>1_Edge</vt:lpstr>
      <vt:lpstr>PowerPoint Presentation</vt:lpstr>
      <vt:lpstr>Rental Housing in New York City</vt:lpstr>
      <vt:lpstr>Subsidized Housing in New York City</vt:lpstr>
      <vt:lpstr>Problem: When do Subsidies Expire?</vt:lpstr>
      <vt:lpstr>Publicly Available</vt:lpstr>
      <vt:lpstr>Multiple agencies</vt:lpstr>
      <vt:lpstr>Multiple subsidy programs</vt:lpstr>
      <vt:lpstr>Same Property: Different Names</vt:lpstr>
      <vt:lpstr>The SHIP! Subsidized Housing Information Project</vt:lpstr>
      <vt:lpstr>A range of users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  <vt:lpstr>Custom Show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Neighborhood: How Can Regional Science Contribute to Study of Neighborhoods?</dc:title>
  <dc:creator>EllenFamily</dc:creator>
  <cp:lastModifiedBy>Pitingolo, Rob</cp:lastModifiedBy>
  <cp:revision>407</cp:revision>
  <cp:lastPrinted>2012-02-27T21:07:31Z</cp:lastPrinted>
  <dcterms:created xsi:type="dcterms:W3CDTF">2011-04-07T01:28:48Z</dcterms:created>
  <dcterms:modified xsi:type="dcterms:W3CDTF">2012-03-06T14:59:32Z</dcterms:modified>
</cp:coreProperties>
</file>