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2" r:id="rId2"/>
    <p:sldId id="276" r:id="rId3"/>
    <p:sldId id="277" r:id="rId4"/>
    <p:sldId id="258" r:id="rId5"/>
    <p:sldId id="261" r:id="rId6"/>
    <p:sldId id="257" r:id="rId7"/>
    <p:sldId id="263" r:id="rId8"/>
    <p:sldId id="265" r:id="rId9"/>
    <p:sldId id="259" r:id="rId10"/>
    <p:sldId id="260" r:id="rId11"/>
    <p:sldId id="275" r:id="rId12"/>
    <p:sldId id="274" r:id="rId13"/>
    <p:sldId id="267" r:id="rId14"/>
    <p:sldId id="268" r:id="rId15"/>
    <p:sldId id="270" r:id="rId16"/>
    <p:sldId id="269" r:id="rId17"/>
    <p:sldId id="271" r:id="rId18"/>
    <p:sldId id="272" r:id="rId19"/>
    <p:sldId id="278"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snapToGrid="0" snapToObjects="1">
      <p:cViewPr varScale="1">
        <p:scale>
          <a:sx n="88" d="100"/>
          <a:sy n="88" d="100"/>
        </p:scale>
        <p:origin x="-57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8D5E9-AE97-AC47-9B82-B50C349DCEED}"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490D2-B25D-0A44-8AA3-F73BE9D73C70}" type="slidenum">
              <a:rPr lang="en-US" smtClean="0"/>
              <a:t>‹#›</a:t>
            </a:fld>
            <a:endParaRPr lang="en-US"/>
          </a:p>
        </p:txBody>
      </p:sp>
    </p:spTree>
    <p:extLst>
      <p:ext uri="{BB962C8B-B14F-4D97-AF65-F5344CB8AC3E}">
        <p14:creationId xmlns:p14="http://schemas.microsoft.com/office/powerpoint/2010/main" val="105796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95C45-B95E-4FA0-A3AB-CD7307CD6CB4}" type="slidenum">
              <a:rPr lang="en-US" smtClean="0"/>
              <a:t>1</a:t>
            </a:fld>
            <a:endParaRPr lang="en-US"/>
          </a:p>
        </p:txBody>
      </p:sp>
    </p:spTree>
    <p:extLst>
      <p:ext uri="{BB962C8B-B14F-4D97-AF65-F5344CB8AC3E}">
        <p14:creationId xmlns:p14="http://schemas.microsoft.com/office/powerpoint/2010/main" val="367286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hired a very organized (!) research</a:t>
            </a:r>
            <a:r>
              <a:rPr lang="en-US" baseline="0" dirty="0" smtClean="0"/>
              <a:t> assistant to start making visual representations of ownership clouds.  This was sort of our proof of concept.  </a:t>
            </a:r>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16</a:t>
            </a:fld>
            <a:endParaRPr lang="en-US"/>
          </a:p>
        </p:txBody>
      </p:sp>
    </p:spTree>
    <p:extLst>
      <p:ext uri="{BB962C8B-B14F-4D97-AF65-F5344CB8AC3E}">
        <p14:creationId xmlns:p14="http://schemas.microsoft.com/office/powerpoint/2010/main" val="215876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We</a:t>
            </a:r>
            <a:r>
              <a:rPr lang="en-US" baseline="0" dirty="0" smtClean="0">
                <a:solidFill>
                  <a:schemeClr val="tx1"/>
                </a:solidFill>
              </a:rPr>
              <a:t> quickly realized that this was beyond our level of expertise and enlisted the help of some of our colleagues in the computer science department at NYU Poly</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3D95C45-B95E-4FA0-A3AB-CD7307CD6CB4}" type="slidenum">
              <a:rPr lang="en-US" smtClean="0"/>
              <a:t>17</a:t>
            </a:fld>
            <a:endParaRPr lang="en-US"/>
          </a:p>
        </p:txBody>
      </p:sp>
    </p:spTree>
    <p:extLst>
      <p:ext uri="{BB962C8B-B14F-4D97-AF65-F5344CB8AC3E}">
        <p14:creationId xmlns:p14="http://schemas.microsoft.com/office/powerpoint/2010/main" val="13451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solidFill>
                  <a:srgbClr val="000000"/>
                </a:solidFill>
                <a:latin typeface="Tw Cen MT"/>
                <a:cs typeface="Tw Cen MT"/>
              </a:rPr>
              <a:t>As we teach the software which relationships are important and iterates through the candidate buildings/relevant datasets, a picture of the “ownership cloud” emanating from each subject building will emerge</a:t>
            </a:r>
          </a:p>
          <a:p>
            <a:endParaRPr lang="en-US" smtClean="0"/>
          </a:p>
          <a:p>
            <a:endParaRPr lang="en-US" dirty="0" smtClean="0"/>
          </a:p>
          <a:p>
            <a:r>
              <a:rPr lang="en-US" dirty="0" smtClean="0"/>
              <a:t>This is just</a:t>
            </a:r>
            <a:r>
              <a:rPr lang="en-US" baseline="0" dirty="0" smtClean="0"/>
              <a:t> a fraction of the true graph for this ownership conglomerate. Unpacking the full portfolio of the owner of this single building in </a:t>
            </a:r>
            <a:r>
              <a:rPr lang="en-US" baseline="0" dirty="0" err="1" smtClean="0"/>
              <a:t>Bushwick</a:t>
            </a:r>
            <a:r>
              <a:rPr lang="en-US" baseline="0" dirty="0" smtClean="0"/>
              <a:t> is next to impossible to do manually.</a:t>
            </a:r>
            <a:endParaRPr lang="en-US" dirty="0"/>
          </a:p>
        </p:txBody>
      </p:sp>
      <p:sp>
        <p:nvSpPr>
          <p:cNvPr id="4" name="Slide Number Placeholder 3"/>
          <p:cNvSpPr>
            <a:spLocks noGrp="1"/>
          </p:cNvSpPr>
          <p:nvPr>
            <p:ph type="sldNum" sz="quarter" idx="10"/>
          </p:nvPr>
        </p:nvSpPr>
        <p:spPr/>
        <p:txBody>
          <a:bodyPr/>
          <a:lstStyle/>
          <a:p>
            <a:fld id="{03D95C45-B95E-4FA0-A3AB-CD7307CD6CB4}" type="slidenum">
              <a:rPr lang="en-US" smtClean="0"/>
              <a:t>18</a:t>
            </a:fld>
            <a:endParaRPr lang="en-US"/>
          </a:p>
        </p:txBody>
      </p:sp>
    </p:spTree>
    <p:extLst>
      <p:ext uri="{BB962C8B-B14F-4D97-AF65-F5344CB8AC3E}">
        <p14:creationId xmlns:p14="http://schemas.microsoft.com/office/powerpoint/2010/main" val="316519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95C45-B95E-4FA0-A3AB-CD7307CD6CB4}" type="slidenum">
              <a:rPr lang="en-US" smtClean="0"/>
              <a:t>20</a:t>
            </a:fld>
            <a:endParaRPr lang="en-US"/>
          </a:p>
        </p:txBody>
      </p:sp>
    </p:spTree>
    <p:extLst>
      <p:ext uri="{BB962C8B-B14F-4D97-AF65-F5344CB8AC3E}">
        <p14:creationId xmlns:p14="http://schemas.microsoft.com/office/powerpoint/2010/main" val="36728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latin typeface="Tw Cen MT"/>
                <a:cs typeface="Tw Cen MT"/>
              </a:rPr>
              <a:t>BDB’s worst landlord list.</a:t>
            </a:r>
          </a:p>
          <a:p>
            <a:pPr marL="0" indent="0">
              <a:buNone/>
            </a:pPr>
            <a:r>
              <a:rPr lang="en-US" dirty="0" smtClean="0">
                <a:latin typeface="Tw Cen MT"/>
                <a:cs typeface="Tw Cen MT"/>
              </a:rPr>
              <a:t>Can be misleading when the city is trying to enforce code, identify troubled properties, or protect tenants from eviction due to negligent landlords</a:t>
            </a:r>
          </a:p>
          <a:p>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4</a:t>
            </a:fld>
            <a:endParaRPr lang="en-US"/>
          </a:p>
        </p:txBody>
      </p:sp>
    </p:spTree>
    <p:extLst>
      <p:ext uri="{BB962C8B-B14F-4D97-AF65-F5344CB8AC3E}">
        <p14:creationId xmlns:p14="http://schemas.microsoft.com/office/powerpoint/2010/main" val="285099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theory, it should be easy.  </a:t>
            </a:r>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5</a:t>
            </a:fld>
            <a:endParaRPr lang="en-US"/>
          </a:p>
        </p:txBody>
      </p:sp>
    </p:spTree>
    <p:extLst>
      <p:ext uri="{BB962C8B-B14F-4D97-AF65-F5344CB8AC3E}">
        <p14:creationId xmlns:p14="http://schemas.microsoft.com/office/powerpoint/2010/main" val="232140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reality, most </a:t>
            </a:r>
            <a:r>
              <a:rPr lang="en-US" dirty="0" err="1" smtClean="0"/>
              <a:t>mutlifamily</a:t>
            </a:r>
            <a:r>
              <a:rPr lang="en-US" baseline="0" dirty="0" smtClean="0"/>
              <a:t> buildings look something like my first apartment in New York City</a:t>
            </a:r>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6</a:t>
            </a:fld>
            <a:endParaRPr lang="en-US"/>
          </a:p>
        </p:txBody>
      </p:sp>
    </p:spTree>
    <p:extLst>
      <p:ext uri="{BB962C8B-B14F-4D97-AF65-F5344CB8AC3E}">
        <p14:creationId xmlns:p14="http://schemas.microsoft.com/office/powerpoint/2010/main" val="45201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 going</a:t>
            </a:r>
            <a:r>
              <a:rPr lang="en-US" baseline="0" dirty="0" smtClean="0"/>
              <a:t> to brag for a minute, New York City has made some really great data available.  Including a database of property and ownership characteristics</a:t>
            </a:r>
          </a:p>
          <a:p>
            <a:endParaRPr lang="en-US" baseline="0" dirty="0" smtClean="0"/>
          </a:p>
          <a:p>
            <a:r>
              <a:rPr lang="en-US" baseline="0" dirty="0" smtClean="0"/>
              <a:t>And it’s owned by 1037 Manhattan Avenue LLC</a:t>
            </a:r>
          </a:p>
          <a:p>
            <a:endParaRPr lang="en-US" baseline="0" dirty="0" smtClean="0"/>
          </a:p>
          <a:p>
            <a:r>
              <a:rPr lang="en-US" baseline="0" dirty="0" smtClean="0"/>
              <a:t>So that’s weird, but not really a big deal for me.  I knew who to call, Mitch, if anything went wrong.  </a:t>
            </a:r>
            <a:r>
              <a:rPr lang="en-US" baseline="0" dirty="0" smtClean="0"/>
              <a:t>And there’s nothing inherently wrong with this</a:t>
            </a:r>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7</a:t>
            </a:fld>
            <a:endParaRPr lang="en-US"/>
          </a:p>
        </p:txBody>
      </p:sp>
    </p:spTree>
    <p:extLst>
      <p:ext uri="{BB962C8B-B14F-4D97-AF65-F5344CB8AC3E}">
        <p14:creationId xmlns:p14="http://schemas.microsoft.com/office/powerpoint/2010/main" val="138504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 a researcher,</a:t>
            </a:r>
            <a:r>
              <a:rPr lang="en-US" baseline="0" dirty="0" smtClean="0"/>
              <a:t> it’s infuriating, especially when you are trying to understand common ownership of properties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8</a:t>
            </a:fld>
            <a:endParaRPr lang="en-US"/>
          </a:p>
        </p:txBody>
      </p:sp>
    </p:spTree>
    <p:extLst>
      <p:ext uri="{BB962C8B-B14F-4D97-AF65-F5344CB8AC3E}">
        <p14:creationId xmlns:p14="http://schemas.microsoft.com/office/powerpoint/2010/main" val="232140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thought, well, maybe the state knows something, you must need to register these things.</a:t>
            </a:r>
          </a:p>
          <a:p>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9</a:t>
            </a:fld>
            <a:endParaRPr lang="en-US"/>
          </a:p>
        </p:txBody>
      </p:sp>
    </p:spTree>
    <p:extLst>
      <p:ext uri="{BB962C8B-B14F-4D97-AF65-F5344CB8AC3E}">
        <p14:creationId xmlns:p14="http://schemas.microsoft.com/office/powerpoint/2010/main" val="241603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one connection here is usually not enough to persuade us of common ownership, but as the overlaps accumulate, we grow more confident that we are dealing with identical or closely related owners.</a:t>
            </a:r>
          </a:p>
          <a:p>
            <a:endParaRPr lang="en-US" baseline="0" dirty="0" smtClean="0"/>
          </a:p>
          <a:p>
            <a:pPr marL="285750" indent="-285750">
              <a:buFont typeface="Arial" panose="020B0604020202020204" pitchFamily="34" charset="0"/>
              <a:buChar char="•"/>
            </a:pPr>
            <a:r>
              <a:rPr lang="en-US" dirty="0" smtClean="0">
                <a:solidFill>
                  <a:schemeClr val="bg1"/>
                </a:solidFill>
              </a:rPr>
              <a:t>Each of these connections gives us more confidence that the owner of Building 1 is </a:t>
            </a:r>
            <a:r>
              <a:rPr lang="en-US" b="1" dirty="0" smtClean="0">
                <a:solidFill>
                  <a:srgbClr val="FFFF00"/>
                </a:solidFill>
              </a:rPr>
              <a:t>related/identical</a:t>
            </a:r>
            <a:r>
              <a:rPr lang="en-US" dirty="0" smtClean="0">
                <a:solidFill>
                  <a:schemeClr val="bg1"/>
                </a:solidFill>
              </a:rPr>
              <a:t> to the owner of Building 2</a:t>
            </a:r>
          </a:p>
          <a:p>
            <a:pPr marL="285750" indent="-285750">
              <a:buFont typeface="Arial" panose="020B0604020202020204" pitchFamily="34" charset="0"/>
              <a:buChar char="•"/>
            </a:pPr>
            <a:r>
              <a:rPr lang="en-US" dirty="0" smtClean="0">
                <a:solidFill>
                  <a:schemeClr val="bg1"/>
                </a:solidFill>
              </a:rPr>
              <a:t>Each of these data points also gives us an opening to identify </a:t>
            </a:r>
            <a:r>
              <a:rPr lang="en-US" b="1" dirty="0" smtClean="0">
                <a:solidFill>
                  <a:srgbClr val="FFFF00"/>
                </a:solidFill>
              </a:rPr>
              <a:t>additional candidate buildings</a:t>
            </a:r>
            <a:r>
              <a:rPr lang="en-US" dirty="0" smtClean="0">
                <a:solidFill>
                  <a:schemeClr val="bg1"/>
                </a:solidFill>
              </a:rPr>
              <a:t> in the portfolio of Building 1’s owner</a:t>
            </a:r>
          </a:p>
          <a:p>
            <a:endParaRPr lang="en-US" dirty="0"/>
          </a:p>
        </p:txBody>
      </p:sp>
      <p:sp>
        <p:nvSpPr>
          <p:cNvPr id="4" name="Slide Number Placeholder 3"/>
          <p:cNvSpPr>
            <a:spLocks noGrp="1"/>
          </p:cNvSpPr>
          <p:nvPr>
            <p:ph type="sldNum" sz="quarter" idx="10"/>
          </p:nvPr>
        </p:nvSpPr>
        <p:spPr/>
        <p:txBody>
          <a:bodyPr/>
          <a:lstStyle/>
          <a:p>
            <a:fld id="{03D95C45-B95E-4FA0-A3AB-CD7307CD6CB4}" type="slidenum">
              <a:rPr lang="en-US" smtClean="0"/>
              <a:t>13</a:t>
            </a:fld>
            <a:endParaRPr lang="en-US"/>
          </a:p>
        </p:txBody>
      </p:sp>
    </p:spTree>
    <p:extLst>
      <p:ext uri="{BB962C8B-B14F-4D97-AF65-F5344CB8AC3E}">
        <p14:creationId xmlns:p14="http://schemas.microsoft.com/office/powerpoint/2010/main" val="13451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started with</a:t>
            </a:r>
            <a:r>
              <a:rPr lang="en-US" baseline="0" dirty="0" smtClean="0"/>
              <a:t> a single block, we pulled all of the ownership and address information for every property on the block</a:t>
            </a:r>
            <a:endParaRPr lang="en-US" dirty="0"/>
          </a:p>
        </p:txBody>
      </p:sp>
      <p:sp>
        <p:nvSpPr>
          <p:cNvPr id="4" name="Slide Number Placeholder 3"/>
          <p:cNvSpPr>
            <a:spLocks noGrp="1"/>
          </p:cNvSpPr>
          <p:nvPr>
            <p:ph type="sldNum" sz="quarter" idx="10"/>
          </p:nvPr>
        </p:nvSpPr>
        <p:spPr/>
        <p:txBody>
          <a:bodyPr/>
          <a:lstStyle/>
          <a:p>
            <a:fld id="{7EF490D2-B25D-0A44-8AA3-F73BE9D73C70}" type="slidenum">
              <a:rPr lang="en-US" smtClean="0"/>
              <a:t>14</a:t>
            </a:fld>
            <a:endParaRPr lang="en-US"/>
          </a:p>
        </p:txBody>
      </p:sp>
    </p:spTree>
    <p:extLst>
      <p:ext uri="{BB962C8B-B14F-4D97-AF65-F5344CB8AC3E}">
        <p14:creationId xmlns:p14="http://schemas.microsoft.com/office/powerpoint/2010/main" val="41142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62F6A-A94F-9B4F-9AB6-32279B5DC1D1}"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270794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62F6A-A94F-9B4F-9AB6-32279B5DC1D1}"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193490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62F6A-A94F-9B4F-9AB6-32279B5DC1D1}"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309523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62F6A-A94F-9B4F-9AB6-32279B5DC1D1}"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345769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62F6A-A94F-9B4F-9AB6-32279B5DC1D1}"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113566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62F6A-A94F-9B4F-9AB6-32279B5DC1D1}"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153405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62F6A-A94F-9B4F-9AB6-32279B5DC1D1}"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15226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62F6A-A94F-9B4F-9AB6-32279B5DC1D1}"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199561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62F6A-A94F-9B4F-9AB6-32279B5DC1D1}"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9775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62F6A-A94F-9B4F-9AB6-32279B5DC1D1}"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394034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62F6A-A94F-9B4F-9AB6-32279B5DC1D1}"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CF5A2-5EB2-E741-AF39-79A7853CDBEB}" type="slidenum">
              <a:rPr lang="en-US" smtClean="0"/>
              <a:t>‹#›</a:t>
            </a:fld>
            <a:endParaRPr lang="en-US"/>
          </a:p>
        </p:txBody>
      </p:sp>
    </p:spTree>
    <p:extLst>
      <p:ext uri="{BB962C8B-B14F-4D97-AF65-F5344CB8AC3E}">
        <p14:creationId xmlns:p14="http://schemas.microsoft.com/office/powerpoint/2010/main" val="33646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62F6A-A94F-9B4F-9AB6-32279B5DC1D1}"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CF5A2-5EB2-E741-AF39-79A7853CDBEB}" type="slidenum">
              <a:rPr lang="en-US" smtClean="0"/>
              <a:t>‹#›</a:t>
            </a:fld>
            <a:endParaRPr lang="en-US"/>
          </a:p>
        </p:txBody>
      </p:sp>
    </p:spTree>
    <p:extLst>
      <p:ext uri="{BB962C8B-B14F-4D97-AF65-F5344CB8AC3E}">
        <p14:creationId xmlns:p14="http://schemas.microsoft.com/office/powerpoint/2010/main" val="233121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0" y="4158332"/>
            <a:ext cx="8402571" cy="1963614"/>
          </a:xfrm>
          <a:prstGeom prst="rect">
            <a:avLst/>
          </a:prstGeom>
          <a:noFill/>
        </p:spPr>
        <p:txBody>
          <a:bodyPr wrap="square" rtlCol="0">
            <a:spAutoFit/>
          </a:bodyPr>
          <a:lstStyle/>
          <a:p>
            <a:pPr defTabSz="457200">
              <a:lnSpc>
                <a:spcPct val="120000"/>
              </a:lnSpc>
            </a:pPr>
            <a:r>
              <a:rPr lang="en-US" sz="4800" dirty="0" smtClean="0">
                <a:solidFill>
                  <a:prstClr val="white"/>
                </a:solidFill>
                <a:effectLst>
                  <a:outerShdw blurRad="38100" dist="38100" dir="2700000" algn="tl">
                    <a:srgbClr val="000000">
                      <a:alpha val="43137"/>
                    </a:srgbClr>
                  </a:outerShdw>
                </a:effectLst>
                <a:latin typeface="Tw Cen MT"/>
                <a:cs typeface="Tw Cen MT"/>
              </a:rPr>
              <a:t>Who Owns New York? </a:t>
            </a:r>
            <a:endParaRPr lang="en-US" sz="5400" dirty="0" smtClean="0">
              <a:solidFill>
                <a:prstClr val="white"/>
              </a:solidFill>
              <a:effectLst>
                <a:outerShdw blurRad="38100" dist="38100" dir="2700000" algn="tl">
                  <a:srgbClr val="000000">
                    <a:alpha val="43137"/>
                  </a:srgbClr>
                </a:outerShdw>
              </a:effectLst>
              <a:latin typeface="Tw Cen MT"/>
              <a:cs typeface="Tw Cen MT"/>
            </a:endParaRPr>
          </a:p>
          <a:p>
            <a:pPr defTabSz="457200"/>
            <a:r>
              <a:rPr lang="en-US" sz="3200" dirty="0" smtClean="0">
                <a:solidFill>
                  <a:prstClr val="white"/>
                </a:solidFill>
                <a:effectLst>
                  <a:outerShdw blurRad="38100" dist="38100" dir="2700000" algn="tl">
                    <a:srgbClr val="000000">
                      <a:alpha val="43137"/>
                    </a:srgbClr>
                  </a:outerShdw>
                </a:effectLst>
                <a:latin typeface="Tw Cen MT"/>
                <a:cs typeface="Tw Cen MT"/>
              </a:rPr>
              <a:t>Max Weselcouch | @</a:t>
            </a:r>
            <a:r>
              <a:rPr lang="en-US" sz="3200" dirty="0" err="1" smtClean="0">
                <a:solidFill>
                  <a:prstClr val="white"/>
                </a:solidFill>
                <a:effectLst>
                  <a:outerShdw blurRad="38100" dist="38100" dir="2700000" algn="tl">
                    <a:srgbClr val="000000">
                      <a:alpha val="43137"/>
                    </a:srgbClr>
                  </a:outerShdw>
                </a:effectLst>
                <a:latin typeface="Tw Cen MT"/>
                <a:cs typeface="Tw Cen MT"/>
              </a:rPr>
              <a:t>thatgirlmax</a:t>
            </a:r>
            <a:endParaRPr lang="en-US" sz="3200" dirty="0" smtClean="0">
              <a:solidFill>
                <a:prstClr val="white"/>
              </a:solidFill>
              <a:effectLst>
                <a:outerShdw blurRad="38100" dist="38100" dir="2700000" algn="tl">
                  <a:srgbClr val="000000">
                    <a:alpha val="43137"/>
                  </a:srgbClr>
                </a:outerShdw>
              </a:effectLst>
              <a:latin typeface="Tw Cen MT"/>
              <a:cs typeface="Tw Cen MT"/>
            </a:endParaRPr>
          </a:p>
          <a:p>
            <a:pPr defTabSz="457200"/>
            <a:r>
              <a:rPr lang="en-US" sz="3200" dirty="0" smtClean="0">
                <a:solidFill>
                  <a:prstClr val="white"/>
                </a:solidFill>
                <a:effectLst>
                  <a:outerShdw blurRad="38100" dist="38100" dir="2700000" algn="tl">
                    <a:srgbClr val="000000">
                      <a:alpha val="43137"/>
                    </a:srgbClr>
                  </a:outerShdw>
                </a:effectLst>
                <a:latin typeface="Tw Cen MT"/>
                <a:cs typeface="Tw Cen MT"/>
              </a:rPr>
              <a:t>April 2014</a:t>
            </a:r>
            <a:endParaRPr lang="en-US" sz="3200" dirty="0">
              <a:solidFill>
                <a:prstClr val="white"/>
              </a:solidFill>
              <a:effectLst>
                <a:outerShdw blurRad="38100" dist="38100" dir="2700000" algn="tl">
                  <a:srgbClr val="000000">
                    <a:alpha val="43137"/>
                  </a:srgbClr>
                </a:outerShdw>
              </a:effectLst>
              <a:latin typeface="Tw Cen MT"/>
              <a:cs typeface="Tw Cen MT"/>
            </a:endParaRPr>
          </a:p>
        </p:txBody>
      </p:sp>
    </p:spTree>
    <p:extLst>
      <p:ext uri="{BB962C8B-B14F-4D97-AF65-F5344CB8AC3E}">
        <p14:creationId xmlns:p14="http://schemas.microsoft.com/office/powerpoint/2010/main" val="2404988175"/>
      </p:ext>
    </p:extLst>
  </p:cSld>
  <p:clrMapOvr>
    <a:masterClrMapping/>
  </p:clrMapOvr>
  <mc:AlternateContent xmlns:mc="http://schemas.openxmlformats.org/markup-compatibility/2006">
    <mc:Choice xmlns:p14="http://schemas.microsoft.com/office/powerpoint/2010/main" Requires="p14">
      <p:transition spd="med" p14:dur="700" advTm="932">
        <p:fade/>
      </p:transition>
    </mc:Choice>
    <mc:Fallback>
      <p:transition spd="med" advTm="93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form an LLC</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75059" y="-14109"/>
            <a:ext cx="9219059" cy="6922991"/>
          </a:xfrm>
          <a:prstGeom prst="rect">
            <a:avLst/>
          </a:prstGeom>
        </p:spPr>
      </p:pic>
      <p:sp>
        <p:nvSpPr>
          <p:cNvPr id="5" name="Rectangle 4"/>
          <p:cNvSpPr/>
          <p:nvPr/>
        </p:nvSpPr>
        <p:spPr>
          <a:xfrm>
            <a:off x="-75059" y="0"/>
            <a:ext cx="9219059" cy="3048000"/>
          </a:xfrm>
          <a:prstGeom prst="rect">
            <a:avLst/>
          </a:prstGeom>
          <a:solidFill>
            <a:schemeClr val="bg1">
              <a:lumMod val="65000"/>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060" y="0"/>
            <a:ext cx="9219059" cy="3408112"/>
          </a:xfrm>
          <a:prstGeom prst="rect">
            <a:avLst/>
          </a:prstGeom>
        </p:spPr>
        <p:txBody>
          <a:bodyPr wrap="square" numCol="2">
            <a:spAutoFit/>
          </a:bodyPr>
          <a:lstStyle/>
          <a:p>
            <a:pPr lvl="1">
              <a:lnSpc>
                <a:spcPct val="110000"/>
              </a:lnSpc>
              <a:spcBef>
                <a:spcPts val="1200"/>
              </a:spcBef>
            </a:pPr>
            <a:r>
              <a:rPr lang="en-US" sz="3200" u="sng" dirty="0" smtClean="0">
                <a:solidFill>
                  <a:prstClr val="white"/>
                </a:solidFill>
                <a:latin typeface="Tw Cen MT"/>
                <a:cs typeface="Tw Cen MT"/>
              </a:rPr>
              <a:t>To form an LLC:</a:t>
            </a:r>
            <a:endParaRPr lang="en-US" sz="3200" dirty="0" smtClean="0">
              <a:solidFill>
                <a:prstClr val="white"/>
              </a:solidFill>
              <a:latin typeface="Tw Cen MT"/>
              <a:cs typeface="Tw Cen MT"/>
            </a:endParaRPr>
          </a:p>
          <a:p>
            <a:pPr marL="800100" lvl="1" indent="-342900">
              <a:lnSpc>
                <a:spcPct val="110000"/>
              </a:lnSpc>
              <a:spcBef>
                <a:spcPts val="1200"/>
              </a:spcBef>
              <a:buFont typeface="Arial" pitchFamily="34" charset="0"/>
              <a:buChar char="•"/>
            </a:pPr>
            <a:r>
              <a:rPr lang="en-US" sz="3200" dirty="0" smtClean="0">
                <a:solidFill>
                  <a:prstClr val="white"/>
                </a:solidFill>
                <a:latin typeface="Tw Cen MT"/>
                <a:cs typeface="Tw Cen MT"/>
              </a:rPr>
              <a:t>A unique name</a:t>
            </a:r>
          </a:p>
          <a:p>
            <a:pPr marL="800100" lvl="1" indent="-342900">
              <a:lnSpc>
                <a:spcPct val="110000"/>
              </a:lnSpc>
              <a:spcBef>
                <a:spcPts val="1200"/>
              </a:spcBef>
              <a:buFont typeface="Arial" pitchFamily="34" charset="0"/>
              <a:buChar char="•"/>
            </a:pPr>
            <a:r>
              <a:rPr lang="en-US" sz="3200" dirty="0" smtClean="0">
                <a:solidFill>
                  <a:prstClr val="white"/>
                </a:solidFill>
                <a:latin typeface="Tw Cen MT"/>
                <a:cs typeface="Tw Cen MT"/>
              </a:rPr>
              <a:t>A county location</a:t>
            </a:r>
          </a:p>
          <a:p>
            <a:pPr marL="800100" lvl="1" indent="-342900">
              <a:lnSpc>
                <a:spcPct val="110000"/>
              </a:lnSpc>
              <a:spcBef>
                <a:spcPts val="1200"/>
              </a:spcBef>
              <a:buFont typeface="Arial" pitchFamily="34" charset="0"/>
              <a:buChar char="•"/>
            </a:pPr>
            <a:r>
              <a:rPr lang="en-US" sz="3200" dirty="0" smtClean="0">
                <a:solidFill>
                  <a:prstClr val="white"/>
                </a:solidFill>
                <a:latin typeface="Tw Cen MT"/>
                <a:cs typeface="Tw Cen MT"/>
              </a:rPr>
              <a:t>Signature</a:t>
            </a:r>
            <a:endParaRPr lang="en-US" sz="3200" dirty="0" smtClean="0">
              <a:solidFill>
                <a:srgbClr val="FFFF00"/>
              </a:solidFill>
              <a:latin typeface="Tw Cen MT"/>
              <a:cs typeface="Tw Cen MT"/>
            </a:endParaRPr>
          </a:p>
          <a:p>
            <a:pPr marL="800100" lvl="1" indent="-342900">
              <a:lnSpc>
                <a:spcPct val="110000"/>
              </a:lnSpc>
              <a:spcBef>
                <a:spcPts val="1200"/>
              </a:spcBef>
              <a:buFont typeface="Arial" pitchFamily="34" charset="0"/>
              <a:buChar char="•"/>
            </a:pPr>
            <a:endParaRPr lang="en-US" sz="3200" dirty="0" smtClean="0">
              <a:solidFill>
                <a:srgbClr val="FFFF00"/>
              </a:solidFill>
              <a:latin typeface="Tw Cen MT"/>
              <a:cs typeface="Tw Cen MT"/>
            </a:endParaRPr>
          </a:p>
          <a:p>
            <a:pPr lvl="1">
              <a:lnSpc>
                <a:spcPct val="110000"/>
              </a:lnSpc>
              <a:spcBef>
                <a:spcPts val="1200"/>
              </a:spcBef>
            </a:pPr>
            <a:endParaRPr lang="en-US" sz="3200" dirty="0">
              <a:solidFill>
                <a:srgbClr val="FFFF00"/>
              </a:solidFill>
              <a:latin typeface="Tw Cen MT"/>
              <a:cs typeface="Tw Cen MT"/>
            </a:endParaRPr>
          </a:p>
          <a:p>
            <a:pPr marL="800100" lvl="1" indent="-342900">
              <a:lnSpc>
                <a:spcPct val="110000"/>
              </a:lnSpc>
              <a:spcBef>
                <a:spcPts val="1200"/>
              </a:spcBef>
              <a:buFont typeface="Arial" pitchFamily="34" charset="0"/>
              <a:buChar char="•"/>
            </a:pPr>
            <a:r>
              <a:rPr lang="en-US" sz="3200" dirty="0" smtClean="0">
                <a:solidFill>
                  <a:srgbClr val="FFFF00"/>
                </a:solidFill>
                <a:latin typeface="Tw Cen MT"/>
                <a:cs typeface="Tw Cen MT"/>
              </a:rPr>
              <a:t>An address where you can be served legal papers</a:t>
            </a:r>
            <a:endParaRPr lang="en-US" sz="3200" dirty="0">
              <a:solidFill>
                <a:prstClr val="white"/>
              </a:solidFill>
              <a:latin typeface="Tw Cen MT"/>
              <a:cs typeface="Tw Cen MT"/>
            </a:endParaRPr>
          </a:p>
          <a:p>
            <a:pPr marL="800100" lvl="1" indent="-342900">
              <a:lnSpc>
                <a:spcPct val="110000"/>
              </a:lnSpc>
              <a:spcBef>
                <a:spcPts val="1200"/>
              </a:spcBef>
              <a:buFont typeface="Arial" pitchFamily="34" charset="0"/>
              <a:buChar char="•"/>
            </a:pPr>
            <a:r>
              <a:rPr lang="en-US" sz="3200" dirty="0" smtClean="0">
                <a:solidFill>
                  <a:prstClr val="white"/>
                </a:solidFill>
                <a:latin typeface="Tw Cen MT"/>
                <a:cs typeface="Tw Cen MT"/>
              </a:rPr>
              <a:t>$200</a:t>
            </a:r>
          </a:p>
        </p:txBody>
      </p:sp>
    </p:spTree>
    <p:custDataLst>
      <p:tags r:id="rId1"/>
    </p:custDataLst>
    <p:extLst>
      <p:ext uri="{BB962C8B-B14F-4D97-AF65-F5344CB8AC3E}">
        <p14:creationId xmlns:p14="http://schemas.microsoft.com/office/powerpoint/2010/main" val="1415925143"/>
      </p:ext>
    </p:extLst>
  </p:cSld>
  <p:clrMapOvr>
    <a:masterClrMapping/>
  </p:clrMapOvr>
  <mc:AlternateContent xmlns:mc="http://schemas.openxmlformats.org/markup-compatibility/2006">
    <mc:Choice xmlns:p14="http://schemas.microsoft.com/office/powerpoint/2010/main" Requires="p14">
      <p:transition spd="slow" p14:dur="2000" advTm="17760"/>
    </mc:Choice>
    <mc:Fallback>
      <p:transition spd="slow" advTm="1776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246" y="318911"/>
            <a:ext cx="6947785" cy="523220"/>
          </a:xfrm>
          <a:prstGeom prst="rect">
            <a:avLst/>
          </a:prstGeom>
          <a:noFill/>
        </p:spPr>
        <p:txBody>
          <a:bodyPr wrap="none" rtlCol="0">
            <a:spAutoFit/>
          </a:bodyPr>
          <a:lstStyle/>
          <a:p>
            <a:r>
              <a:rPr lang="en-US" sz="2800" dirty="0" smtClean="0">
                <a:solidFill>
                  <a:srgbClr val="000000"/>
                </a:solidFill>
                <a:latin typeface="Tw Cen MT"/>
                <a:cs typeface="Tw Cen MT"/>
              </a:rPr>
              <a:t>Deeds and Mortgages (Department of Finance)</a:t>
            </a:r>
            <a:endParaRPr lang="en-US" sz="2800" dirty="0">
              <a:solidFill>
                <a:srgbClr val="000000"/>
              </a:solidFill>
              <a:latin typeface="Tw Cen MT"/>
              <a:cs typeface="Tw Cen M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4656" y="1100666"/>
            <a:ext cx="6535895" cy="585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534" y="4475877"/>
            <a:ext cx="8522907" cy="198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871" y="2689716"/>
            <a:ext cx="7898059" cy="138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741901"/>
      </p:ext>
    </p:extLst>
  </p:cSld>
  <p:clrMapOvr>
    <a:masterClrMapping/>
  </p:clrMapOvr>
  <mc:AlternateContent xmlns:mc="http://schemas.openxmlformats.org/markup-compatibility/2006">
    <mc:Choice xmlns:p14="http://schemas.microsoft.com/office/powerpoint/2010/main" Requires="p14">
      <p:transition spd="med" p14:dur="700" advTm="16866">
        <p:fade/>
      </p:transition>
    </mc:Choice>
    <mc:Fallback>
      <p:transition spd="med" advTm="1686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356" y="1411112"/>
            <a:ext cx="9178014" cy="519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6990" y="3480475"/>
            <a:ext cx="6198580" cy="274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5246" y="318911"/>
            <a:ext cx="5091408" cy="523220"/>
          </a:xfrm>
          <a:prstGeom prst="rect">
            <a:avLst/>
          </a:prstGeom>
          <a:noFill/>
        </p:spPr>
        <p:txBody>
          <a:bodyPr wrap="none" rtlCol="0">
            <a:spAutoFit/>
          </a:bodyPr>
          <a:lstStyle/>
          <a:p>
            <a:r>
              <a:rPr lang="en-US" sz="2800" dirty="0" smtClean="0">
                <a:solidFill>
                  <a:srgbClr val="000000"/>
                </a:solidFill>
                <a:latin typeface="Tw Cen MT"/>
                <a:cs typeface="Tw Cen MT"/>
              </a:rPr>
              <a:t>Rental Property Registration (HPD)</a:t>
            </a:r>
            <a:endParaRPr lang="en-US" sz="2800" dirty="0">
              <a:solidFill>
                <a:srgbClr val="000000"/>
              </a:solidFill>
              <a:latin typeface="Tw Cen MT"/>
              <a:cs typeface="Tw Cen MT"/>
            </a:endParaRPr>
          </a:p>
        </p:txBody>
      </p:sp>
    </p:spTree>
    <p:extLst>
      <p:ext uri="{BB962C8B-B14F-4D97-AF65-F5344CB8AC3E}">
        <p14:creationId xmlns:p14="http://schemas.microsoft.com/office/powerpoint/2010/main" val="128040673"/>
      </p:ext>
    </p:extLst>
  </p:cSld>
  <p:clrMapOvr>
    <a:masterClrMapping/>
  </p:clrMapOvr>
  <mc:AlternateContent xmlns:mc="http://schemas.openxmlformats.org/markup-compatibility/2006">
    <mc:Choice xmlns:p14="http://schemas.microsoft.com/office/powerpoint/2010/main" Requires="p14">
      <p:transition spd="med" p14:dur="700" advTm="15860">
        <p:fade/>
      </p:transition>
    </mc:Choice>
    <mc:Fallback>
      <p:transition spd="med" advTm="1586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www.clker.com/cliparts/a/a/4/b/12344034822077289736buggi_build.svg.hi.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79793" y="818317"/>
            <a:ext cx="3042019" cy="830997"/>
          </a:xfrm>
          <a:prstGeom prst="rect">
            <a:avLst/>
          </a:prstGeom>
          <a:noFill/>
          <a:ln>
            <a:noFill/>
          </a:ln>
        </p:spPr>
        <p:txBody>
          <a:bodyPr wrap="none" rtlCol="0">
            <a:spAutoFit/>
          </a:bodyPr>
          <a:lstStyle/>
          <a:p>
            <a:pPr algn="ctr"/>
            <a:r>
              <a:rPr lang="en-US" sz="1600" dirty="0" smtClean="0">
                <a:solidFill>
                  <a:srgbClr val="000000"/>
                </a:solidFill>
                <a:latin typeface="Tw Cen MT"/>
                <a:cs typeface="Tw Cen MT"/>
              </a:rPr>
              <a:t>Address: 139 Macdougal Street</a:t>
            </a:r>
          </a:p>
          <a:p>
            <a:pPr algn="ctr"/>
            <a:r>
              <a:rPr lang="en-US" sz="1600" dirty="0" smtClean="0">
                <a:solidFill>
                  <a:srgbClr val="000000"/>
                </a:solidFill>
                <a:latin typeface="Tw Cen MT"/>
                <a:cs typeface="Tw Cen MT"/>
              </a:rPr>
              <a:t>Owner: 139 Macdougal Street LLC</a:t>
            </a:r>
          </a:p>
          <a:p>
            <a:pPr algn="ctr"/>
            <a:endParaRPr lang="en-US" sz="1600" dirty="0" smtClean="0">
              <a:solidFill>
                <a:srgbClr val="000000"/>
              </a:solidFill>
              <a:latin typeface="Tw Cen MT"/>
              <a:cs typeface="Tw Cen MT"/>
            </a:endParaRPr>
          </a:p>
        </p:txBody>
      </p:sp>
      <p:sp>
        <p:nvSpPr>
          <p:cNvPr id="10" name="TextBox 9"/>
          <p:cNvSpPr txBox="1"/>
          <p:nvPr/>
        </p:nvSpPr>
        <p:spPr>
          <a:xfrm>
            <a:off x="1583938" y="304232"/>
            <a:ext cx="1404952" cy="461665"/>
          </a:xfrm>
          <a:prstGeom prst="rect">
            <a:avLst/>
          </a:prstGeom>
          <a:noFill/>
          <a:ln>
            <a:noFill/>
          </a:ln>
        </p:spPr>
        <p:txBody>
          <a:bodyPr wrap="none" rtlCol="0">
            <a:spAutoFit/>
          </a:bodyPr>
          <a:lstStyle/>
          <a:p>
            <a:pPr algn="ctr"/>
            <a:r>
              <a:rPr lang="en-US" sz="2400" dirty="0" smtClean="0">
                <a:solidFill>
                  <a:srgbClr val="000000"/>
                </a:solidFill>
                <a:latin typeface="Tw Cen MT"/>
                <a:cs typeface="Tw Cen MT"/>
              </a:rPr>
              <a:t>Building 1</a:t>
            </a:r>
            <a:endParaRPr lang="en-US" sz="2400" dirty="0">
              <a:solidFill>
                <a:srgbClr val="000000"/>
              </a:solidFill>
              <a:latin typeface="Tw Cen MT"/>
              <a:cs typeface="Tw Cen MT"/>
            </a:endParaRPr>
          </a:p>
        </p:txBody>
      </p:sp>
      <p:sp>
        <p:nvSpPr>
          <p:cNvPr id="14" name="TextBox 13"/>
          <p:cNvSpPr txBox="1"/>
          <p:nvPr/>
        </p:nvSpPr>
        <p:spPr>
          <a:xfrm>
            <a:off x="5687427" y="800596"/>
            <a:ext cx="2470292" cy="830997"/>
          </a:xfrm>
          <a:prstGeom prst="rect">
            <a:avLst/>
          </a:prstGeom>
          <a:noFill/>
          <a:ln>
            <a:noFill/>
          </a:ln>
        </p:spPr>
        <p:txBody>
          <a:bodyPr wrap="none" rtlCol="0">
            <a:spAutoFit/>
          </a:bodyPr>
          <a:lstStyle/>
          <a:p>
            <a:pPr algn="ctr"/>
            <a:r>
              <a:rPr lang="en-US" sz="1600" dirty="0" smtClean="0">
                <a:solidFill>
                  <a:srgbClr val="000000"/>
                </a:solidFill>
                <a:latin typeface="Tw Cen MT"/>
                <a:cs typeface="Tw Cen MT"/>
              </a:rPr>
              <a:t>Address: 20 Bleecker Street</a:t>
            </a:r>
          </a:p>
          <a:p>
            <a:pPr algn="ctr"/>
            <a:r>
              <a:rPr lang="en-US" sz="1600" dirty="0" smtClean="0">
                <a:solidFill>
                  <a:srgbClr val="000000"/>
                </a:solidFill>
                <a:latin typeface="Tw Cen MT"/>
                <a:cs typeface="Tw Cen MT"/>
              </a:rPr>
              <a:t>Owner: JFP LLP</a:t>
            </a:r>
          </a:p>
          <a:p>
            <a:pPr algn="ctr"/>
            <a:endParaRPr lang="en-US" sz="1600" dirty="0" smtClean="0">
              <a:solidFill>
                <a:srgbClr val="000000"/>
              </a:solidFill>
              <a:latin typeface="Tw Cen MT"/>
              <a:cs typeface="Tw Cen MT"/>
            </a:endParaRPr>
          </a:p>
        </p:txBody>
      </p:sp>
      <p:sp>
        <p:nvSpPr>
          <p:cNvPr id="15" name="TextBox 14"/>
          <p:cNvSpPr txBox="1"/>
          <p:nvPr/>
        </p:nvSpPr>
        <p:spPr>
          <a:xfrm>
            <a:off x="6205702" y="286511"/>
            <a:ext cx="1404952" cy="461665"/>
          </a:xfrm>
          <a:prstGeom prst="rect">
            <a:avLst/>
          </a:prstGeom>
          <a:noFill/>
          <a:ln>
            <a:noFill/>
          </a:ln>
        </p:spPr>
        <p:txBody>
          <a:bodyPr wrap="none" rtlCol="0">
            <a:spAutoFit/>
          </a:bodyPr>
          <a:lstStyle/>
          <a:p>
            <a:pPr algn="ctr"/>
            <a:r>
              <a:rPr lang="en-US" sz="2400" dirty="0" smtClean="0">
                <a:solidFill>
                  <a:srgbClr val="000000"/>
                </a:solidFill>
                <a:latin typeface="Tw Cen MT"/>
                <a:cs typeface="Tw Cen MT"/>
              </a:rPr>
              <a:t>Building 2</a:t>
            </a:r>
            <a:endParaRPr lang="en-US" sz="2400" dirty="0">
              <a:solidFill>
                <a:srgbClr val="000000"/>
              </a:solidFill>
              <a:latin typeface="Tw Cen MT"/>
              <a:cs typeface="Tw Cen MT"/>
            </a:endParaRPr>
          </a:p>
        </p:txBody>
      </p:sp>
      <p:graphicFrame>
        <p:nvGraphicFramePr>
          <p:cNvPr id="20" name="Table 19"/>
          <p:cNvGraphicFramePr>
            <a:graphicFrameLocks noGrp="1" noChangeAspect="1"/>
          </p:cNvGraphicFramePr>
          <p:nvPr>
            <p:extLst>
              <p:ext uri="{D42A27DB-BD31-4B8C-83A1-F6EECF244321}">
                <p14:modId xmlns:p14="http://schemas.microsoft.com/office/powerpoint/2010/main" val="4201593000"/>
              </p:ext>
            </p:extLst>
          </p:nvPr>
        </p:nvGraphicFramePr>
        <p:xfrm>
          <a:off x="830786" y="1800924"/>
          <a:ext cx="7562314" cy="4395078"/>
        </p:xfrm>
        <a:graphic>
          <a:graphicData uri="http://schemas.openxmlformats.org/drawingml/2006/table">
            <a:tbl>
              <a:tblPr firstRow="1" bandRow="1">
                <a:tableStyleId>{22838BEF-8BB2-4498-84A7-C5851F593DF1}</a:tableStyleId>
              </a:tblPr>
              <a:tblGrid>
                <a:gridCol w="2123401"/>
                <a:gridCol w="3258347"/>
                <a:gridCol w="2180566"/>
              </a:tblGrid>
              <a:tr h="732513">
                <a:tc>
                  <a:txBody>
                    <a:bodyPr/>
                    <a:lstStyle/>
                    <a:p>
                      <a:pPr algn="ctr"/>
                      <a:r>
                        <a:rPr lang="en-US" sz="2100" b="1" dirty="0" smtClean="0"/>
                        <a:t>12 Bank</a:t>
                      </a:r>
                      <a:r>
                        <a:rPr lang="en-US" sz="2100" b="1" baseline="0" dirty="0" smtClean="0"/>
                        <a:t> Street</a:t>
                      </a:r>
                      <a:endParaRPr lang="en-US" sz="2100" b="1" dirty="0"/>
                    </a:p>
                  </a:txBody>
                  <a:tcPr marL="100196" marR="100196" marT="50100" marB="50100" anchor="ctr"/>
                </a:tc>
                <a:tc>
                  <a:txBody>
                    <a:bodyPr/>
                    <a:lstStyle/>
                    <a:p>
                      <a:pPr algn="ctr"/>
                      <a:r>
                        <a:rPr lang="en-US" sz="2100" b="0" dirty="0" smtClean="0"/>
                        <a:t>Process Address</a:t>
                      </a:r>
                      <a:endParaRPr lang="en-US" sz="2100" b="0" dirty="0"/>
                    </a:p>
                  </a:txBody>
                  <a:tcPr marL="100196" marR="100196" marT="50100" marB="50100" anchor="ctr"/>
                </a:tc>
                <a:tc>
                  <a:txBody>
                    <a:bodyPr/>
                    <a:lstStyle/>
                    <a:p>
                      <a:pPr algn="ctr"/>
                      <a:r>
                        <a:rPr lang="en-US" sz="2100" b="1" dirty="0" smtClean="0"/>
                        <a:t>222 2 95</a:t>
                      </a:r>
                      <a:r>
                        <a:rPr lang="en-US" sz="2100" b="1" baseline="30000" dirty="0" smtClean="0"/>
                        <a:t>th</a:t>
                      </a:r>
                      <a:r>
                        <a:rPr lang="en-US" sz="2100" b="1" dirty="0" smtClean="0"/>
                        <a:t> Street</a:t>
                      </a:r>
                      <a:endParaRPr lang="en-US" sz="2100" b="1" dirty="0"/>
                    </a:p>
                  </a:txBody>
                  <a:tcPr marL="100196" marR="100196" marT="50100" marB="50100" anchor="ctr"/>
                </a:tc>
              </a:tr>
              <a:tr h="732513">
                <a:tc>
                  <a:txBody>
                    <a:bodyPr/>
                    <a:lstStyle/>
                    <a:p>
                      <a:pPr algn="ctr"/>
                      <a:r>
                        <a:rPr lang="en-US" sz="2100" b="1" dirty="0" smtClean="0"/>
                        <a:t>Josiah </a:t>
                      </a:r>
                      <a:r>
                        <a:rPr lang="en-US" sz="2100" b="1" dirty="0" err="1" smtClean="0"/>
                        <a:t>Madar</a:t>
                      </a:r>
                      <a:endParaRPr lang="en-US" sz="2100" b="1" dirty="0"/>
                    </a:p>
                  </a:txBody>
                  <a:tcPr marL="100196" marR="100196" marT="50100" marB="50100" anchor="ctr"/>
                </a:tc>
                <a:tc>
                  <a:txBody>
                    <a:bodyPr/>
                    <a:lstStyle/>
                    <a:p>
                      <a:pPr algn="ctr"/>
                      <a:r>
                        <a:rPr lang="en-US" sz="2100" b="0" dirty="0" smtClean="0"/>
                        <a:t>Registered</a:t>
                      </a:r>
                      <a:r>
                        <a:rPr lang="en-US" sz="2100" b="0" baseline="0" dirty="0" smtClean="0"/>
                        <a:t> Agent</a:t>
                      </a:r>
                      <a:endParaRPr lang="en-US" sz="2100" b="0" dirty="0"/>
                    </a:p>
                  </a:txBody>
                  <a:tcPr marL="100196" marR="100196" marT="50100" marB="50100" anchor="ctr"/>
                </a:tc>
                <a:tc>
                  <a:txBody>
                    <a:bodyPr/>
                    <a:lstStyle/>
                    <a:p>
                      <a:pPr algn="ctr"/>
                      <a:r>
                        <a:rPr lang="en-US" sz="2100" b="1" dirty="0" smtClean="0"/>
                        <a:t>John </a:t>
                      </a:r>
                      <a:r>
                        <a:rPr lang="en-US" sz="2100" b="1" dirty="0" err="1" smtClean="0"/>
                        <a:t>Infranca</a:t>
                      </a:r>
                      <a:endParaRPr lang="en-US" sz="2100" b="1" dirty="0"/>
                    </a:p>
                  </a:txBody>
                  <a:tcPr marL="100196" marR="100196" marT="50100" marB="50100" anchor="ctr"/>
                </a:tc>
              </a:tr>
              <a:tr h="732513">
                <a:tc>
                  <a:txBody>
                    <a:bodyPr/>
                    <a:lstStyle/>
                    <a:p>
                      <a:pPr algn="ctr"/>
                      <a:r>
                        <a:rPr lang="en-US" sz="2100" b="1" dirty="0" smtClean="0"/>
                        <a:t>145</a:t>
                      </a:r>
                      <a:r>
                        <a:rPr lang="en-US" sz="2100" b="1" baseline="0" dirty="0" smtClean="0"/>
                        <a:t> 8</a:t>
                      </a:r>
                      <a:r>
                        <a:rPr lang="en-US" sz="2100" b="1" baseline="30000" dirty="0" smtClean="0"/>
                        <a:t>th</a:t>
                      </a:r>
                      <a:r>
                        <a:rPr lang="en-US" sz="2100" b="1" baseline="0" dirty="0" smtClean="0"/>
                        <a:t> Avenue</a:t>
                      </a:r>
                      <a:endParaRPr lang="en-US" sz="2100" b="1" dirty="0"/>
                    </a:p>
                  </a:txBody>
                  <a:tcPr marL="100196" marR="100196" marT="50100" marB="50100" anchor="ctr"/>
                </a:tc>
                <a:tc>
                  <a:txBody>
                    <a:bodyPr/>
                    <a:lstStyle/>
                    <a:p>
                      <a:pPr algn="ctr"/>
                      <a:r>
                        <a:rPr lang="en-US" sz="2100" b="0" dirty="0" smtClean="0"/>
                        <a:t>Party Address from Deed</a:t>
                      </a:r>
                      <a:endParaRPr lang="en-US" sz="2100" b="0" dirty="0"/>
                    </a:p>
                  </a:txBody>
                  <a:tcPr marL="100196" marR="100196" marT="50100" marB="50100" anchor="ctr"/>
                </a:tc>
                <a:tc>
                  <a:txBody>
                    <a:bodyPr/>
                    <a:lstStyle/>
                    <a:p>
                      <a:pPr algn="ctr"/>
                      <a:r>
                        <a:rPr lang="en-US" sz="2100" b="1" dirty="0" smtClean="0"/>
                        <a:t>145</a:t>
                      </a:r>
                      <a:r>
                        <a:rPr lang="en-US" sz="2100" b="1" baseline="0" dirty="0" smtClean="0"/>
                        <a:t> 8</a:t>
                      </a:r>
                      <a:r>
                        <a:rPr lang="en-US" sz="2100" b="1" baseline="30000" dirty="0" smtClean="0"/>
                        <a:t>th</a:t>
                      </a:r>
                      <a:r>
                        <a:rPr lang="en-US" sz="2100" b="1" baseline="0" dirty="0" smtClean="0"/>
                        <a:t> Avenue</a:t>
                      </a:r>
                      <a:endParaRPr lang="en-US" sz="2100" b="1" dirty="0"/>
                    </a:p>
                  </a:txBody>
                  <a:tcPr marL="100196" marR="100196" marT="50100" marB="50100" anchor="ctr"/>
                </a:tc>
              </a:tr>
              <a:tr h="732513">
                <a:tc>
                  <a:txBody>
                    <a:bodyPr/>
                    <a:lstStyle/>
                    <a:p>
                      <a:pPr algn="ctr"/>
                      <a:r>
                        <a:rPr lang="en-US" sz="2100" b="1" dirty="0" smtClean="0"/>
                        <a:t>80</a:t>
                      </a:r>
                      <a:r>
                        <a:rPr lang="en-US" sz="2100" b="1" baseline="0" dirty="0" smtClean="0"/>
                        <a:t> </a:t>
                      </a:r>
                      <a:r>
                        <a:rPr lang="en-US" sz="2100" b="1" baseline="0" dirty="0" err="1" smtClean="0"/>
                        <a:t>Dekalb</a:t>
                      </a:r>
                      <a:r>
                        <a:rPr lang="en-US" sz="2100" b="1" baseline="0" dirty="0" smtClean="0"/>
                        <a:t> Street</a:t>
                      </a:r>
                      <a:endParaRPr lang="en-US" sz="2100" b="1" dirty="0"/>
                    </a:p>
                  </a:txBody>
                  <a:tcPr marL="100196" marR="100196" marT="50100" marB="50100" anchor="ctr"/>
                </a:tc>
                <a:tc>
                  <a:txBody>
                    <a:bodyPr/>
                    <a:lstStyle/>
                    <a:p>
                      <a:pPr algn="ctr"/>
                      <a:r>
                        <a:rPr lang="en-US" sz="2100" b="0" dirty="0" smtClean="0"/>
                        <a:t>Property Tax Billing Address</a:t>
                      </a:r>
                      <a:endParaRPr lang="en-US" sz="2100" b="0" dirty="0"/>
                    </a:p>
                  </a:txBody>
                  <a:tcPr marL="100196" marR="100196" marT="50100" marB="50100" anchor="ctr"/>
                </a:tc>
                <a:tc>
                  <a:txBody>
                    <a:bodyPr/>
                    <a:lstStyle/>
                    <a:p>
                      <a:pPr algn="ctr"/>
                      <a:r>
                        <a:rPr lang="en-US" sz="2100" b="1" dirty="0" smtClean="0"/>
                        <a:t>12</a:t>
                      </a:r>
                      <a:r>
                        <a:rPr lang="en-US" sz="2100" b="1" baseline="0" dirty="0" smtClean="0"/>
                        <a:t> Bank Street</a:t>
                      </a:r>
                      <a:endParaRPr lang="en-US" sz="2100" b="1" dirty="0"/>
                    </a:p>
                  </a:txBody>
                  <a:tcPr marL="100196" marR="100196" marT="50100" marB="50100" anchor="ctr"/>
                </a:tc>
              </a:tr>
              <a:tr h="732513">
                <a:tc>
                  <a:txBody>
                    <a:bodyPr/>
                    <a:lstStyle/>
                    <a:p>
                      <a:pPr algn="ctr"/>
                      <a:r>
                        <a:rPr lang="en-US" sz="2100" b="1" dirty="0" smtClean="0"/>
                        <a:t>Andrew</a:t>
                      </a:r>
                      <a:r>
                        <a:rPr lang="en-US" sz="2100" b="1" baseline="0" dirty="0" smtClean="0"/>
                        <a:t> Hayashi</a:t>
                      </a:r>
                      <a:endParaRPr lang="en-US" sz="2100" b="1" dirty="0"/>
                    </a:p>
                  </a:txBody>
                  <a:tcPr marL="100196" marR="100196" marT="50100" marB="50100" anchor="ctr"/>
                </a:tc>
                <a:tc>
                  <a:txBody>
                    <a:bodyPr/>
                    <a:lstStyle/>
                    <a:p>
                      <a:pPr algn="ctr"/>
                      <a:r>
                        <a:rPr lang="en-US" sz="2100" b="0" dirty="0" smtClean="0"/>
                        <a:t>Head Officer</a:t>
                      </a:r>
                      <a:endParaRPr lang="en-US" sz="2100" b="0" dirty="0"/>
                    </a:p>
                  </a:txBody>
                  <a:tcPr marL="100196" marR="100196" marT="50100" marB="50100" anchor="ctr"/>
                </a:tc>
                <a:tc>
                  <a:txBody>
                    <a:bodyPr/>
                    <a:lstStyle/>
                    <a:p>
                      <a:pPr algn="ctr"/>
                      <a:r>
                        <a:rPr lang="en-US" sz="2100" b="1" dirty="0" smtClean="0"/>
                        <a:t>Josiah</a:t>
                      </a:r>
                      <a:r>
                        <a:rPr lang="en-US" sz="2100" b="1" baseline="0" dirty="0" smtClean="0"/>
                        <a:t> </a:t>
                      </a:r>
                      <a:r>
                        <a:rPr lang="en-US" sz="2100" b="1" baseline="0" dirty="0" err="1" smtClean="0"/>
                        <a:t>Madar</a:t>
                      </a:r>
                      <a:endParaRPr lang="en-US" sz="2100" b="1" dirty="0"/>
                    </a:p>
                  </a:txBody>
                  <a:tcPr marL="100196" marR="100196" marT="50100" marB="50100" anchor="ctr"/>
                </a:tc>
              </a:tr>
              <a:tr h="732513">
                <a:tc>
                  <a:txBody>
                    <a:bodyPr/>
                    <a:lstStyle/>
                    <a:p>
                      <a:pPr algn="ctr"/>
                      <a:r>
                        <a:rPr lang="en-US" sz="2100" b="1" dirty="0" smtClean="0"/>
                        <a:t>145</a:t>
                      </a:r>
                      <a:r>
                        <a:rPr lang="en-US" sz="2100" b="1" baseline="0" dirty="0" smtClean="0"/>
                        <a:t> 8</a:t>
                      </a:r>
                      <a:r>
                        <a:rPr lang="en-US" sz="2100" b="1" baseline="30000" dirty="0" smtClean="0"/>
                        <a:t>th</a:t>
                      </a:r>
                      <a:r>
                        <a:rPr lang="en-US" sz="2100" b="1" baseline="0" dirty="0" smtClean="0"/>
                        <a:t> Avenue</a:t>
                      </a:r>
                      <a:endParaRPr lang="en-US" sz="2100" b="1" dirty="0"/>
                    </a:p>
                  </a:txBody>
                  <a:tcPr marL="100196" marR="100196" marT="50100" marB="50100" anchor="ctr"/>
                </a:tc>
                <a:tc>
                  <a:txBody>
                    <a:bodyPr/>
                    <a:lstStyle/>
                    <a:p>
                      <a:pPr algn="ctr"/>
                      <a:r>
                        <a:rPr lang="en-US" sz="2100" b="0" dirty="0" smtClean="0"/>
                        <a:t>Officer Address</a:t>
                      </a:r>
                      <a:endParaRPr lang="en-US" sz="2100" b="0" dirty="0"/>
                    </a:p>
                  </a:txBody>
                  <a:tcPr marL="100196" marR="100196" marT="50100" marB="50100" anchor="ctr"/>
                </a:tc>
                <a:tc>
                  <a:txBody>
                    <a:bodyPr/>
                    <a:lstStyle/>
                    <a:p>
                      <a:pPr algn="ctr"/>
                      <a:r>
                        <a:rPr lang="en-US" sz="2100" b="1" baseline="0" dirty="0" smtClean="0"/>
                        <a:t>12 Bank Street</a:t>
                      </a:r>
                      <a:endParaRPr lang="en-US" sz="2100" b="1" dirty="0"/>
                    </a:p>
                  </a:txBody>
                  <a:tcPr marL="100196" marR="100196" marT="50100" marB="50100" anchor="ctr"/>
                </a:tc>
              </a:tr>
            </a:tbl>
          </a:graphicData>
        </a:graphic>
      </p:graphicFrame>
      <p:cxnSp>
        <p:nvCxnSpPr>
          <p:cNvPr id="33" name="Straight Arrow Connector 32"/>
          <p:cNvCxnSpPr/>
          <p:nvPr/>
        </p:nvCxnSpPr>
        <p:spPr>
          <a:xfrm>
            <a:off x="2988890" y="2201333"/>
            <a:ext cx="3216812" cy="2201334"/>
          </a:xfrm>
          <a:prstGeom prst="straightConnector1">
            <a:avLst/>
          </a:prstGeom>
          <a:ln w="28575"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988890" y="2201333"/>
            <a:ext cx="3216812" cy="3697111"/>
          </a:xfrm>
          <a:prstGeom prst="straightConnector1">
            <a:avLst/>
          </a:prstGeom>
          <a:ln w="28575"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988890" y="2906889"/>
            <a:ext cx="3216812" cy="2286000"/>
          </a:xfrm>
          <a:prstGeom prst="straightConnector1">
            <a:avLst/>
          </a:prstGeom>
          <a:ln w="28575"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988890" y="3838221"/>
            <a:ext cx="3216812" cy="0"/>
          </a:xfrm>
          <a:prstGeom prst="straightConnector1">
            <a:avLst/>
          </a:prstGeom>
          <a:ln w="28575"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2988890" y="3838221"/>
            <a:ext cx="3216812" cy="2060223"/>
          </a:xfrm>
          <a:prstGeom prst="straightConnector1">
            <a:avLst/>
          </a:prstGeom>
          <a:ln w="28575"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808289"/>
      </p:ext>
    </p:extLst>
  </p:cSld>
  <p:clrMapOvr>
    <a:masterClrMapping/>
  </p:clrMapOvr>
  <mc:AlternateContent xmlns:mc="http://schemas.openxmlformats.org/markup-compatibility/2006">
    <mc:Choice xmlns:p14="http://schemas.microsoft.com/office/powerpoint/2010/main" Requires="p14">
      <p:transition spd="med" p14:dur="700" advTm="14974">
        <p:fade/>
      </p:transition>
    </mc:Choice>
    <mc:Fallback>
      <p:transition spd="med" advTm="14974">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6962" y="-630043"/>
            <a:ext cx="10835195" cy="861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384306"/>
      </p:ext>
    </p:extLst>
  </p:cSld>
  <p:clrMapOvr>
    <a:masterClrMapping/>
  </p:clrMapOvr>
  <mc:AlternateContent xmlns:mc="http://schemas.openxmlformats.org/markup-compatibility/2006">
    <mc:Choice xmlns:p14="http://schemas.microsoft.com/office/powerpoint/2010/main" Requires="p14">
      <p:transition spd="slow" p14:dur="2000" advTm="16668"/>
    </mc:Choice>
    <mc:Fallback>
      <p:transition spd="slow" advTm="1666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eselcouch\AppData\Local\Microsoft\Windows\Temporary Internet Files\Content.Outlook\J4VF2UDM\photo.JP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18007"/>
      </p:ext>
    </p:extLst>
  </p:cSld>
  <p:clrMapOvr>
    <a:masterClrMapping/>
  </p:clrMapOvr>
  <mc:AlternateContent xmlns:mc="http://schemas.openxmlformats.org/markup-compatibility/2006">
    <mc:Choice xmlns:p14="http://schemas.microsoft.com/office/powerpoint/2010/main" Requires="p14">
      <p:transition spd="slow" p14:dur="2000" advTm="12202"/>
    </mc:Choice>
    <mc:Fallback>
      <p:transition spd="slow" advTm="1220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rossb\Desktop\unnamed9.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
            <a:ext cx="9144000" cy="100649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3425706"/>
      </p:ext>
    </p:extLst>
  </p:cSld>
  <p:clrMapOvr>
    <a:masterClrMapping/>
  </p:clrMapOvr>
  <mc:AlternateContent xmlns:mc="http://schemas.openxmlformats.org/markup-compatibility/2006">
    <mc:Choice xmlns:p14="http://schemas.microsoft.com/office/powerpoint/2010/main" Requires="p14">
      <p:transition spd="slow" p14:dur="2000" advTm="15972"/>
    </mc:Choice>
    <mc:Fallback>
      <p:transition spd="slow" advTm="1597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noChangeAspect="1"/>
          </p:cNvGraphicFramePr>
          <p:nvPr>
            <p:extLst>
              <p:ext uri="{D42A27DB-BD31-4B8C-83A1-F6EECF244321}">
                <p14:modId xmlns:p14="http://schemas.microsoft.com/office/powerpoint/2010/main" val="3107984617"/>
              </p:ext>
            </p:extLst>
          </p:nvPr>
        </p:nvGraphicFramePr>
        <p:xfrm>
          <a:off x="830786" y="1349372"/>
          <a:ext cx="7562314" cy="4395078"/>
        </p:xfrm>
        <a:graphic>
          <a:graphicData uri="http://schemas.openxmlformats.org/drawingml/2006/table">
            <a:tbl>
              <a:tblPr firstRow="1" bandRow="1">
                <a:tableStyleId>{22838BEF-8BB2-4498-84A7-C5851F593DF1}</a:tableStyleId>
              </a:tblPr>
              <a:tblGrid>
                <a:gridCol w="2123401"/>
                <a:gridCol w="3258347"/>
                <a:gridCol w="2180566"/>
              </a:tblGrid>
              <a:tr h="732513">
                <a:tc>
                  <a:txBody>
                    <a:bodyPr/>
                    <a:lstStyle/>
                    <a:p>
                      <a:pPr algn="ctr"/>
                      <a:r>
                        <a:rPr lang="en-US" sz="2100" b="1" dirty="0" smtClean="0"/>
                        <a:t>12 Bank</a:t>
                      </a:r>
                      <a:r>
                        <a:rPr lang="en-US" sz="2100" b="1" baseline="0" dirty="0" smtClean="0"/>
                        <a:t> Street</a:t>
                      </a:r>
                      <a:endParaRPr lang="en-US" sz="2100" b="1" dirty="0"/>
                    </a:p>
                  </a:txBody>
                  <a:tcPr marL="100196" marR="100196" marT="50100" marB="50100" anchor="ctr"/>
                </a:tc>
                <a:tc>
                  <a:txBody>
                    <a:bodyPr/>
                    <a:lstStyle/>
                    <a:p>
                      <a:pPr algn="ctr"/>
                      <a:r>
                        <a:rPr lang="en-US" sz="2100" b="0" dirty="0" smtClean="0"/>
                        <a:t>Process Address</a:t>
                      </a:r>
                      <a:endParaRPr lang="en-US" sz="2100" b="0" dirty="0"/>
                    </a:p>
                  </a:txBody>
                  <a:tcPr marL="100196" marR="100196" marT="50100" marB="50100" anchor="ctr"/>
                </a:tc>
                <a:tc>
                  <a:txBody>
                    <a:bodyPr/>
                    <a:lstStyle/>
                    <a:p>
                      <a:pPr algn="ctr"/>
                      <a:r>
                        <a:rPr lang="en-US" sz="2100" b="1" dirty="0" smtClean="0"/>
                        <a:t>222 2 95</a:t>
                      </a:r>
                      <a:r>
                        <a:rPr lang="en-US" sz="2100" b="1" baseline="30000" dirty="0" smtClean="0"/>
                        <a:t>th</a:t>
                      </a:r>
                      <a:r>
                        <a:rPr lang="en-US" sz="2100" b="1" dirty="0" smtClean="0"/>
                        <a:t> Street</a:t>
                      </a:r>
                      <a:endParaRPr lang="en-US" sz="2100" b="1" dirty="0"/>
                    </a:p>
                  </a:txBody>
                  <a:tcPr marL="100196" marR="100196" marT="50100" marB="50100" anchor="ctr"/>
                </a:tc>
              </a:tr>
              <a:tr h="732513">
                <a:tc>
                  <a:txBody>
                    <a:bodyPr/>
                    <a:lstStyle/>
                    <a:p>
                      <a:pPr algn="ctr"/>
                      <a:r>
                        <a:rPr lang="en-US" sz="2100" b="1" dirty="0" smtClean="0"/>
                        <a:t>Josiah </a:t>
                      </a:r>
                      <a:r>
                        <a:rPr lang="en-US" sz="2100" b="1" dirty="0" err="1" smtClean="0"/>
                        <a:t>Madar</a:t>
                      </a:r>
                      <a:endParaRPr lang="en-US" sz="2100" b="1" dirty="0"/>
                    </a:p>
                  </a:txBody>
                  <a:tcPr marL="100196" marR="100196" marT="50100" marB="50100" anchor="ctr"/>
                </a:tc>
                <a:tc>
                  <a:txBody>
                    <a:bodyPr/>
                    <a:lstStyle/>
                    <a:p>
                      <a:pPr algn="ctr"/>
                      <a:r>
                        <a:rPr lang="en-US" sz="2100" b="0" dirty="0" smtClean="0"/>
                        <a:t>Registered</a:t>
                      </a:r>
                      <a:r>
                        <a:rPr lang="en-US" sz="2100" b="0" baseline="0" dirty="0" smtClean="0"/>
                        <a:t> Agent</a:t>
                      </a:r>
                      <a:endParaRPr lang="en-US" sz="2100" b="0" dirty="0"/>
                    </a:p>
                  </a:txBody>
                  <a:tcPr marL="100196" marR="100196" marT="50100" marB="50100" anchor="ctr"/>
                </a:tc>
                <a:tc>
                  <a:txBody>
                    <a:bodyPr/>
                    <a:lstStyle/>
                    <a:p>
                      <a:pPr algn="ctr"/>
                      <a:r>
                        <a:rPr lang="en-US" sz="2100" b="1" dirty="0" smtClean="0"/>
                        <a:t>John </a:t>
                      </a:r>
                      <a:r>
                        <a:rPr lang="en-US" sz="2100" b="1" dirty="0" err="1" smtClean="0"/>
                        <a:t>Infranca</a:t>
                      </a:r>
                      <a:endParaRPr lang="en-US" sz="2100" b="1" dirty="0"/>
                    </a:p>
                  </a:txBody>
                  <a:tcPr marL="100196" marR="100196" marT="50100" marB="50100" anchor="ctr"/>
                </a:tc>
              </a:tr>
              <a:tr h="732513">
                <a:tc>
                  <a:txBody>
                    <a:bodyPr/>
                    <a:lstStyle/>
                    <a:p>
                      <a:pPr algn="ctr"/>
                      <a:r>
                        <a:rPr lang="en-US" sz="2100" b="1" dirty="0" smtClean="0"/>
                        <a:t>145</a:t>
                      </a:r>
                      <a:r>
                        <a:rPr lang="en-US" sz="2100" b="1" baseline="0" dirty="0" smtClean="0"/>
                        <a:t> 8</a:t>
                      </a:r>
                      <a:r>
                        <a:rPr lang="en-US" sz="2100" b="1" baseline="30000" dirty="0" smtClean="0"/>
                        <a:t>th</a:t>
                      </a:r>
                      <a:r>
                        <a:rPr lang="en-US" sz="2100" b="1" baseline="0" dirty="0" smtClean="0"/>
                        <a:t> Avenue</a:t>
                      </a:r>
                      <a:endParaRPr lang="en-US" sz="2100" b="1" dirty="0"/>
                    </a:p>
                  </a:txBody>
                  <a:tcPr marL="100196" marR="100196" marT="50100" marB="50100" anchor="ctr"/>
                </a:tc>
                <a:tc>
                  <a:txBody>
                    <a:bodyPr/>
                    <a:lstStyle/>
                    <a:p>
                      <a:pPr algn="ctr"/>
                      <a:r>
                        <a:rPr lang="en-US" sz="2100" b="0" dirty="0" smtClean="0"/>
                        <a:t>Party Address from Deed</a:t>
                      </a:r>
                      <a:endParaRPr lang="en-US" sz="2100" b="0" dirty="0"/>
                    </a:p>
                  </a:txBody>
                  <a:tcPr marL="100196" marR="100196" marT="50100" marB="50100" anchor="ctr"/>
                </a:tc>
                <a:tc>
                  <a:txBody>
                    <a:bodyPr/>
                    <a:lstStyle/>
                    <a:p>
                      <a:pPr algn="ctr"/>
                      <a:r>
                        <a:rPr lang="en-US" sz="2100" b="1" dirty="0" smtClean="0"/>
                        <a:t>145</a:t>
                      </a:r>
                      <a:r>
                        <a:rPr lang="en-US" sz="2100" b="1" baseline="0" dirty="0" smtClean="0"/>
                        <a:t> 8</a:t>
                      </a:r>
                      <a:r>
                        <a:rPr lang="en-US" sz="2100" b="1" baseline="30000" dirty="0" smtClean="0"/>
                        <a:t>th</a:t>
                      </a:r>
                      <a:r>
                        <a:rPr lang="en-US" sz="2100" b="1" baseline="0" dirty="0" smtClean="0"/>
                        <a:t> Avenue</a:t>
                      </a:r>
                      <a:endParaRPr lang="en-US" sz="2100" b="1" dirty="0"/>
                    </a:p>
                  </a:txBody>
                  <a:tcPr marL="100196" marR="100196" marT="50100" marB="50100" anchor="ctr"/>
                </a:tc>
              </a:tr>
              <a:tr h="732513">
                <a:tc>
                  <a:txBody>
                    <a:bodyPr/>
                    <a:lstStyle/>
                    <a:p>
                      <a:pPr algn="ctr"/>
                      <a:r>
                        <a:rPr lang="en-US" sz="2100" b="1" dirty="0" smtClean="0"/>
                        <a:t>80</a:t>
                      </a:r>
                      <a:r>
                        <a:rPr lang="en-US" sz="2100" b="1" baseline="0" dirty="0" smtClean="0"/>
                        <a:t> </a:t>
                      </a:r>
                      <a:r>
                        <a:rPr lang="en-US" sz="2100" b="1" baseline="0" dirty="0" err="1" smtClean="0"/>
                        <a:t>Dekalb</a:t>
                      </a:r>
                      <a:r>
                        <a:rPr lang="en-US" sz="2100" b="1" baseline="0" dirty="0" smtClean="0"/>
                        <a:t> Street</a:t>
                      </a:r>
                      <a:endParaRPr lang="en-US" sz="2100" b="1" dirty="0"/>
                    </a:p>
                  </a:txBody>
                  <a:tcPr marL="100196" marR="100196" marT="50100" marB="50100" anchor="ctr"/>
                </a:tc>
                <a:tc>
                  <a:txBody>
                    <a:bodyPr/>
                    <a:lstStyle/>
                    <a:p>
                      <a:pPr algn="ctr"/>
                      <a:r>
                        <a:rPr lang="en-US" sz="2100" b="0" dirty="0" smtClean="0"/>
                        <a:t>Property Tax Billing Address</a:t>
                      </a:r>
                      <a:endParaRPr lang="en-US" sz="2100" b="0" dirty="0"/>
                    </a:p>
                  </a:txBody>
                  <a:tcPr marL="100196" marR="100196" marT="50100" marB="50100" anchor="ctr"/>
                </a:tc>
                <a:tc>
                  <a:txBody>
                    <a:bodyPr/>
                    <a:lstStyle/>
                    <a:p>
                      <a:pPr algn="ctr"/>
                      <a:r>
                        <a:rPr lang="en-US" sz="2100" b="1" dirty="0" smtClean="0"/>
                        <a:t>12</a:t>
                      </a:r>
                      <a:r>
                        <a:rPr lang="en-US" sz="2100" b="1" baseline="0" dirty="0" smtClean="0"/>
                        <a:t> Bank Street</a:t>
                      </a:r>
                      <a:endParaRPr lang="en-US" sz="2100" b="1" dirty="0"/>
                    </a:p>
                  </a:txBody>
                  <a:tcPr marL="100196" marR="100196" marT="50100" marB="50100" anchor="ctr"/>
                </a:tc>
              </a:tr>
              <a:tr h="732513">
                <a:tc>
                  <a:txBody>
                    <a:bodyPr/>
                    <a:lstStyle/>
                    <a:p>
                      <a:pPr algn="ctr"/>
                      <a:r>
                        <a:rPr lang="en-US" sz="2100" b="1" dirty="0" smtClean="0"/>
                        <a:t>Andrew</a:t>
                      </a:r>
                      <a:r>
                        <a:rPr lang="en-US" sz="2100" b="1" baseline="0" dirty="0" smtClean="0"/>
                        <a:t> Hayashi</a:t>
                      </a:r>
                      <a:endParaRPr lang="en-US" sz="2100" b="1" dirty="0"/>
                    </a:p>
                  </a:txBody>
                  <a:tcPr marL="100196" marR="100196" marT="50100" marB="50100" anchor="ctr"/>
                </a:tc>
                <a:tc>
                  <a:txBody>
                    <a:bodyPr/>
                    <a:lstStyle/>
                    <a:p>
                      <a:pPr algn="ctr"/>
                      <a:r>
                        <a:rPr lang="en-US" sz="2100" b="0" dirty="0" smtClean="0"/>
                        <a:t>Head Officer</a:t>
                      </a:r>
                      <a:endParaRPr lang="en-US" sz="2100" b="0" dirty="0"/>
                    </a:p>
                  </a:txBody>
                  <a:tcPr marL="100196" marR="100196" marT="50100" marB="50100" anchor="ctr"/>
                </a:tc>
                <a:tc>
                  <a:txBody>
                    <a:bodyPr/>
                    <a:lstStyle/>
                    <a:p>
                      <a:pPr algn="ctr"/>
                      <a:r>
                        <a:rPr lang="en-US" sz="2100" b="1" dirty="0" smtClean="0"/>
                        <a:t>Josiah</a:t>
                      </a:r>
                      <a:r>
                        <a:rPr lang="en-US" sz="2100" b="1" baseline="0" dirty="0" smtClean="0"/>
                        <a:t> </a:t>
                      </a:r>
                      <a:r>
                        <a:rPr lang="en-US" sz="2100" b="1" baseline="0" dirty="0" err="1" smtClean="0"/>
                        <a:t>Madar</a:t>
                      </a:r>
                      <a:endParaRPr lang="en-US" sz="2100" b="1" dirty="0"/>
                    </a:p>
                  </a:txBody>
                  <a:tcPr marL="100196" marR="100196" marT="50100" marB="50100" anchor="ctr"/>
                </a:tc>
              </a:tr>
              <a:tr h="732513">
                <a:tc>
                  <a:txBody>
                    <a:bodyPr/>
                    <a:lstStyle/>
                    <a:p>
                      <a:pPr algn="ctr"/>
                      <a:r>
                        <a:rPr lang="en-US" sz="2100" b="1" dirty="0" smtClean="0"/>
                        <a:t>145</a:t>
                      </a:r>
                      <a:r>
                        <a:rPr lang="en-US" sz="2100" b="1" baseline="0" dirty="0" smtClean="0"/>
                        <a:t> 8</a:t>
                      </a:r>
                      <a:r>
                        <a:rPr lang="en-US" sz="2100" b="1" baseline="30000" dirty="0" smtClean="0"/>
                        <a:t>th</a:t>
                      </a:r>
                      <a:r>
                        <a:rPr lang="en-US" sz="2100" b="1" baseline="0" dirty="0" smtClean="0"/>
                        <a:t> Avenue</a:t>
                      </a:r>
                      <a:endParaRPr lang="en-US" sz="2100" b="1" dirty="0"/>
                    </a:p>
                  </a:txBody>
                  <a:tcPr marL="100196" marR="100196" marT="50100" marB="50100" anchor="ctr"/>
                </a:tc>
                <a:tc>
                  <a:txBody>
                    <a:bodyPr/>
                    <a:lstStyle/>
                    <a:p>
                      <a:pPr algn="ctr"/>
                      <a:r>
                        <a:rPr lang="en-US" sz="2100" b="0" dirty="0" smtClean="0"/>
                        <a:t>Officer Address</a:t>
                      </a:r>
                      <a:endParaRPr lang="en-US" sz="2100" b="0" dirty="0"/>
                    </a:p>
                  </a:txBody>
                  <a:tcPr marL="100196" marR="100196" marT="50100" marB="50100" anchor="ctr"/>
                </a:tc>
                <a:tc>
                  <a:txBody>
                    <a:bodyPr/>
                    <a:lstStyle/>
                    <a:p>
                      <a:pPr algn="ctr"/>
                      <a:r>
                        <a:rPr lang="en-US" sz="2100" b="1" baseline="0" dirty="0" smtClean="0"/>
                        <a:t>12 Bank Street</a:t>
                      </a:r>
                      <a:endParaRPr lang="en-US" sz="2100" b="1" dirty="0"/>
                    </a:p>
                  </a:txBody>
                  <a:tcPr marL="100196" marR="100196" marT="50100" marB="50100" anchor="ctr"/>
                </a:tc>
              </a:tr>
            </a:tbl>
          </a:graphicData>
        </a:graphic>
      </p:graphicFrame>
      <p:sp>
        <p:nvSpPr>
          <p:cNvPr id="3" name="AutoShape 2" descr="http://www.clker.com/cliparts/a/a/4/b/12344034822077289736buggi_build.svg.hi.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ounded Rectangular Callout 12"/>
          <p:cNvSpPr/>
          <p:nvPr/>
        </p:nvSpPr>
        <p:spPr>
          <a:xfrm>
            <a:off x="99048" y="105997"/>
            <a:ext cx="1752600" cy="1066800"/>
          </a:xfrm>
          <a:prstGeom prst="wedgeRoundRectCallout">
            <a:avLst>
              <a:gd name="adj1" fmla="val 55965"/>
              <a:gd name="adj2" fmla="val 8757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00"/>
                </a:solidFill>
                <a:latin typeface="Tw Cen MT"/>
                <a:cs typeface="Tw Cen MT"/>
              </a:rPr>
              <a:t>150</a:t>
            </a:r>
            <a:r>
              <a:rPr lang="en-US" sz="1600" dirty="0" smtClean="0">
                <a:solidFill>
                  <a:schemeClr val="tx1"/>
                </a:solidFill>
                <a:latin typeface="Tw Cen MT"/>
                <a:cs typeface="Tw Cen MT"/>
              </a:rPr>
              <a:t> </a:t>
            </a:r>
          </a:p>
          <a:p>
            <a:pPr algn="ctr"/>
            <a:r>
              <a:rPr lang="en-US" sz="1600" dirty="0" smtClean="0">
                <a:solidFill>
                  <a:schemeClr val="tx1"/>
                </a:solidFill>
                <a:latin typeface="Tw Cen MT"/>
                <a:cs typeface="Tw Cen MT"/>
              </a:rPr>
              <a:t>other properties using this address</a:t>
            </a:r>
            <a:endParaRPr lang="en-US" sz="1600" dirty="0">
              <a:solidFill>
                <a:schemeClr val="tx1"/>
              </a:solidFill>
              <a:latin typeface="Tw Cen MT"/>
              <a:cs typeface="Tw Cen MT"/>
            </a:endParaRPr>
          </a:p>
        </p:txBody>
      </p:sp>
      <p:sp>
        <p:nvSpPr>
          <p:cNvPr id="16" name="Rounded Rectangular Callout 15"/>
          <p:cNvSpPr/>
          <p:nvPr/>
        </p:nvSpPr>
        <p:spPr>
          <a:xfrm>
            <a:off x="99048" y="5787412"/>
            <a:ext cx="1752600" cy="1066800"/>
          </a:xfrm>
          <a:prstGeom prst="wedgeRoundRectCallout">
            <a:avLst>
              <a:gd name="adj1" fmla="val 75022"/>
              <a:gd name="adj2" fmla="val -6108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00"/>
                </a:solidFill>
                <a:latin typeface="Tw Cen MT"/>
                <a:cs typeface="Tw Cen MT"/>
              </a:rPr>
              <a:t>18</a:t>
            </a:r>
            <a:r>
              <a:rPr lang="en-US" sz="2000" dirty="0" smtClean="0">
                <a:solidFill>
                  <a:schemeClr val="tx1"/>
                </a:solidFill>
                <a:latin typeface="Tw Cen MT"/>
                <a:cs typeface="Tw Cen MT"/>
              </a:rPr>
              <a:t> </a:t>
            </a:r>
            <a:endParaRPr lang="en-US" sz="1600" dirty="0" smtClean="0">
              <a:solidFill>
                <a:schemeClr val="tx1"/>
              </a:solidFill>
              <a:latin typeface="Tw Cen MT"/>
              <a:cs typeface="Tw Cen MT"/>
            </a:endParaRPr>
          </a:p>
          <a:p>
            <a:pPr algn="ctr"/>
            <a:r>
              <a:rPr lang="en-US" sz="1600" dirty="0" smtClean="0">
                <a:solidFill>
                  <a:schemeClr val="tx1"/>
                </a:solidFill>
                <a:latin typeface="Tw Cen MT"/>
                <a:cs typeface="Tw Cen MT"/>
              </a:rPr>
              <a:t>other properties using this address</a:t>
            </a:r>
            <a:endParaRPr lang="en-US" sz="1600" dirty="0">
              <a:solidFill>
                <a:schemeClr val="tx1"/>
              </a:solidFill>
              <a:latin typeface="Tw Cen MT"/>
              <a:cs typeface="Tw Cen MT"/>
            </a:endParaRPr>
          </a:p>
        </p:txBody>
      </p:sp>
      <p:sp>
        <p:nvSpPr>
          <p:cNvPr id="17" name="Rounded Rectangular Callout 16"/>
          <p:cNvSpPr/>
          <p:nvPr/>
        </p:nvSpPr>
        <p:spPr>
          <a:xfrm>
            <a:off x="7239079" y="5809990"/>
            <a:ext cx="1752600" cy="1066800"/>
          </a:xfrm>
          <a:prstGeom prst="wedgeRoundRectCallout">
            <a:avLst>
              <a:gd name="adj1" fmla="val -65109"/>
              <a:gd name="adj2" fmla="val -13863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FF00"/>
                </a:solidFill>
                <a:latin typeface="Tw Cen MT"/>
                <a:cs typeface="Tw Cen MT"/>
              </a:rPr>
              <a:t>6</a:t>
            </a:r>
            <a:r>
              <a:rPr lang="en-US" sz="2000" dirty="0" smtClean="0">
                <a:solidFill>
                  <a:schemeClr val="tx1"/>
                </a:solidFill>
                <a:latin typeface="Tw Cen MT"/>
                <a:cs typeface="Tw Cen MT"/>
              </a:rPr>
              <a:t> </a:t>
            </a:r>
            <a:endParaRPr lang="en-US" sz="1600" dirty="0" smtClean="0">
              <a:solidFill>
                <a:schemeClr val="tx1"/>
              </a:solidFill>
              <a:latin typeface="Tw Cen MT"/>
              <a:cs typeface="Tw Cen MT"/>
            </a:endParaRPr>
          </a:p>
          <a:p>
            <a:pPr algn="ctr"/>
            <a:r>
              <a:rPr lang="en-US" sz="1600" dirty="0" smtClean="0">
                <a:solidFill>
                  <a:schemeClr val="tx1"/>
                </a:solidFill>
                <a:latin typeface="Tw Cen MT"/>
                <a:cs typeface="Tw Cen MT"/>
              </a:rPr>
              <a:t>other properties registered with this name</a:t>
            </a:r>
            <a:endParaRPr lang="en-US" sz="1600" dirty="0">
              <a:solidFill>
                <a:schemeClr val="tx1"/>
              </a:solidFill>
              <a:latin typeface="Tw Cen MT"/>
              <a:cs typeface="Tw Cen MT"/>
            </a:endParaRPr>
          </a:p>
        </p:txBody>
      </p:sp>
      <p:sp>
        <p:nvSpPr>
          <p:cNvPr id="18" name="Rounded Rectangular Callout 17"/>
          <p:cNvSpPr/>
          <p:nvPr/>
        </p:nvSpPr>
        <p:spPr>
          <a:xfrm>
            <a:off x="7239079" y="70397"/>
            <a:ext cx="1752600" cy="1066800"/>
          </a:xfrm>
          <a:prstGeom prst="wedgeRoundRectCallout">
            <a:avLst>
              <a:gd name="adj1" fmla="val -69134"/>
              <a:gd name="adj2" fmla="val 20130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00"/>
                </a:solidFill>
                <a:latin typeface="Tw Cen MT"/>
                <a:cs typeface="Tw Cen MT"/>
              </a:rPr>
              <a:t>0</a:t>
            </a:r>
            <a:r>
              <a:rPr lang="en-US" sz="2000" dirty="0" smtClean="0">
                <a:solidFill>
                  <a:schemeClr val="tx1"/>
                </a:solidFill>
                <a:latin typeface="Tw Cen MT"/>
                <a:cs typeface="Tw Cen MT"/>
              </a:rPr>
              <a:t> </a:t>
            </a:r>
            <a:endParaRPr lang="en-US" sz="1600" dirty="0" smtClean="0">
              <a:solidFill>
                <a:schemeClr val="tx1"/>
              </a:solidFill>
              <a:latin typeface="Tw Cen MT"/>
              <a:cs typeface="Tw Cen MT"/>
            </a:endParaRPr>
          </a:p>
          <a:p>
            <a:pPr algn="ctr"/>
            <a:r>
              <a:rPr lang="en-US" sz="1600" dirty="0" smtClean="0">
                <a:solidFill>
                  <a:schemeClr val="tx1"/>
                </a:solidFill>
                <a:latin typeface="Tw Cen MT"/>
                <a:cs typeface="Tw Cen MT"/>
              </a:rPr>
              <a:t>other properties using this agent</a:t>
            </a:r>
            <a:endParaRPr lang="en-US" sz="1600" dirty="0">
              <a:solidFill>
                <a:schemeClr val="tx1"/>
              </a:solidFill>
              <a:latin typeface="Tw Cen MT"/>
              <a:cs typeface="Tw Cen MT"/>
            </a:endParaRPr>
          </a:p>
        </p:txBody>
      </p:sp>
    </p:spTree>
    <p:custDataLst>
      <p:tags r:id="rId1"/>
    </p:custDataLst>
    <p:extLst>
      <p:ext uri="{BB962C8B-B14F-4D97-AF65-F5344CB8AC3E}">
        <p14:creationId xmlns:p14="http://schemas.microsoft.com/office/powerpoint/2010/main" val="352285614"/>
      </p:ext>
    </p:extLst>
  </p:cSld>
  <p:clrMapOvr>
    <a:masterClrMapping/>
  </p:clrMapOvr>
  <mc:AlternateContent xmlns:mc="http://schemas.openxmlformats.org/markup-compatibility/2006">
    <mc:Choice xmlns:p14="http://schemas.microsoft.com/office/powerpoint/2010/main" Requires="p14">
      <p:transition spd="med" p14:dur="700" advTm="17431">
        <p:fade/>
      </p:transition>
    </mc:Choice>
    <mc:Fallback>
      <p:transition spd="med" advTm="1743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955" y="249582"/>
            <a:ext cx="5777282" cy="484748"/>
          </a:xfrm>
          <a:prstGeom prst="rect">
            <a:avLst/>
          </a:prstGeom>
          <a:noFill/>
        </p:spPr>
        <p:txBody>
          <a:bodyPr wrap="square" rtlCol="0">
            <a:spAutoFit/>
          </a:bodyPr>
          <a:lstStyle/>
          <a:p>
            <a:pPr defTabSz="457200">
              <a:lnSpc>
                <a:spcPts val="3000"/>
              </a:lnSpc>
              <a:defRPr/>
            </a:pPr>
            <a:r>
              <a:rPr lang="en-US" sz="2800" dirty="0" smtClean="0">
                <a:solidFill>
                  <a:srgbClr val="000000"/>
                </a:solidFill>
                <a:latin typeface="Tw Cen MT"/>
                <a:cs typeface="Tw Cen MT"/>
              </a:rPr>
              <a:t>Ownership Clouds</a:t>
            </a:r>
            <a:endParaRPr lang="en-US" sz="2800" dirty="0">
              <a:solidFill>
                <a:srgbClr val="000000"/>
              </a:solidFill>
              <a:latin typeface="Tw Cen MT"/>
              <a:cs typeface="Tw Cen MT"/>
            </a:endParaRPr>
          </a:p>
        </p:txBody>
      </p:sp>
      <p:pic>
        <p:nvPicPr>
          <p:cNvPr id="6" name="Picture 2" descr="C:\Users\grossb\Desktop\unnamed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52" y="2206054"/>
            <a:ext cx="9116648" cy="444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51796"/>
      </p:ext>
    </p:extLst>
  </p:cSld>
  <p:clrMapOvr>
    <a:masterClrMapping/>
  </p:clrMapOvr>
  <mc:AlternateContent xmlns:mc="http://schemas.openxmlformats.org/markup-compatibility/2006">
    <mc:Choice xmlns:p14="http://schemas.microsoft.com/office/powerpoint/2010/main" Requires="p14">
      <p:transition spd="med" p14:dur="700" advTm="8832">
        <p:fade/>
      </p:transition>
    </mc:Choice>
    <mc:Fallback>
      <p:transition spd="med" advTm="8832">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ataversity.net/wp-content/uploads/2012/09/transparencycamp_2012__tcamp12_social_network_graph_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776" y="-143882"/>
            <a:ext cx="9753600" cy="71342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722313" y="2094653"/>
            <a:ext cx="7772400" cy="1362075"/>
          </a:xfrm>
        </p:spPr>
        <p:txBody>
          <a:bodyPr>
            <a:noAutofit/>
          </a:bodyPr>
          <a:lstStyle/>
          <a:p>
            <a:pPr algn="ctr"/>
            <a:r>
              <a:rPr lang="en-US" sz="12000" dirty="0" smtClean="0">
                <a:latin typeface="Tw Cen MT" panose="020B0602020104020603" pitchFamily="34" charset="0"/>
              </a:rPr>
              <a:t>a graph database?</a:t>
            </a:r>
            <a:endParaRPr lang="en-US" sz="12000" dirty="0">
              <a:latin typeface="Tw Cen MT" panose="020B0602020104020603" pitchFamily="34" charset="0"/>
            </a:endParaRPr>
          </a:p>
        </p:txBody>
      </p:sp>
    </p:spTree>
    <p:extLst>
      <p:ext uri="{BB962C8B-B14F-4D97-AF65-F5344CB8AC3E}">
        <p14:creationId xmlns:p14="http://schemas.microsoft.com/office/powerpoint/2010/main" val="41212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836385"/>
            <a:ext cx="7772400" cy="1362075"/>
          </a:xfrm>
        </p:spPr>
        <p:txBody>
          <a:bodyPr>
            <a:noAutofit/>
          </a:bodyPr>
          <a:lstStyle/>
          <a:p>
            <a:pPr algn="ctr"/>
            <a:r>
              <a:rPr lang="en-US" sz="12000" dirty="0" smtClean="0">
                <a:latin typeface="Tw Cen MT" panose="020B0602020104020603" pitchFamily="34" charset="0"/>
              </a:rPr>
              <a:t>WHY DO WE CARE?</a:t>
            </a:r>
            <a:endParaRPr lang="en-US" sz="12000" dirty="0">
              <a:latin typeface="Tw Cen MT" panose="020B0602020104020603" pitchFamily="34" charset="0"/>
            </a:endParaRPr>
          </a:p>
        </p:txBody>
      </p:sp>
    </p:spTree>
    <p:extLst>
      <p:ext uri="{BB962C8B-B14F-4D97-AF65-F5344CB8AC3E}">
        <p14:creationId xmlns:p14="http://schemas.microsoft.com/office/powerpoint/2010/main" val="3456973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0" y="4158332"/>
            <a:ext cx="8402571" cy="1471172"/>
          </a:xfrm>
          <a:prstGeom prst="rect">
            <a:avLst/>
          </a:prstGeom>
          <a:noFill/>
        </p:spPr>
        <p:txBody>
          <a:bodyPr wrap="square" rtlCol="0">
            <a:spAutoFit/>
          </a:bodyPr>
          <a:lstStyle/>
          <a:p>
            <a:pPr defTabSz="457200">
              <a:lnSpc>
                <a:spcPct val="120000"/>
              </a:lnSpc>
            </a:pPr>
            <a:r>
              <a:rPr lang="en-US" sz="4800" dirty="0" smtClean="0">
                <a:solidFill>
                  <a:prstClr val="white"/>
                </a:solidFill>
                <a:effectLst>
                  <a:outerShdw blurRad="38100" dist="38100" dir="2700000" algn="tl">
                    <a:srgbClr val="000000">
                      <a:alpha val="43137"/>
                    </a:srgbClr>
                  </a:outerShdw>
                </a:effectLst>
                <a:latin typeface="Tw Cen MT"/>
                <a:cs typeface="Tw Cen MT"/>
              </a:rPr>
              <a:t>Thank you!</a:t>
            </a:r>
            <a:endParaRPr lang="en-US" sz="5400" dirty="0" smtClean="0">
              <a:solidFill>
                <a:prstClr val="white"/>
              </a:solidFill>
              <a:effectLst>
                <a:outerShdw blurRad="38100" dist="38100" dir="2700000" algn="tl">
                  <a:srgbClr val="000000">
                    <a:alpha val="43137"/>
                  </a:srgbClr>
                </a:outerShdw>
              </a:effectLst>
              <a:latin typeface="Tw Cen MT"/>
              <a:cs typeface="Tw Cen MT"/>
            </a:endParaRPr>
          </a:p>
          <a:p>
            <a:pPr defTabSz="457200"/>
            <a:r>
              <a:rPr lang="en-US" sz="3200" dirty="0" smtClean="0">
                <a:solidFill>
                  <a:prstClr val="white"/>
                </a:solidFill>
                <a:effectLst>
                  <a:outerShdw blurRad="38100" dist="38100" dir="2700000" algn="tl">
                    <a:srgbClr val="000000">
                      <a:alpha val="43137"/>
                    </a:srgbClr>
                  </a:outerShdw>
                </a:effectLst>
                <a:latin typeface="Tw Cen MT"/>
                <a:cs typeface="Tw Cen MT"/>
              </a:rPr>
              <a:t>Max Weselcouch | @</a:t>
            </a:r>
            <a:r>
              <a:rPr lang="en-US" sz="3200" dirty="0" err="1" smtClean="0">
                <a:solidFill>
                  <a:prstClr val="white"/>
                </a:solidFill>
                <a:effectLst>
                  <a:outerShdw blurRad="38100" dist="38100" dir="2700000" algn="tl">
                    <a:srgbClr val="000000">
                      <a:alpha val="43137"/>
                    </a:srgbClr>
                  </a:outerShdw>
                </a:effectLst>
                <a:latin typeface="Tw Cen MT"/>
                <a:cs typeface="Tw Cen MT"/>
              </a:rPr>
              <a:t>thatgirlmax</a:t>
            </a:r>
            <a:endParaRPr lang="en-US" sz="3200" dirty="0" smtClean="0">
              <a:solidFill>
                <a:prstClr val="white"/>
              </a:solidFill>
              <a:effectLst>
                <a:outerShdw blurRad="38100" dist="38100" dir="2700000" algn="tl">
                  <a:srgbClr val="000000">
                    <a:alpha val="43137"/>
                  </a:srgbClr>
                </a:outerShdw>
              </a:effectLst>
              <a:latin typeface="Tw Cen MT"/>
              <a:cs typeface="Tw Cen MT"/>
            </a:endParaRPr>
          </a:p>
        </p:txBody>
      </p:sp>
    </p:spTree>
    <p:extLst>
      <p:ext uri="{BB962C8B-B14F-4D97-AF65-F5344CB8AC3E}">
        <p14:creationId xmlns:p14="http://schemas.microsoft.com/office/powerpoint/2010/main" val="1632200995"/>
      </p:ext>
    </p:extLst>
  </p:cSld>
  <p:clrMapOvr>
    <a:masterClrMapping/>
  </p:clrMapOvr>
  <mc:AlternateContent xmlns:mc="http://schemas.openxmlformats.org/markup-compatibility/2006">
    <mc:Choice xmlns:p14="http://schemas.microsoft.com/office/powerpoint/2010/main" Requires="p14">
      <p:transition spd="med" p14:dur="700" advTm="932">
        <p:fade/>
      </p:transition>
    </mc:Choice>
    <mc:Fallback>
      <p:transition spd="med" advTm="93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static6.businessinsider.com/image/52370f37eab8ea2d2c8ca723/get-ready-for-the-de-blasio-construction-boom-in-new-york-city.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5"/>
            <a:ext cx="9144000" cy="685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73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1382522"/>
            <a:ext cx="4583229" cy="52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65484" y="1513155"/>
            <a:ext cx="4578515" cy="511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p>
            <a:r>
              <a:rPr lang="en-US" dirty="0" smtClean="0">
                <a:latin typeface="Tw Cen MT" panose="020B0602020104020603" pitchFamily="34" charset="0"/>
              </a:rPr>
              <a:t>WORST LANDLORDS LIST</a:t>
            </a:r>
            <a:endParaRPr lang="en-US" dirty="0">
              <a:latin typeface="Tw Cen MT" panose="020B0602020104020603" pitchFamily="34" charset="0"/>
            </a:endParaRPr>
          </a:p>
        </p:txBody>
      </p:sp>
    </p:spTree>
    <p:extLst>
      <p:ext uri="{BB962C8B-B14F-4D97-AF65-F5344CB8AC3E}">
        <p14:creationId xmlns:p14="http://schemas.microsoft.com/office/powerpoint/2010/main" val="991126022"/>
      </p:ext>
    </p:extLst>
  </p:cSld>
  <p:clrMapOvr>
    <a:masterClrMapping/>
  </p:clrMapOvr>
  <mc:AlternateContent xmlns:mc="http://schemas.openxmlformats.org/markup-compatibility/2006">
    <mc:Choice xmlns:p14="http://schemas.microsoft.com/office/powerpoint/2010/main" Requires="p14">
      <p:transition spd="slow" p14:dur="2000" advTm="47123"/>
    </mc:Choice>
    <mc:Fallback>
      <p:transition spd="slow" advTm="471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lker.com/cliparts/a/a/4/b/12344034822077289736buggi_build.svg.hi.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2977" y="1879762"/>
            <a:ext cx="2006410" cy="3267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1888" y="5545278"/>
            <a:ext cx="3135556" cy="646331"/>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Address: 139 Macdougal Street</a:t>
            </a:r>
          </a:p>
          <a:p>
            <a:pPr algn="ctr"/>
            <a:r>
              <a:rPr lang="en-US" dirty="0" smtClean="0">
                <a:solidFill>
                  <a:srgbClr val="000000"/>
                </a:solidFill>
                <a:latin typeface="Tw Cen MT"/>
                <a:cs typeface="Tw Cen MT"/>
              </a:rPr>
              <a:t>Owner: Jane C. Owner</a:t>
            </a:r>
          </a:p>
        </p:txBody>
      </p:sp>
      <p:sp>
        <p:nvSpPr>
          <p:cNvPr id="6" name="TextBox 5"/>
          <p:cNvSpPr txBox="1"/>
          <p:nvPr/>
        </p:nvSpPr>
        <p:spPr>
          <a:xfrm>
            <a:off x="1352436" y="1221528"/>
            <a:ext cx="1099880" cy="369332"/>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Building 1</a:t>
            </a:r>
            <a:endParaRPr lang="en-US" dirty="0">
              <a:solidFill>
                <a:srgbClr val="000000"/>
              </a:solidFill>
              <a:latin typeface="Tw Cen MT"/>
              <a:cs typeface="Tw Cen MT"/>
            </a:endParaRPr>
          </a:p>
        </p:txBody>
      </p:sp>
      <p:pic>
        <p:nvPicPr>
          <p:cNvPr id="7" name="Picture 4" descr="http://www.clker.com/cliparts/a/a/4/b/12344034822077289736buggi_build.svg.hi.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1874" y="1879762"/>
            <a:ext cx="2006410" cy="32672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70677" y="5527831"/>
            <a:ext cx="2749471" cy="646331"/>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Address: 20 Bleecker Street</a:t>
            </a:r>
          </a:p>
          <a:p>
            <a:pPr algn="ctr"/>
            <a:r>
              <a:rPr lang="en-US" dirty="0" smtClean="0">
                <a:solidFill>
                  <a:srgbClr val="000000"/>
                </a:solidFill>
                <a:latin typeface="Tw Cen MT"/>
                <a:cs typeface="Tw Cen MT"/>
              </a:rPr>
              <a:t>Owner: Jane C. Owner</a:t>
            </a:r>
          </a:p>
        </p:txBody>
      </p:sp>
      <p:sp>
        <p:nvSpPr>
          <p:cNvPr id="9" name="TextBox 8"/>
          <p:cNvSpPr txBox="1"/>
          <p:nvPr/>
        </p:nvSpPr>
        <p:spPr>
          <a:xfrm>
            <a:off x="6988390" y="1235182"/>
            <a:ext cx="1099880" cy="369332"/>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Building 2</a:t>
            </a:r>
            <a:endParaRPr lang="en-US" dirty="0">
              <a:solidFill>
                <a:srgbClr val="000000"/>
              </a:solidFill>
              <a:latin typeface="Tw Cen MT"/>
              <a:cs typeface="Tw Cen MT"/>
            </a:endParaRPr>
          </a:p>
        </p:txBody>
      </p:sp>
      <p:cxnSp>
        <p:nvCxnSpPr>
          <p:cNvPr id="10" name="Straight Arrow Connector 9"/>
          <p:cNvCxnSpPr/>
          <p:nvPr/>
        </p:nvCxnSpPr>
        <p:spPr>
          <a:xfrm flipV="1">
            <a:off x="3675196" y="6023187"/>
            <a:ext cx="2072488"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127687" y="3002955"/>
            <a:ext cx="3101079" cy="523220"/>
          </a:xfrm>
          <a:prstGeom prst="rect">
            <a:avLst/>
          </a:prstGeom>
          <a:noFill/>
          <a:effectLst/>
        </p:spPr>
        <p:txBody>
          <a:bodyPr wrap="none" lIns="91440" tIns="45720" rIns="91440" bIns="45720">
            <a:spAutoFit/>
          </a:bodyPr>
          <a:lstStyle/>
          <a:p>
            <a:pPr algn="ctr"/>
            <a:r>
              <a:rPr lang="en-US" sz="2800" b="0" cap="none" spc="0" dirty="0" smtClean="0">
                <a:ln w="10160">
                  <a:solidFill>
                    <a:schemeClr val="accent1"/>
                  </a:solidFill>
                  <a:prstDash val="solid"/>
                </a:ln>
                <a:solidFill>
                  <a:srgbClr val="000000"/>
                </a:solidFill>
                <a:latin typeface="Tw Cen MT"/>
                <a:cs typeface="Tw Cen MT"/>
              </a:rPr>
              <a:t>Common Ownership!</a:t>
            </a:r>
            <a:endParaRPr lang="en-US" sz="2800" b="0" cap="none" spc="0" dirty="0">
              <a:ln w="10160">
                <a:solidFill>
                  <a:schemeClr val="accent1"/>
                </a:solidFill>
                <a:prstDash val="solid"/>
              </a:ln>
              <a:solidFill>
                <a:srgbClr val="000000"/>
              </a:solidFill>
              <a:latin typeface="Tw Cen MT"/>
              <a:cs typeface="Tw Cen MT"/>
            </a:endParaRPr>
          </a:p>
        </p:txBody>
      </p:sp>
    </p:spTree>
    <p:extLst>
      <p:ext uri="{BB962C8B-B14F-4D97-AF65-F5344CB8AC3E}">
        <p14:creationId xmlns:p14="http://schemas.microsoft.com/office/powerpoint/2010/main" val="2587643176"/>
      </p:ext>
    </p:extLst>
  </p:cSld>
  <p:clrMapOvr>
    <a:masterClrMapping/>
  </p:clrMapOvr>
  <mc:AlternateContent xmlns:mc="http://schemas.openxmlformats.org/markup-compatibility/2006">
    <mc:Choice xmlns:p14="http://schemas.microsoft.com/office/powerpoint/2010/main" Requires="p14">
      <p:transition spd="slow" p14:dur="2000" advTm="16628"/>
    </mc:Choice>
    <mc:Fallback>
      <p:transition spd="slow" advTm="1662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1037 Manhattan Ave</a:t>
            </a:r>
            <a:endParaRPr lang="en-US" dirty="0"/>
          </a:p>
        </p:txBody>
      </p:sp>
      <p:sp>
        <p:nvSpPr>
          <p:cNvPr id="3" name="Content Placeholder 2"/>
          <p:cNvSpPr>
            <a:spLocks noGrp="1"/>
          </p:cNvSpPr>
          <p:nvPr>
            <p:ph idx="1"/>
          </p:nvPr>
        </p:nvSpPr>
        <p:spPr/>
        <p:txBody>
          <a:bodyPr/>
          <a:lstStyle/>
          <a:p>
            <a:pPr marL="0" indent="0">
              <a:buNone/>
            </a:pPr>
            <a:r>
              <a:rPr lang="en-US" dirty="0" smtClean="0"/>
              <a:t>Common ownership structure and nothing inherently wrong with that</a:t>
            </a:r>
            <a:endParaRPr lang="en-US" dirty="0"/>
          </a:p>
        </p:txBody>
      </p:sp>
      <p:pic>
        <p:nvPicPr>
          <p:cNvPr id="6" name="Picture 5"/>
          <p:cNvPicPr>
            <a:picLocks noChangeAspect="1"/>
          </p:cNvPicPr>
          <p:nvPr/>
        </p:nvPicPr>
        <p:blipFill>
          <a:blip r:embed="rId3"/>
          <a:stretch>
            <a:fillRect/>
          </a:stretch>
        </p:blipFill>
        <p:spPr>
          <a:xfrm>
            <a:off x="-2419438" y="-1016000"/>
            <a:ext cx="12598400" cy="7874000"/>
          </a:xfrm>
          <a:prstGeom prst="rect">
            <a:avLst/>
          </a:prstGeom>
        </p:spPr>
      </p:pic>
      <p:sp>
        <p:nvSpPr>
          <p:cNvPr id="7" name="TextBox 6"/>
          <p:cNvSpPr txBox="1"/>
          <p:nvPr/>
        </p:nvSpPr>
        <p:spPr>
          <a:xfrm>
            <a:off x="457200" y="5315685"/>
            <a:ext cx="8402571" cy="954107"/>
          </a:xfrm>
          <a:prstGeom prst="rect">
            <a:avLst/>
          </a:prstGeom>
          <a:noFill/>
        </p:spPr>
        <p:txBody>
          <a:bodyPr wrap="square" rtlCol="0">
            <a:spAutoFit/>
          </a:bodyPr>
          <a:lstStyle/>
          <a:p>
            <a:pPr defTabSz="457200">
              <a:lnSpc>
                <a:spcPct val="120000"/>
              </a:lnSpc>
            </a:pPr>
            <a:r>
              <a:rPr lang="en-US" sz="4800" dirty="0" smtClean="0">
                <a:solidFill>
                  <a:schemeClr val="bg1"/>
                </a:solidFill>
                <a:effectLst>
                  <a:outerShdw blurRad="38100" dist="38100" dir="2700000" algn="tl">
                    <a:srgbClr val="000000">
                      <a:alpha val="43137"/>
                    </a:srgbClr>
                  </a:outerShdw>
                </a:effectLst>
                <a:latin typeface="Tw Cen MT"/>
                <a:cs typeface="Tw Cen MT"/>
              </a:rPr>
              <a:t>1037 Manhattan Avenue</a:t>
            </a:r>
          </a:p>
        </p:txBody>
      </p:sp>
    </p:spTree>
    <p:extLst>
      <p:ext uri="{BB962C8B-B14F-4D97-AF65-F5344CB8AC3E}">
        <p14:creationId xmlns:p14="http://schemas.microsoft.com/office/powerpoint/2010/main" val="1646228161"/>
      </p:ext>
    </p:extLst>
  </p:cSld>
  <p:clrMapOvr>
    <a:masterClrMapping/>
  </p:clrMapOvr>
  <mc:AlternateContent xmlns:mc="http://schemas.openxmlformats.org/markup-compatibility/2006">
    <mc:Choice xmlns:p14="http://schemas.microsoft.com/office/powerpoint/2010/main" Requires="p14">
      <p:transition spd="slow" p14:dur="2000" advTm="16962"/>
    </mc:Choice>
    <mc:Fallback>
      <p:transition spd="slow" advTm="1696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35680" y="-965200"/>
            <a:ext cx="12679680" cy="79248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22600" y="1320800"/>
            <a:ext cx="6121400" cy="2577432"/>
          </a:xfrm>
          <a:prstGeom prst="rect">
            <a:avLst/>
          </a:prstGeom>
        </p:spPr>
      </p:pic>
    </p:spTree>
    <p:extLst>
      <p:ext uri="{BB962C8B-B14F-4D97-AF65-F5344CB8AC3E}">
        <p14:creationId xmlns:p14="http://schemas.microsoft.com/office/powerpoint/2010/main" val="2378813762"/>
      </p:ext>
    </p:extLst>
  </p:cSld>
  <p:clrMapOvr>
    <a:masterClrMapping/>
  </p:clrMapOvr>
  <mc:AlternateContent xmlns:mc="http://schemas.openxmlformats.org/markup-compatibility/2006">
    <mc:Choice xmlns:p14="http://schemas.microsoft.com/office/powerpoint/2010/main" Requires="p14">
      <p:transition spd="slow" p14:dur="2000" advTm="18640"/>
    </mc:Choice>
    <mc:Fallback>
      <p:transition spd="slow" advTm="186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lker.com/cliparts/a/a/4/b/12344034822077289736buggi_build.svg.hi.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2977" y="1879762"/>
            <a:ext cx="2006410" cy="3267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072" y="5545278"/>
            <a:ext cx="3399188" cy="646331"/>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Address: 139 Macdougal Street</a:t>
            </a:r>
          </a:p>
          <a:p>
            <a:pPr algn="ctr"/>
            <a:r>
              <a:rPr lang="en-US" dirty="0" smtClean="0">
                <a:solidFill>
                  <a:srgbClr val="000000"/>
                </a:solidFill>
                <a:latin typeface="Tw Cen MT"/>
                <a:cs typeface="Tw Cen MT"/>
              </a:rPr>
              <a:t>Owner: 139 </a:t>
            </a:r>
            <a:r>
              <a:rPr lang="en-US" dirty="0" err="1" smtClean="0">
                <a:solidFill>
                  <a:srgbClr val="000000"/>
                </a:solidFill>
                <a:latin typeface="Tw Cen MT"/>
                <a:cs typeface="Tw Cen MT"/>
              </a:rPr>
              <a:t>Macdougal</a:t>
            </a:r>
            <a:r>
              <a:rPr lang="en-US" dirty="0" smtClean="0">
                <a:solidFill>
                  <a:srgbClr val="000000"/>
                </a:solidFill>
                <a:latin typeface="Tw Cen MT"/>
                <a:cs typeface="Tw Cen MT"/>
              </a:rPr>
              <a:t> Street LLC</a:t>
            </a:r>
          </a:p>
        </p:txBody>
      </p:sp>
      <p:sp>
        <p:nvSpPr>
          <p:cNvPr id="6" name="TextBox 5"/>
          <p:cNvSpPr txBox="1"/>
          <p:nvPr/>
        </p:nvSpPr>
        <p:spPr>
          <a:xfrm>
            <a:off x="1352436" y="1221528"/>
            <a:ext cx="1099880" cy="369332"/>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Building 1</a:t>
            </a:r>
            <a:endParaRPr lang="en-US" dirty="0">
              <a:solidFill>
                <a:srgbClr val="000000"/>
              </a:solidFill>
              <a:latin typeface="Tw Cen MT"/>
              <a:cs typeface="Tw Cen MT"/>
            </a:endParaRPr>
          </a:p>
        </p:txBody>
      </p:sp>
      <p:pic>
        <p:nvPicPr>
          <p:cNvPr id="7" name="Picture 4" descr="http://www.clker.com/cliparts/a/a/4/b/12344034822077289736buggi_build.svg.hi.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1874" y="1879762"/>
            <a:ext cx="2006410" cy="32672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70677" y="5527831"/>
            <a:ext cx="2749471" cy="646331"/>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Address: 20 Bleecker Street</a:t>
            </a:r>
          </a:p>
          <a:p>
            <a:pPr algn="ctr"/>
            <a:r>
              <a:rPr lang="en-US" dirty="0" smtClean="0">
                <a:solidFill>
                  <a:srgbClr val="000000"/>
                </a:solidFill>
                <a:latin typeface="Tw Cen MT"/>
                <a:cs typeface="Tw Cen MT"/>
              </a:rPr>
              <a:t>Owner: JCO LLP</a:t>
            </a:r>
          </a:p>
        </p:txBody>
      </p:sp>
      <p:sp>
        <p:nvSpPr>
          <p:cNvPr id="9" name="TextBox 8"/>
          <p:cNvSpPr txBox="1"/>
          <p:nvPr/>
        </p:nvSpPr>
        <p:spPr>
          <a:xfrm>
            <a:off x="6988390" y="1235182"/>
            <a:ext cx="1099880" cy="369332"/>
          </a:xfrm>
          <a:prstGeom prst="rect">
            <a:avLst/>
          </a:prstGeom>
          <a:noFill/>
          <a:ln>
            <a:noFill/>
          </a:ln>
        </p:spPr>
        <p:txBody>
          <a:bodyPr wrap="none" rtlCol="0">
            <a:spAutoFit/>
          </a:bodyPr>
          <a:lstStyle/>
          <a:p>
            <a:pPr algn="ctr"/>
            <a:r>
              <a:rPr lang="en-US" dirty="0" smtClean="0">
                <a:solidFill>
                  <a:srgbClr val="000000"/>
                </a:solidFill>
                <a:latin typeface="Tw Cen MT"/>
                <a:cs typeface="Tw Cen MT"/>
              </a:rPr>
              <a:t>Building 2</a:t>
            </a:r>
            <a:endParaRPr lang="en-US" dirty="0">
              <a:solidFill>
                <a:srgbClr val="000000"/>
              </a:solidFill>
              <a:latin typeface="Tw Cen MT"/>
              <a:cs typeface="Tw Cen MT"/>
            </a:endParaRPr>
          </a:p>
        </p:txBody>
      </p:sp>
      <p:cxnSp>
        <p:nvCxnSpPr>
          <p:cNvPr id="10" name="Straight Arrow Connector 9"/>
          <p:cNvCxnSpPr/>
          <p:nvPr/>
        </p:nvCxnSpPr>
        <p:spPr>
          <a:xfrm flipV="1">
            <a:off x="3917096" y="6023187"/>
            <a:ext cx="2072488"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286346" y="3002955"/>
            <a:ext cx="783763" cy="523220"/>
          </a:xfrm>
          <a:prstGeom prst="rect">
            <a:avLst/>
          </a:prstGeom>
          <a:noFill/>
        </p:spPr>
        <p:txBody>
          <a:bodyPr wrap="none" lIns="91440" tIns="45720" rIns="91440" bIns="45720">
            <a:spAutoFit/>
          </a:bodyPr>
          <a:lstStyle/>
          <a:p>
            <a:pPr algn="ctr"/>
            <a:r>
              <a:rPr lang="en-US" sz="2800" b="0" cap="none" spc="0" dirty="0" smtClean="0">
                <a:ln w="10160">
                  <a:solidFill>
                    <a:schemeClr val="accent1"/>
                  </a:solidFill>
                  <a:prstDash val="solid"/>
                </a:ln>
                <a:solidFill>
                  <a:srgbClr val="000000"/>
                </a:solidFill>
                <a:effectLst>
                  <a:outerShdw blurRad="38100" dist="32000" dir="5400000" algn="tl">
                    <a:srgbClr val="000000">
                      <a:alpha val="30000"/>
                    </a:srgbClr>
                  </a:outerShdw>
                </a:effectLst>
                <a:latin typeface="Arial"/>
                <a:cs typeface="Arial"/>
              </a:rPr>
              <a:t>???</a:t>
            </a:r>
            <a:endParaRPr lang="en-US" sz="2800" b="0" cap="none" spc="0" dirty="0">
              <a:ln w="10160">
                <a:solidFill>
                  <a:schemeClr val="accent1"/>
                </a:solidFill>
                <a:prstDash val="solid"/>
              </a:ln>
              <a:solidFill>
                <a:srgbClr val="000000"/>
              </a:solidFill>
              <a:effectLst>
                <a:outerShdw blurRad="38100" dist="32000" dir="5400000" algn="tl">
                  <a:srgbClr val="000000">
                    <a:alpha val="30000"/>
                  </a:srgbClr>
                </a:outerShdw>
              </a:effectLst>
              <a:latin typeface="Arial"/>
              <a:cs typeface="Arial"/>
            </a:endParaRPr>
          </a:p>
        </p:txBody>
      </p:sp>
    </p:spTree>
    <p:extLst>
      <p:ext uri="{BB962C8B-B14F-4D97-AF65-F5344CB8AC3E}">
        <p14:creationId xmlns:p14="http://schemas.microsoft.com/office/powerpoint/2010/main" val="4120501736"/>
      </p:ext>
    </p:extLst>
  </p:cSld>
  <p:clrMapOvr>
    <a:masterClrMapping/>
  </p:clrMapOvr>
  <mc:AlternateContent xmlns:mc="http://schemas.openxmlformats.org/markup-compatibility/2006">
    <mc:Choice xmlns:p14="http://schemas.microsoft.com/office/powerpoint/2010/main" Requires="p14">
      <p:transition spd="slow" p14:dur="2000" advTm="18329"/>
    </mc:Choice>
    <mc:Fallback>
      <p:transition spd="slow" advTm="183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3999" cy="718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60765"/>
      </p:ext>
    </p:extLst>
  </p:cSld>
  <p:clrMapOvr>
    <a:masterClrMapping/>
  </p:clrMapOvr>
  <mc:AlternateContent xmlns:mc="http://schemas.openxmlformats.org/markup-compatibility/2006">
    <mc:Choice xmlns:p14="http://schemas.microsoft.com/office/powerpoint/2010/main" Requires="p14">
      <p:transition spd="slow" p14:dur="2000" advTm="14448"/>
    </mc:Choice>
    <mc:Fallback>
      <p:transition spd="slow" advTm="1444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8"/>
</p:tagLst>
</file>

<file path=ppt/tags/tag2.xml><?xml version="1.0" encoding="utf-8"?>
<p:tagLst xmlns:a="http://schemas.openxmlformats.org/drawingml/2006/main" xmlns:r="http://schemas.openxmlformats.org/officeDocument/2006/relationships" xmlns:p="http://schemas.openxmlformats.org/presentationml/2006/main">
  <p:tag name="TIMING" val="|2.4|12.4"/>
</p:tagLst>
</file>

<file path=ppt/tags/tag3.xml><?xml version="1.0" encoding="utf-8"?>
<p:tagLst xmlns:a="http://schemas.openxmlformats.org/drawingml/2006/main" xmlns:r="http://schemas.openxmlformats.org/officeDocument/2006/relationships" xmlns:p="http://schemas.openxmlformats.org/presentationml/2006/main">
  <p:tag name="TIMING" val="|0.9|2.9|8.4|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2901</TotalTime>
  <Words>696</Words>
  <Application>Microsoft Office PowerPoint</Application>
  <PresentationFormat>On-screen Show (4:3)</PresentationFormat>
  <Paragraphs>124</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WHY DO WE CARE?</vt:lpstr>
      <vt:lpstr>PowerPoint Presentation</vt:lpstr>
      <vt:lpstr>WORST LANDLORDS LIST</vt:lpstr>
      <vt:lpstr>PowerPoint Presentation</vt:lpstr>
      <vt:lpstr>1037 Manhattan Ave</vt:lpstr>
      <vt:lpstr>PowerPoint Presentation</vt:lpstr>
      <vt:lpstr>PowerPoint Presentation</vt:lpstr>
      <vt:lpstr>PowerPoint Presentation</vt:lpstr>
      <vt:lpstr>What you need to form an LLC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graph database?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Max Weselcouch</dc:creator>
  <cp:lastModifiedBy>Max Weselcouch</cp:lastModifiedBy>
  <cp:revision>15</cp:revision>
  <dcterms:created xsi:type="dcterms:W3CDTF">2014-03-29T21:35:10Z</dcterms:created>
  <dcterms:modified xsi:type="dcterms:W3CDTF">2014-03-31T21:57:10Z</dcterms:modified>
</cp:coreProperties>
</file>