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1" Type="http://schemas.openxmlformats.org/officeDocument/2006/relationships/slide" Target="slides/slide16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22" Type="http://schemas.openxmlformats.org/officeDocument/2006/relationships/slide" Target="slides/slide17.xml"/><Relationship Id="rId13" Type="http://schemas.openxmlformats.org/officeDocument/2006/relationships/slide" Target="slides/slide8.xml"/><Relationship Id="rId1" Type="http://schemas.openxmlformats.org/officeDocument/2006/relationships/theme" Target="theme/theme2.xml"/><Relationship Id="rId23" Type="http://schemas.openxmlformats.org/officeDocument/2006/relationships/slide" Target="slides/slide18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Data as regional infrastructure,Tie intermediary model to the infrastructure, </a:t>
            </a:r>
            <a:r>
              <a:rPr lang="en">
                <a:solidFill>
                  <a:schemeClr val="dk1"/>
                </a:solidFill>
              </a:rPr>
              <a:t> Invest in people, Support publishers and users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 links for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crappy art.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21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000">
                <a:solidFill>
                  <a:schemeClr val="dk1"/>
                </a:solidFill>
              </a:rPr>
              <a:t>Support from Pitt Digital Scholarship is HUGE - training &amp; T/A training, licensing, uploads, management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This is where we want to put a big chunk of staff resources. We want to give shape to data to make it more-digestible and predictable.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Search process based on fit with RDC federated model and long-term sustainability. Partners may each want to make their own front door...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Building the ecosystem - intermediary role -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Partnership model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Provide services to campus and broader community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http://www.communications.pitt.edu/Graphic-Standards.pdf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s://www.flickr.com/photos/alexik/3017609495/in/photolist-5AE3aV-9KVNUt-fBUVuE-rz6dDf-pi8tcw-8q55mP-7C1Gxf-dKvqT9-5hZjVQ-91Ro1C-3N83Sr-4aAKCz-7C1FSw-dKvrzu-p1d1hG-p3cW1j-7M4eTe-aouiq3-4jaayj-kPdp2h-4ppffj-8tDLyQ-5SU6Qq-aBqakq-5DwzNw-e8aFDQ-7QvGn8-9SRLmH-o5ws6v-dHW753-coCYP5-7C1GiJ-7BWTE4-x7o4w-nq8Lb6-5WHjMV-DMFcK-8d77BJ-8d3Pgt-8d77fm-aBdGWX-4x93Vk-cYwL8m-47jY25-8WaNgC-3cmRzC-7fxGu-8d77FG-8d3Pkn-CX79F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GIS data viewer, projects, technical assistance - community development/property data focus ad-hoc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</a:rPr>
              <a:t>Growing demand for information</a:t>
            </a:r>
          </a:p>
          <a:p>
            <a:pPr indent="-304800" lvl="1" marL="9144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>
                <a:solidFill>
                  <a:schemeClr val="dk1"/>
                </a:solidFill>
              </a:rPr>
              <a:t>Raw data</a:t>
            </a:r>
          </a:p>
          <a:p>
            <a:pPr indent="-304800" lvl="1" marL="9144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200">
                <a:solidFill>
                  <a:schemeClr val="dk1"/>
                </a:solidFill>
              </a:rPr>
              <a:t>Aggregate data (reports)</a:t>
            </a:r>
          </a:p>
          <a:p>
            <a:pPr indent="-3048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</a:rPr>
              <a:t>Publishers not equipped to respond to data requests,</a:t>
            </a:r>
          </a:p>
          <a:p>
            <a:pPr indent="-3048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</a:rPr>
              <a:t>Knowledge of data use not always shared</a:t>
            </a:r>
          </a:p>
          <a:p>
            <a:pPr indent="-304800" lvl="0" marL="4572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</a:rPr>
              <a:t>Ad-hoc development of data ecosystem - few strategic capacity investments and lack of infrastructure</a:t>
            </a:r>
          </a:p>
          <a:p>
            <a:pPr lvl="0">
              <a:spcBef>
                <a:spcPts val="60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http://hpwren.ucsd.edu/a_and_d.html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https://creativecommons.org/licenses/by-nc-sa/2.0/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Focus on government, nonprofit, and academic users (funders focus) - Performance measures driven by our ability to meet the needs of these users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Regional collaboration - City is small, overlapping governments, problems cross borders - vacant property, stormwater, etc.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Build ecosystem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2" Type="http://schemas.openxmlformats.org/officeDocument/2006/relationships/image" Target="../media/image0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2" Type="http://schemas.openxmlformats.org/officeDocument/2006/relationships/image" Target="../media/image0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2" Type="http://schemas.openxmlformats.org/officeDocument/2006/relationships/image" Target="../media/image0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2" Type="http://schemas.openxmlformats.org/officeDocument/2006/relationships/image" Target="../media/image0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2" Type="http://schemas.openxmlformats.org/officeDocument/2006/relationships/image" Target="../media/image0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6" name="Shape 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8125" y="4604775"/>
            <a:ext cx="2540274" cy="5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2" name="Shape 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8125" y="4604775"/>
            <a:ext cx="2540274" cy="5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26" name="Shape 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8125" y="4604775"/>
            <a:ext cx="2540274" cy="5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0" name="Shape 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8125" y="4604775"/>
            <a:ext cx="2540274" cy="5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3" name="Shape 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8125" y="4604775"/>
            <a:ext cx="2540274" cy="5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6.png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8" Type="http://schemas.openxmlformats.org/officeDocument/2006/relationships/image" Target="../media/image17.png"/><Relationship Id="rId7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3.png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7.png"/><Relationship Id="rId3" Type="http://schemas.openxmlformats.org/officeDocument/2006/relationships/image" Target="../media/image06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-218225" y="-66675"/>
            <a:ext cx="9580448" cy="527684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>
            <p:ph type="title"/>
          </p:nvPr>
        </p:nvSpPr>
        <p:spPr>
          <a:xfrm>
            <a:off x="457200" y="6066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Getting to Know Your Pittsburgh NNIP Partner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264750" y="3781050"/>
            <a:ext cx="4608899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>
                <a:solidFill>
                  <a:srgbClr val="20124D"/>
                </a:solidFill>
              </a:rPr>
              <a:t>Bob Gradeck</a:t>
            </a:r>
          </a:p>
          <a:p>
            <a:pPr indent="0" lvl="0" mar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00"/>
                </a:solidFill>
              </a:rPr>
              <a:t>@BobGradeck</a:t>
            </a:r>
          </a:p>
          <a:p>
            <a:pPr indent="0" lvl="0" marL="0" rtl="0" algn="ctr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00"/>
                </a:solidFill>
              </a:rPr>
              <a:t>rmg44@pitt.edu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20124D"/>
              </a:solidFill>
            </a:endParaRP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20124D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9346"/>
            <a:ext cx="9143999" cy="713677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type="title"/>
          </p:nvPr>
        </p:nvSpPr>
        <p:spPr>
          <a:xfrm>
            <a:off x="457200" y="66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Values and Philosophy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-133224" y="-228600"/>
            <a:ext cx="9353424" cy="59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Our Partners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63575" y="0"/>
            <a:ext cx="7445400" cy="657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Regional Data Center Model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2832" y="622275"/>
            <a:ext cx="751467" cy="69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7675" y="1735325"/>
            <a:ext cx="774043" cy="6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8975" y="3249699"/>
            <a:ext cx="751474" cy="67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475" y="2473825"/>
            <a:ext cx="704850" cy="69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9475" y="3615350"/>
            <a:ext cx="704850" cy="68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5325" y="1332300"/>
            <a:ext cx="704850" cy="6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56450" y="1936862"/>
            <a:ext cx="1182599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Government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17200" y="3058800"/>
            <a:ext cx="10611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Non-Profit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91350" y="4228275"/>
            <a:ext cx="11478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Colleges &amp; Universities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5950" y="2271650"/>
            <a:ext cx="704850" cy="69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88825" y="3543275"/>
            <a:ext cx="704850" cy="68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64275" y="626050"/>
            <a:ext cx="704850" cy="69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5525400" y="1279512"/>
            <a:ext cx="1182599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Government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693675" y="2857925"/>
            <a:ext cx="10611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Non-Profit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833875" y="4127100"/>
            <a:ext cx="11478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Colleges &amp; Universities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7744150" y="1226850"/>
            <a:ext cx="9888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Residents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7708000" y="2315487"/>
            <a:ext cx="10611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Journalists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7708000" y="3862600"/>
            <a:ext cx="11268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Businesses</a:t>
            </a:r>
          </a:p>
        </p:txBody>
      </p:sp>
      <p:sp>
        <p:nvSpPr>
          <p:cNvPr id="123" name="Shape 123"/>
          <p:cNvSpPr/>
          <p:nvPr/>
        </p:nvSpPr>
        <p:spPr>
          <a:xfrm>
            <a:off x="3269875" y="1641400"/>
            <a:ext cx="1350599" cy="2221200"/>
          </a:xfrm>
          <a:prstGeom prst="rect">
            <a:avLst/>
          </a:prstGeom>
          <a:solidFill>
            <a:srgbClr val="B7B7B7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3483125" y="1861100"/>
            <a:ext cx="936899" cy="758399"/>
          </a:xfrm>
          <a:prstGeom prst="rect">
            <a:avLst/>
          </a:prstGeom>
          <a:solidFill>
            <a:srgbClr val="CCCCCC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3489575" y="2847100"/>
            <a:ext cx="923999" cy="862200"/>
          </a:xfrm>
          <a:prstGeom prst="rect">
            <a:avLst/>
          </a:prstGeom>
          <a:solidFill>
            <a:schemeClr val="lt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4465375" y="2675350"/>
            <a:ext cx="116400" cy="122699"/>
          </a:xfrm>
          <a:prstGeom prst="ellipse">
            <a:avLst/>
          </a:prstGeom>
          <a:solidFill>
            <a:srgbClr val="F1C232"/>
          </a:solidFill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3637975" y="1279525"/>
            <a:ext cx="587999" cy="295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Data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592825" y="3823300"/>
            <a:ext cx="704699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Portal</a:t>
            </a:r>
          </a:p>
        </p:txBody>
      </p:sp>
      <p:cxnSp>
        <p:nvCxnSpPr>
          <p:cNvPr id="129" name="Shape 129"/>
          <p:cNvCxnSpPr>
            <a:stCxn id="110" idx="3"/>
          </p:cNvCxnSpPr>
          <p:nvPr/>
        </p:nvCxnSpPr>
        <p:spPr>
          <a:xfrm>
            <a:off x="1100175" y="1679612"/>
            <a:ext cx="1969500" cy="1047300"/>
          </a:xfrm>
          <a:prstGeom prst="curvedConnector3">
            <a:avLst>
              <a:gd fmla="val 50000" name="adj1"/>
            </a:avLst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0" name="Shape 130"/>
          <p:cNvCxnSpPr/>
          <p:nvPr/>
        </p:nvCxnSpPr>
        <p:spPr>
          <a:xfrm flipH="1" rot="10800000">
            <a:off x="1182575" y="2733550"/>
            <a:ext cx="1887000" cy="96899"/>
          </a:xfrm>
          <a:prstGeom prst="curvedConnector3">
            <a:avLst>
              <a:gd fmla="val 50000" name="adj1"/>
            </a:avLst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1" name="Shape 131"/>
          <p:cNvCxnSpPr/>
          <p:nvPr/>
        </p:nvCxnSpPr>
        <p:spPr>
          <a:xfrm flipH="1" rot="10800000">
            <a:off x="1074325" y="2739846"/>
            <a:ext cx="1975799" cy="1217999"/>
          </a:xfrm>
          <a:prstGeom prst="curvedConnector3">
            <a:avLst>
              <a:gd fmla="val 50000" name="adj1"/>
            </a:avLst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2" name="Shape 132"/>
          <p:cNvCxnSpPr>
            <a:endCxn id="116" idx="1"/>
          </p:cNvCxnSpPr>
          <p:nvPr/>
        </p:nvCxnSpPr>
        <p:spPr>
          <a:xfrm rot="-5400000">
            <a:off x="4357424" y="1410912"/>
            <a:ext cx="1844400" cy="969300"/>
          </a:xfrm>
          <a:prstGeom prst="curvedConnector2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3" name="Shape 133"/>
          <p:cNvCxnSpPr/>
          <p:nvPr/>
        </p:nvCxnSpPr>
        <p:spPr>
          <a:xfrm flipH="1" rot="10800000">
            <a:off x="4782025" y="2694675"/>
            <a:ext cx="1938600" cy="129299"/>
          </a:xfrm>
          <a:prstGeom prst="curvedConnector3">
            <a:avLst>
              <a:gd fmla="val 50000" name="adj1"/>
            </a:avLst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4" name="Shape 134"/>
          <p:cNvCxnSpPr>
            <a:endCxn id="115" idx="1"/>
          </p:cNvCxnSpPr>
          <p:nvPr/>
        </p:nvCxnSpPr>
        <p:spPr>
          <a:xfrm>
            <a:off x="4762725" y="2824071"/>
            <a:ext cx="1226100" cy="1061700"/>
          </a:xfrm>
          <a:prstGeom prst="curvedConnector3">
            <a:avLst>
              <a:gd fmla="val 50000" name="adj1"/>
            </a:avLst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5" name="Shape 135"/>
          <p:cNvCxnSpPr/>
          <p:nvPr/>
        </p:nvCxnSpPr>
        <p:spPr>
          <a:xfrm>
            <a:off x="4788475" y="2823975"/>
            <a:ext cx="3004800" cy="749699"/>
          </a:xfrm>
          <a:prstGeom prst="curvedConnector3">
            <a:avLst>
              <a:gd fmla="val 50000" name="adj1"/>
            </a:avLst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6" name="Shape 136"/>
          <p:cNvCxnSpPr>
            <a:endCxn id="106" idx="1"/>
          </p:cNvCxnSpPr>
          <p:nvPr/>
        </p:nvCxnSpPr>
        <p:spPr>
          <a:xfrm flipH="1" rot="10800000">
            <a:off x="4769775" y="2077824"/>
            <a:ext cx="3117899" cy="746100"/>
          </a:xfrm>
          <a:prstGeom prst="curvedConnector3">
            <a:avLst>
              <a:gd fmla="val 50000" name="adj1"/>
            </a:avLst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7" name="Shape 137"/>
          <p:cNvCxnSpPr>
            <a:endCxn id="105" idx="1"/>
          </p:cNvCxnSpPr>
          <p:nvPr/>
        </p:nvCxnSpPr>
        <p:spPr>
          <a:xfrm flipH="1" rot="10800000">
            <a:off x="4795031" y="969587"/>
            <a:ext cx="3067800" cy="1854300"/>
          </a:xfrm>
          <a:prstGeom prst="curvedConnector3">
            <a:avLst>
              <a:gd fmla="val 50000" name="adj1"/>
            </a:avLst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8" name="Shape 138"/>
          <p:cNvCxnSpPr/>
          <p:nvPr/>
        </p:nvCxnSpPr>
        <p:spPr>
          <a:xfrm>
            <a:off x="2985525" y="2739975"/>
            <a:ext cx="180900" cy="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9" name="Shape 139"/>
          <p:cNvCxnSpPr/>
          <p:nvPr/>
        </p:nvCxnSpPr>
        <p:spPr>
          <a:xfrm>
            <a:off x="5686700" y="964800"/>
            <a:ext cx="19500" cy="720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0" name="Shape 140"/>
          <p:cNvCxnSpPr/>
          <p:nvPr/>
        </p:nvCxnSpPr>
        <p:spPr>
          <a:xfrm>
            <a:off x="7793275" y="962925"/>
            <a:ext cx="0" cy="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1" name="Shape 141"/>
          <p:cNvCxnSpPr/>
          <p:nvPr/>
        </p:nvCxnSpPr>
        <p:spPr>
          <a:xfrm>
            <a:off x="7793275" y="2077825"/>
            <a:ext cx="0" cy="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2" name="Shape 142"/>
          <p:cNvCxnSpPr/>
          <p:nvPr/>
        </p:nvCxnSpPr>
        <p:spPr>
          <a:xfrm>
            <a:off x="6720625" y="2680150"/>
            <a:ext cx="0" cy="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3" name="Shape 143"/>
          <p:cNvCxnSpPr/>
          <p:nvPr/>
        </p:nvCxnSpPr>
        <p:spPr>
          <a:xfrm>
            <a:off x="7793275" y="3589187"/>
            <a:ext cx="0" cy="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4" name="Shape 144"/>
          <p:cNvCxnSpPr/>
          <p:nvPr/>
        </p:nvCxnSpPr>
        <p:spPr>
          <a:xfrm>
            <a:off x="5925275" y="3885775"/>
            <a:ext cx="0" cy="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49549"/>
            <a:ext cx="9198350" cy="78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5306350" y="1496750"/>
            <a:ext cx="9899" cy="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type="title"/>
          </p:nvPr>
        </p:nvSpPr>
        <p:spPr>
          <a:xfrm>
            <a:off x="325550" y="0"/>
            <a:ext cx="8229600" cy="1250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</a:rPr>
              <a:t>Data Providers: Cheerleading for Data and Standards, Training &amp; Technical Assistance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-591275"/>
            <a:ext cx="9233575" cy="581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>
            <p:ph type="title"/>
          </p:nvPr>
        </p:nvSpPr>
        <p:spPr>
          <a:xfrm>
            <a:off x="63575" y="0"/>
            <a:ext cx="61182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Automating Data Export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09025"/>
            <a:ext cx="9715325" cy="6939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type="title"/>
          </p:nvPr>
        </p:nvSpPr>
        <p:spPr>
          <a:xfrm>
            <a:off x="216425" y="199299"/>
            <a:ext cx="8229600" cy="73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Data Portal: Federated Model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1775" y="-53475"/>
            <a:ext cx="9220424" cy="64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>
            <p:ph type="title"/>
          </p:nvPr>
        </p:nvSpPr>
        <p:spPr>
          <a:xfrm>
            <a:off x="229800" y="112320"/>
            <a:ext cx="8229600" cy="1913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Building Community of Data Users: Training, Events, User Groups, User Guides, and Technical Assistance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-383375"/>
            <a:ext cx="9144000" cy="5673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>
            <p:ph type="title"/>
          </p:nvPr>
        </p:nvSpPr>
        <p:spPr>
          <a:xfrm>
            <a:off x="457200" y="205976"/>
            <a:ext cx="8229600" cy="59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Our team</a:t>
            </a:r>
          </a:p>
        </p:txBody>
      </p:sp>
      <p:sp>
        <p:nvSpPr>
          <p:cNvPr id="176" name="Shape 176"/>
          <p:cNvSpPr/>
          <p:nvPr/>
        </p:nvSpPr>
        <p:spPr>
          <a:xfrm>
            <a:off x="3023225" y="4869300"/>
            <a:ext cx="1846200" cy="274199"/>
          </a:xfrm>
          <a:prstGeom prst="rect">
            <a:avLst/>
          </a:prstGeom>
          <a:solidFill>
            <a:schemeClr val="lt2"/>
          </a:solidFill>
          <a:ln cap="flat" w="1905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000"/>
              <a:t>Pitt Digital Scholarship Team</a:t>
            </a:r>
          </a:p>
        </p:txBody>
      </p:sp>
      <p:cxnSp>
        <p:nvCxnSpPr>
          <p:cNvPr id="177" name="Shape 177"/>
          <p:cNvCxnSpPr>
            <a:stCxn id="176" idx="0"/>
          </p:cNvCxnSpPr>
          <p:nvPr/>
        </p:nvCxnSpPr>
        <p:spPr>
          <a:xfrm rot="10800000">
            <a:off x="3337625" y="3672000"/>
            <a:ext cx="608700" cy="1197300"/>
          </a:xfrm>
          <a:prstGeom prst="straightConnector1">
            <a:avLst/>
          </a:prstGeom>
          <a:noFill/>
          <a:ln cap="flat" w="19050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8" name="Shape 178"/>
          <p:cNvCxnSpPr>
            <a:stCxn id="176" idx="0"/>
          </p:cNvCxnSpPr>
          <p:nvPr/>
        </p:nvCxnSpPr>
        <p:spPr>
          <a:xfrm rot="10800000">
            <a:off x="3672125" y="2969700"/>
            <a:ext cx="274200" cy="1899600"/>
          </a:xfrm>
          <a:prstGeom prst="straightConnector1">
            <a:avLst/>
          </a:prstGeom>
          <a:noFill/>
          <a:ln cap="flat" w="19050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9" name="Shape 179"/>
          <p:cNvCxnSpPr>
            <a:stCxn id="176" idx="0"/>
          </p:cNvCxnSpPr>
          <p:nvPr/>
        </p:nvCxnSpPr>
        <p:spPr>
          <a:xfrm flipH="1" rot="10800000">
            <a:off x="3946325" y="2782500"/>
            <a:ext cx="561900" cy="2086800"/>
          </a:xfrm>
          <a:prstGeom prst="straightConnector1">
            <a:avLst/>
          </a:prstGeom>
          <a:noFill/>
          <a:ln cap="flat" w="19050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0" name="Shape 180"/>
          <p:cNvCxnSpPr>
            <a:stCxn id="176" idx="0"/>
          </p:cNvCxnSpPr>
          <p:nvPr/>
        </p:nvCxnSpPr>
        <p:spPr>
          <a:xfrm flipH="1" rot="10800000">
            <a:off x="3946325" y="3605100"/>
            <a:ext cx="695400" cy="1264200"/>
          </a:xfrm>
          <a:prstGeom prst="straightConnector1">
            <a:avLst/>
          </a:prstGeom>
          <a:noFill/>
          <a:ln cap="flat" w="19050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1" name="Shape 181"/>
          <p:cNvSpPr/>
          <p:nvPr/>
        </p:nvSpPr>
        <p:spPr>
          <a:xfrm>
            <a:off x="5023100" y="224650"/>
            <a:ext cx="1598400" cy="326400"/>
          </a:xfrm>
          <a:prstGeom prst="rect">
            <a:avLst/>
          </a:prstGeom>
          <a:solidFill>
            <a:schemeClr val="lt2"/>
          </a:solidFill>
          <a:ln cap="flat" w="190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Regional Data Center Staff</a:t>
            </a:r>
          </a:p>
        </p:txBody>
      </p:sp>
      <p:cxnSp>
        <p:nvCxnSpPr>
          <p:cNvPr id="182" name="Shape 182"/>
          <p:cNvCxnSpPr>
            <a:stCxn id="181" idx="2"/>
          </p:cNvCxnSpPr>
          <p:nvPr/>
        </p:nvCxnSpPr>
        <p:spPr>
          <a:xfrm flipH="1">
            <a:off x="5060600" y="551050"/>
            <a:ext cx="761700" cy="1107600"/>
          </a:xfrm>
          <a:prstGeom prst="straightConnector1">
            <a:avLst/>
          </a:prstGeom>
          <a:noFill/>
          <a:ln cap="flat" w="19050">
            <a:solidFill>
              <a:srgbClr val="00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3" name="Shape 183"/>
          <p:cNvCxnSpPr>
            <a:stCxn id="181" idx="2"/>
          </p:cNvCxnSpPr>
          <p:nvPr/>
        </p:nvCxnSpPr>
        <p:spPr>
          <a:xfrm flipH="1">
            <a:off x="5645000" y="551050"/>
            <a:ext cx="177300" cy="1054200"/>
          </a:xfrm>
          <a:prstGeom prst="straightConnector1">
            <a:avLst/>
          </a:prstGeom>
          <a:noFill/>
          <a:ln cap="flat" w="19050">
            <a:solidFill>
              <a:srgbClr val="00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4" name="Shape 184"/>
          <p:cNvCxnSpPr>
            <a:stCxn id="181" idx="2"/>
          </p:cNvCxnSpPr>
          <p:nvPr/>
        </p:nvCxnSpPr>
        <p:spPr>
          <a:xfrm>
            <a:off x="5822300" y="551050"/>
            <a:ext cx="489000" cy="993900"/>
          </a:xfrm>
          <a:prstGeom prst="straightConnector1">
            <a:avLst/>
          </a:prstGeom>
          <a:noFill/>
          <a:ln cap="flat" w="19050">
            <a:solidFill>
              <a:srgbClr val="00FF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5" name="Shape 185"/>
          <p:cNvCxnSpPr>
            <a:stCxn id="181" idx="2"/>
          </p:cNvCxnSpPr>
          <p:nvPr/>
        </p:nvCxnSpPr>
        <p:spPr>
          <a:xfrm>
            <a:off x="5822300" y="551050"/>
            <a:ext cx="197400" cy="1007400"/>
          </a:xfrm>
          <a:prstGeom prst="straightConnector1">
            <a:avLst/>
          </a:prstGeom>
          <a:noFill/>
          <a:ln cap="flat" w="19050">
            <a:solidFill>
              <a:srgbClr val="00FF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6" name="Shape 186"/>
          <p:cNvSpPr/>
          <p:nvPr/>
        </p:nvSpPr>
        <p:spPr>
          <a:xfrm>
            <a:off x="1015225" y="4581650"/>
            <a:ext cx="1846200" cy="326400"/>
          </a:xfrm>
          <a:prstGeom prst="rect">
            <a:avLst/>
          </a:prstGeom>
          <a:solidFill>
            <a:schemeClr val="lt2"/>
          </a:solidFill>
          <a:ln cap="flat" w="190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City of Pittsburgh Government Solutions Engineering Team</a:t>
            </a:r>
          </a:p>
        </p:txBody>
      </p:sp>
      <p:cxnSp>
        <p:nvCxnSpPr>
          <p:cNvPr id="187" name="Shape 187"/>
          <p:cNvCxnSpPr>
            <a:stCxn id="186" idx="0"/>
          </p:cNvCxnSpPr>
          <p:nvPr/>
        </p:nvCxnSpPr>
        <p:spPr>
          <a:xfrm rot="10800000">
            <a:off x="1571725" y="2842550"/>
            <a:ext cx="366600" cy="1739100"/>
          </a:xfrm>
          <a:prstGeom prst="straightConnector1">
            <a:avLst/>
          </a:prstGeom>
          <a:noFill/>
          <a:ln cap="flat" w="1905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8" name="Shape 188"/>
          <p:cNvCxnSpPr>
            <a:stCxn id="186" idx="0"/>
          </p:cNvCxnSpPr>
          <p:nvPr/>
        </p:nvCxnSpPr>
        <p:spPr>
          <a:xfrm flipH="1" rot="10800000">
            <a:off x="1938325" y="2387750"/>
            <a:ext cx="34800" cy="2193900"/>
          </a:xfrm>
          <a:prstGeom prst="straightConnector1">
            <a:avLst/>
          </a:prstGeom>
          <a:noFill/>
          <a:ln cap="flat" w="1905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9" name="Shape 189"/>
          <p:cNvCxnSpPr>
            <a:stCxn id="186" idx="0"/>
          </p:cNvCxnSpPr>
          <p:nvPr/>
        </p:nvCxnSpPr>
        <p:spPr>
          <a:xfrm flipH="1" rot="10800000">
            <a:off x="1938325" y="3103550"/>
            <a:ext cx="215400" cy="1478100"/>
          </a:xfrm>
          <a:prstGeom prst="straightConnector1">
            <a:avLst/>
          </a:prstGeom>
          <a:noFill/>
          <a:ln cap="flat" w="1905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0" name="Shape 190"/>
          <p:cNvCxnSpPr>
            <a:stCxn id="186" idx="0"/>
          </p:cNvCxnSpPr>
          <p:nvPr/>
        </p:nvCxnSpPr>
        <p:spPr>
          <a:xfrm flipH="1" rot="10800000">
            <a:off x="1938325" y="3471350"/>
            <a:ext cx="536400" cy="1110300"/>
          </a:xfrm>
          <a:prstGeom prst="straightConnector1">
            <a:avLst/>
          </a:prstGeom>
          <a:noFill/>
          <a:ln cap="flat" w="1905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1" name="Shape 191"/>
          <p:cNvSpPr/>
          <p:nvPr/>
        </p:nvSpPr>
        <p:spPr>
          <a:xfrm>
            <a:off x="6311300" y="4299300"/>
            <a:ext cx="2343599" cy="326400"/>
          </a:xfrm>
          <a:prstGeom prst="rect">
            <a:avLst/>
          </a:prstGeom>
          <a:solidFill>
            <a:schemeClr val="lt2"/>
          </a:solidFill>
          <a:ln cap="flat" w="1905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Allegheny County Government Solutions Engineering Team</a:t>
            </a:r>
          </a:p>
        </p:txBody>
      </p:sp>
      <p:cxnSp>
        <p:nvCxnSpPr>
          <p:cNvPr id="192" name="Shape 192"/>
          <p:cNvCxnSpPr>
            <a:stCxn id="191" idx="0"/>
          </p:cNvCxnSpPr>
          <p:nvPr/>
        </p:nvCxnSpPr>
        <p:spPr>
          <a:xfrm rot="10800000">
            <a:off x="6035899" y="3585000"/>
            <a:ext cx="1447200" cy="714300"/>
          </a:xfrm>
          <a:prstGeom prst="straightConnector1">
            <a:avLst/>
          </a:prstGeom>
          <a:noFill/>
          <a:ln cap="flat" w="19050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3" name="Shape 193"/>
          <p:cNvCxnSpPr>
            <a:stCxn id="191" idx="0"/>
          </p:cNvCxnSpPr>
          <p:nvPr/>
        </p:nvCxnSpPr>
        <p:spPr>
          <a:xfrm rot="10800000">
            <a:off x="7072399" y="2983200"/>
            <a:ext cx="410700" cy="1316100"/>
          </a:xfrm>
          <a:prstGeom prst="straightConnector1">
            <a:avLst/>
          </a:prstGeom>
          <a:noFill/>
          <a:ln cap="flat" w="19050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4" name="Shape 194"/>
          <p:cNvCxnSpPr>
            <a:stCxn id="191" idx="0"/>
          </p:cNvCxnSpPr>
          <p:nvPr/>
        </p:nvCxnSpPr>
        <p:spPr>
          <a:xfrm rot="10800000">
            <a:off x="7467199" y="3110100"/>
            <a:ext cx="15900" cy="1189200"/>
          </a:xfrm>
          <a:prstGeom prst="straightConnector1">
            <a:avLst/>
          </a:prstGeom>
          <a:noFill/>
          <a:ln cap="flat" w="19050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5" name="Shape 195"/>
          <p:cNvCxnSpPr>
            <a:stCxn id="191" idx="0"/>
          </p:cNvCxnSpPr>
          <p:nvPr/>
        </p:nvCxnSpPr>
        <p:spPr>
          <a:xfrm flipH="1" rot="10800000">
            <a:off x="7483099" y="2615100"/>
            <a:ext cx="579300" cy="1684200"/>
          </a:xfrm>
          <a:prstGeom prst="straightConnector1">
            <a:avLst/>
          </a:prstGeom>
          <a:noFill/>
          <a:ln cap="flat" w="19050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6" name="Shape 196"/>
          <p:cNvCxnSpPr>
            <a:stCxn id="191" idx="0"/>
          </p:cNvCxnSpPr>
          <p:nvPr/>
        </p:nvCxnSpPr>
        <p:spPr>
          <a:xfrm flipH="1" rot="10800000">
            <a:off x="7483099" y="2581800"/>
            <a:ext cx="1188000" cy="1717500"/>
          </a:xfrm>
          <a:prstGeom prst="straightConnector1">
            <a:avLst/>
          </a:prstGeom>
          <a:noFill/>
          <a:ln cap="flat" w="19050">
            <a:solidFill>
              <a:srgbClr val="FF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7" name="Shape 197"/>
          <p:cNvCxnSpPr>
            <a:stCxn id="186" idx="0"/>
          </p:cNvCxnSpPr>
          <p:nvPr/>
        </p:nvCxnSpPr>
        <p:spPr>
          <a:xfrm rot="10800000">
            <a:off x="1070125" y="3417950"/>
            <a:ext cx="868200" cy="1163700"/>
          </a:xfrm>
          <a:prstGeom prst="straightConnector1">
            <a:avLst/>
          </a:prstGeom>
          <a:noFill/>
          <a:ln cap="flat" w="1905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8" name="Shape 198"/>
          <p:cNvSpPr/>
          <p:nvPr/>
        </p:nvSpPr>
        <p:spPr>
          <a:xfrm>
            <a:off x="92125" y="841300"/>
            <a:ext cx="1533299" cy="242399"/>
          </a:xfrm>
          <a:prstGeom prst="rect">
            <a:avLst/>
          </a:prstGeom>
          <a:solidFill>
            <a:schemeClr val="lt2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Carnegie Mellon Friends</a:t>
            </a:r>
          </a:p>
        </p:txBody>
      </p:sp>
      <p:cxnSp>
        <p:nvCxnSpPr>
          <p:cNvPr id="199" name="Shape 199"/>
          <p:cNvCxnSpPr>
            <a:stCxn id="198" idx="2"/>
          </p:cNvCxnSpPr>
          <p:nvPr/>
        </p:nvCxnSpPr>
        <p:spPr>
          <a:xfrm flipH="1">
            <a:off x="735774" y="1083699"/>
            <a:ext cx="123000" cy="461400"/>
          </a:xfrm>
          <a:prstGeom prst="straightConnector1">
            <a:avLst/>
          </a:prstGeom>
          <a:noFill/>
          <a:ln cap="flat" w="1905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0" name="Shape 200"/>
          <p:cNvSpPr/>
          <p:nvPr/>
        </p:nvSpPr>
        <p:spPr>
          <a:xfrm>
            <a:off x="3240575" y="551050"/>
            <a:ext cx="1080300" cy="326400"/>
          </a:xfrm>
          <a:prstGeom prst="rect">
            <a:avLst/>
          </a:prstGeom>
          <a:solidFill>
            <a:schemeClr val="lt2"/>
          </a:solidFill>
          <a:ln cap="flat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Other UCSUR Staff</a:t>
            </a:r>
          </a:p>
        </p:txBody>
      </p:sp>
      <p:cxnSp>
        <p:nvCxnSpPr>
          <p:cNvPr id="201" name="Shape 201"/>
          <p:cNvCxnSpPr>
            <a:stCxn id="200" idx="2"/>
          </p:cNvCxnSpPr>
          <p:nvPr/>
        </p:nvCxnSpPr>
        <p:spPr>
          <a:xfrm>
            <a:off x="3780725" y="877450"/>
            <a:ext cx="404700" cy="701100"/>
          </a:xfrm>
          <a:prstGeom prst="straightConnector1">
            <a:avLst/>
          </a:prstGeom>
          <a:noFill/>
          <a:ln cap="flat" w="1905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2" name="Shape 202"/>
          <p:cNvCxnSpPr>
            <a:stCxn id="200" idx="2"/>
          </p:cNvCxnSpPr>
          <p:nvPr/>
        </p:nvCxnSpPr>
        <p:spPr>
          <a:xfrm flipH="1">
            <a:off x="3717125" y="877450"/>
            <a:ext cx="63600" cy="808199"/>
          </a:xfrm>
          <a:prstGeom prst="straightConnector1">
            <a:avLst/>
          </a:prstGeom>
          <a:noFill/>
          <a:ln cap="flat" w="1905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3" name="Shape 203"/>
          <p:cNvCxnSpPr>
            <a:endCxn id="200" idx="2"/>
          </p:cNvCxnSpPr>
          <p:nvPr/>
        </p:nvCxnSpPr>
        <p:spPr>
          <a:xfrm flipH="1" rot="10800000">
            <a:off x="3355925" y="877450"/>
            <a:ext cx="424800" cy="594000"/>
          </a:xfrm>
          <a:prstGeom prst="straightConnector1">
            <a:avLst/>
          </a:prstGeom>
          <a:noFill/>
          <a:ln cap="flat" w="1905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4" name="Shape 204"/>
          <p:cNvCxnSpPr>
            <a:endCxn id="200" idx="2"/>
          </p:cNvCxnSpPr>
          <p:nvPr/>
        </p:nvCxnSpPr>
        <p:spPr>
          <a:xfrm flipH="1" rot="10800000">
            <a:off x="2620024" y="877450"/>
            <a:ext cx="1160700" cy="921900"/>
          </a:xfrm>
          <a:prstGeom prst="straightConnector1">
            <a:avLst/>
          </a:prstGeom>
          <a:noFill/>
          <a:ln cap="flat" w="1905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482" y="0"/>
            <a:ext cx="9301333" cy="523297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>
            <p:ph type="title"/>
          </p:nvPr>
        </p:nvSpPr>
        <p:spPr>
          <a:xfrm>
            <a:off x="457200" y="95575"/>
            <a:ext cx="8229600" cy="1275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Pittsburgh Banjo Club: 8 pm Tonight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(Leaving from the Reception)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987" y="-33584"/>
            <a:ext cx="9189974" cy="723105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>
            <p:ph type="title"/>
          </p:nvPr>
        </p:nvSpPr>
        <p:spPr>
          <a:xfrm>
            <a:off x="457200" y="477375"/>
            <a:ext cx="8686800" cy="101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University of Pittsburgh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Center for Social and Urban Research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0" y="0"/>
            <a:ext cx="9182775" cy="585884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Support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98375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Background as an NNIP Partner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 amt="69000"/>
          </a:blip>
          <a:stretch>
            <a:fillRect/>
          </a:stretch>
        </p:blipFill>
        <p:spPr>
          <a:xfrm>
            <a:off x="5026425" y="3324200"/>
            <a:ext cx="243575" cy="26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91625" cy="55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Reflections and Observations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125" y="-176300"/>
            <a:ext cx="9172225" cy="65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>
            <p:ph type="title"/>
          </p:nvPr>
        </p:nvSpPr>
        <p:spPr>
          <a:xfrm>
            <a:off x="111475" y="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Community Profiles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525" y="974000"/>
            <a:ext cx="510824" cy="9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2400" y="1038222"/>
            <a:ext cx="1007150" cy="98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162"/>
            <a:ext cx="10584722" cy="500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275" y="182100"/>
            <a:ext cx="6964474" cy="4353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24" y="628399"/>
            <a:ext cx="5462500" cy="4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>
            <p:ph type="title"/>
          </p:nvPr>
        </p:nvSpPr>
        <p:spPr>
          <a:xfrm>
            <a:off x="199300" y="107600"/>
            <a:ext cx="8487600" cy="595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Regional Data Center: Regional Open Data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