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64" r:id="rId11"/>
    <p:sldId id="271" r:id="rId12"/>
    <p:sldId id="265" r:id="rId13"/>
    <p:sldId id="272" r:id="rId14"/>
    <p:sldId id="268" r:id="rId15"/>
    <p:sldId id="269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72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2F2C3A-3C3F-4E9B-976F-7BD41066909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BD4FA169-A04C-4FEE-AA89-94A7BA427ADA}">
      <dgm:prSet phldrT="[Text]" custT="1"/>
      <dgm:spPr/>
      <dgm:t>
        <a:bodyPr/>
        <a:lstStyle/>
        <a:p>
          <a:pPr algn="ctr">
            <a:lnSpc>
              <a:spcPts val="1700"/>
            </a:lnSpc>
            <a:spcAft>
              <a:spcPts val="0"/>
            </a:spcAft>
          </a:pPr>
          <a:r>
            <a:rPr lang="en-US" sz="1600" dirty="0" smtClean="0">
              <a:latin typeface="Calibri" pitchFamily="34" charset="0"/>
            </a:rPr>
            <a:t>Establishment of the Mayor’s Children and Youth Cabinet (2/2010)</a:t>
          </a:r>
          <a:endParaRPr lang="en-US" sz="1600" dirty="0">
            <a:latin typeface="Calibri" pitchFamily="34" charset="0"/>
          </a:endParaRPr>
        </a:p>
      </dgm:t>
    </dgm:pt>
    <dgm:pt modelId="{C9BB2537-2A6F-4287-A50C-18ABE5D7C83E}" type="parTrans" cxnId="{724D8DCC-5972-4905-B0D8-CCA6415BA64E}">
      <dgm:prSet/>
      <dgm:spPr/>
      <dgm:t>
        <a:bodyPr/>
        <a:lstStyle/>
        <a:p>
          <a:endParaRPr lang="en-US"/>
        </a:p>
      </dgm:t>
    </dgm:pt>
    <dgm:pt modelId="{A7FBED28-28CB-4C61-BEC2-6D4A401B909E}" type="sibTrans" cxnId="{724D8DCC-5972-4905-B0D8-CCA6415BA64E}">
      <dgm:prSet/>
      <dgm:spPr/>
      <dgm:t>
        <a:bodyPr/>
        <a:lstStyle/>
        <a:p>
          <a:endParaRPr lang="en-US"/>
        </a:p>
      </dgm:t>
    </dgm:pt>
    <dgm:pt modelId="{1AFC41DE-EC0A-49C3-8FB6-687C23D9817E}">
      <dgm:prSet phldrT="[Text]" custT="1"/>
      <dgm:spPr/>
      <dgm:t>
        <a:bodyPr/>
        <a:lstStyle/>
        <a:p>
          <a:pPr algn="ctr">
            <a:lnSpc>
              <a:spcPts val="1700"/>
            </a:lnSpc>
            <a:spcAft>
              <a:spcPts val="0"/>
            </a:spcAft>
          </a:pPr>
          <a:r>
            <a:rPr lang="en-US" sz="1600" dirty="0" smtClean="0">
              <a:latin typeface="Calibri" pitchFamily="34" charset="0"/>
            </a:rPr>
            <a:t>Mayor Tavares elected (November 2010) Superintendent </a:t>
          </a:r>
          <a:r>
            <a:rPr lang="en-US" sz="1600" dirty="0" err="1" smtClean="0">
              <a:latin typeface="Calibri" pitchFamily="34" charset="0"/>
            </a:rPr>
            <a:t>Lusi</a:t>
          </a:r>
          <a:r>
            <a:rPr lang="en-US" sz="1600" dirty="0" smtClean="0">
              <a:latin typeface="Calibri" pitchFamily="34" charset="0"/>
            </a:rPr>
            <a:t> appointed (summer 2011) </a:t>
          </a:r>
          <a:endParaRPr lang="en-US" sz="1600" dirty="0">
            <a:latin typeface="Calibri" pitchFamily="34" charset="0"/>
          </a:endParaRPr>
        </a:p>
      </dgm:t>
    </dgm:pt>
    <dgm:pt modelId="{3725DD00-C301-4159-8840-191521475F02}" type="parTrans" cxnId="{C4DB360A-4621-4641-9A88-FE2EB751D50A}">
      <dgm:prSet/>
      <dgm:spPr/>
      <dgm:t>
        <a:bodyPr/>
        <a:lstStyle/>
        <a:p>
          <a:endParaRPr lang="en-US"/>
        </a:p>
      </dgm:t>
    </dgm:pt>
    <dgm:pt modelId="{697B8B73-BD11-4014-A995-FC1293E0C850}" type="sibTrans" cxnId="{C4DB360A-4621-4641-9A88-FE2EB751D50A}">
      <dgm:prSet/>
      <dgm:spPr/>
      <dgm:t>
        <a:bodyPr/>
        <a:lstStyle/>
        <a:p>
          <a:endParaRPr lang="en-US"/>
        </a:p>
      </dgm:t>
    </dgm:pt>
    <dgm:pt modelId="{4D66E9CD-0334-4F8C-B265-968E9F11D241}">
      <dgm:prSet phldrT="[Text]" custT="1"/>
      <dgm:spPr/>
      <dgm:t>
        <a:bodyPr/>
        <a:lstStyle/>
        <a:p>
          <a:pPr algn="ctr">
            <a:lnSpc>
              <a:spcPts val="1700"/>
            </a:lnSpc>
            <a:spcAft>
              <a:spcPts val="0"/>
            </a:spcAft>
          </a:pPr>
          <a:r>
            <a:rPr lang="en-US" sz="1600" dirty="0" smtClean="0">
              <a:latin typeface="Calibri" pitchFamily="34" charset="0"/>
            </a:rPr>
            <a:t>District includes chronic absence as key accountability metrics in school improvement plans</a:t>
          </a:r>
          <a:endParaRPr lang="en-US" sz="1600" dirty="0">
            <a:latin typeface="Calibri" pitchFamily="34" charset="0"/>
          </a:endParaRPr>
        </a:p>
      </dgm:t>
    </dgm:pt>
    <dgm:pt modelId="{0BDCFBE1-9277-49C3-AC7F-84A0FFFA9DAF}" type="parTrans" cxnId="{C4E3A2A3-43F8-4460-BD71-089DB33E3988}">
      <dgm:prSet/>
      <dgm:spPr/>
      <dgm:t>
        <a:bodyPr/>
        <a:lstStyle/>
        <a:p>
          <a:endParaRPr lang="en-US"/>
        </a:p>
      </dgm:t>
    </dgm:pt>
    <dgm:pt modelId="{E941989B-6905-49B0-B8D5-C86C972C463F}" type="sibTrans" cxnId="{C4E3A2A3-43F8-4460-BD71-089DB33E3988}">
      <dgm:prSet/>
      <dgm:spPr/>
      <dgm:t>
        <a:bodyPr/>
        <a:lstStyle/>
        <a:p>
          <a:endParaRPr lang="en-US"/>
        </a:p>
      </dgm:t>
    </dgm:pt>
    <dgm:pt modelId="{E928DFD1-E361-4B31-A5AB-B7A794E5E1E0}">
      <dgm:prSet phldrT="[Text]" custT="1"/>
      <dgm:spPr/>
      <dgm:t>
        <a:bodyPr/>
        <a:lstStyle/>
        <a:p>
          <a:pPr algn="ctr">
            <a:lnSpc>
              <a:spcPts val="1700"/>
            </a:lnSpc>
            <a:spcAft>
              <a:spcPts val="0"/>
            </a:spcAft>
          </a:pPr>
          <a:r>
            <a:rPr lang="en-US" sz="1600" dirty="0" smtClean="0">
              <a:latin typeface="Calibri" pitchFamily="34" charset="0"/>
            </a:rPr>
            <a:t>State legislates not allowable to suspend for attendance infractions</a:t>
          </a:r>
          <a:endParaRPr lang="en-US" sz="1600" dirty="0">
            <a:latin typeface="Calibri" pitchFamily="34" charset="0"/>
          </a:endParaRPr>
        </a:p>
      </dgm:t>
    </dgm:pt>
    <dgm:pt modelId="{CA12203F-D2D1-4985-8CBE-A12F3C951157}" type="sibTrans" cxnId="{DF1A57F5-EB1A-4127-BAA6-CC13A93C72A9}">
      <dgm:prSet/>
      <dgm:spPr/>
      <dgm:t>
        <a:bodyPr/>
        <a:lstStyle/>
        <a:p>
          <a:endParaRPr lang="en-US"/>
        </a:p>
      </dgm:t>
    </dgm:pt>
    <dgm:pt modelId="{76FC7E00-F58E-4796-8B4C-39E64A879D67}" type="parTrans" cxnId="{DF1A57F5-EB1A-4127-BAA6-CC13A93C72A9}">
      <dgm:prSet/>
      <dgm:spPr/>
      <dgm:t>
        <a:bodyPr/>
        <a:lstStyle/>
        <a:p>
          <a:endParaRPr lang="en-US"/>
        </a:p>
      </dgm:t>
    </dgm:pt>
    <dgm:pt modelId="{1491F1D5-0C99-45ED-908B-441941151495}" type="pres">
      <dgm:prSet presAssocID="{ED2F2C3A-3C3F-4E9B-976F-7BD410669091}" presName="arrowDiagram" presStyleCnt="0">
        <dgm:presLayoutVars>
          <dgm:chMax val="5"/>
          <dgm:dir/>
          <dgm:resizeHandles val="exact"/>
        </dgm:presLayoutVars>
      </dgm:prSet>
      <dgm:spPr/>
    </dgm:pt>
    <dgm:pt modelId="{EC986916-2917-4832-B7F5-22E5A261AC34}" type="pres">
      <dgm:prSet presAssocID="{ED2F2C3A-3C3F-4E9B-976F-7BD410669091}" presName="arrow" presStyleLbl="bgShp" presStyleIdx="0" presStyleCnt="1" custLinFactNeighborX="-481" custLinFactNeighborY="-1538"/>
      <dgm:spPr/>
      <dgm:t>
        <a:bodyPr/>
        <a:lstStyle/>
        <a:p>
          <a:endParaRPr lang="en-US"/>
        </a:p>
      </dgm:t>
    </dgm:pt>
    <dgm:pt modelId="{10D72517-0CAA-43D5-880B-994702597E55}" type="pres">
      <dgm:prSet presAssocID="{ED2F2C3A-3C3F-4E9B-976F-7BD410669091}" presName="arrowDiagram4" presStyleCnt="0"/>
      <dgm:spPr/>
    </dgm:pt>
    <dgm:pt modelId="{6E8C64AD-493E-4EB0-A760-6421B90719BD}" type="pres">
      <dgm:prSet presAssocID="{BD4FA169-A04C-4FEE-AA89-94A7BA427ADA}" presName="bullet4a" presStyleLbl="node1" presStyleIdx="0" presStyleCnt="4" custLinFactX="19733" custLinFactY="-22916" custLinFactNeighborX="100000" custLinFactNeighborY="-100000"/>
      <dgm:spPr>
        <a:solidFill>
          <a:srgbClr val="0070C0"/>
        </a:solidFill>
        <a:ln w="28575">
          <a:solidFill>
            <a:schemeClr val="bg1"/>
          </a:solidFill>
          <a:prstDash val="solid"/>
        </a:ln>
      </dgm:spPr>
    </dgm:pt>
    <dgm:pt modelId="{67BDED7F-0B3C-486D-8588-71EDF6AD7170}" type="pres">
      <dgm:prSet presAssocID="{BD4FA169-A04C-4FEE-AA89-94A7BA427ADA}" presName="textBox4a" presStyleLbl="revTx" presStyleIdx="0" presStyleCnt="4" custScaleX="141989" custLinFactNeighborX="-34898" custLinFactNeighborY="-4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E60182-EB83-452B-9375-57CDD05420C8}" type="pres">
      <dgm:prSet presAssocID="{E928DFD1-E361-4B31-A5AB-B7A794E5E1E0}" presName="bullet4b" presStyleLbl="node1" presStyleIdx="1" presStyleCnt="4" custScaleX="100000" custScaleY="100000" custLinFactNeighborX="28750" custLinFactNeighborY="-9014"/>
      <dgm:spPr>
        <a:solidFill>
          <a:srgbClr val="0070C0"/>
        </a:solidFill>
        <a:ln w="28575">
          <a:solidFill>
            <a:schemeClr val="bg1"/>
          </a:solidFill>
          <a:prstDash val="solid"/>
        </a:ln>
      </dgm:spPr>
    </dgm:pt>
    <dgm:pt modelId="{0566D3EE-90B2-43FD-BD0A-AFE1D7F782A1}" type="pres">
      <dgm:prSet presAssocID="{E928DFD1-E361-4B31-A5AB-B7A794E5E1E0}" presName="textBox4b" presStyleLbl="revTx" presStyleIdx="1" presStyleCnt="4" custScaleX="116752" custScaleY="75041" custLinFactX="97369" custLinFactY="-31298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B8AFE1-0397-45B6-A02A-9C9C3F5C46CA}" type="pres">
      <dgm:prSet presAssocID="{1AFC41DE-EC0A-49C3-8FB6-687C23D9817E}" presName="bullet4c" presStyleLbl="node1" presStyleIdx="2" presStyleCnt="4" custScaleX="95190" custScaleY="95190" custLinFactNeighborX="10637" custLinFactNeighborY="-21504"/>
      <dgm:spPr>
        <a:solidFill>
          <a:srgbClr val="0070C0"/>
        </a:solidFill>
        <a:ln w="28575">
          <a:solidFill>
            <a:schemeClr val="bg1"/>
          </a:solidFill>
          <a:prstDash val="solid"/>
        </a:ln>
      </dgm:spPr>
    </dgm:pt>
    <dgm:pt modelId="{E1A27063-6716-43C4-BCC5-DC7B9E26B7D7}" type="pres">
      <dgm:prSet presAssocID="{1AFC41DE-EC0A-49C3-8FB6-687C23D9817E}" presName="textBox4c" presStyleLbl="revTx" presStyleIdx="2" presStyleCnt="4" custScaleX="93104" custScaleY="75904" custLinFactX="-13246" custLinFactNeighborX="-100000" custLinFactNeighborY="-639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A0781-FFE2-4EC1-85C6-38026BB7F613}" type="pres">
      <dgm:prSet presAssocID="{4D66E9CD-0334-4F8C-B265-968E9F11D241}" presName="bullet4d" presStyleLbl="node1" presStyleIdx="3" presStyleCnt="4" custScaleX="79638" custScaleY="78556" custLinFactNeighborY="-14570"/>
      <dgm:spPr>
        <a:solidFill>
          <a:srgbClr val="0070C0"/>
        </a:solidFill>
        <a:ln w="28575">
          <a:solidFill>
            <a:schemeClr val="bg1"/>
          </a:solidFill>
          <a:prstDash val="solid"/>
        </a:ln>
      </dgm:spPr>
    </dgm:pt>
    <dgm:pt modelId="{AA0BA5B3-1713-4A68-B64B-5F36E65D0D86}" type="pres">
      <dgm:prSet presAssocID="{4D66E9CD-0334-4F8C-B265-968E9F11D241}" presName="textBox4d" presStyleLbl="revTx" presStyleIdx="3" presStyleCnt="4" custScaleY="75653" custLinFactNeighborX="-56868" custLinFactNeighborY="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6B1FAF-170B-485E-9B15-059E0BB45766}" type="presOf" srcId="{1AFC41DE-EC0A-49C3-8FB6-687C23D9817E}" destId="{E1A27063-6716-43C4-BCC5-DC7B9E26B7D7}" srcOrd="0" destOrd="0" presId="urn:microsoft.com/office/officeart/2005/8/layout/arrow2"/>
    <dgm:cxn modelId="{1E016E9E-F40A-409F-A484-C0661BD2BCAE}" type="presOf" srcId="{BD4FA169-A04C-4FEE-AA89-94A7BA427ADA}" destId="{67BDED7F-0B3C-486D-8588-71EDF6AD7170}" srcOrd="0" destOrd="0" presId="urn:microsoft.com/office/officeart/2005/8/layout/arrow2"/>
    <dgm:cxn modelId="{724D8DCC-5972-4905-B0D8-CCA6415BA64E}" srcId="{ED2F2C3A-3C3F-4E9B-976F-7BD410669091}" destId="{BD4FA169-A04C-4FEE-AA89-94A7BA427ADA}" srcOrd="0" destOrd="0" parTransId="{C9BB2537-2A6F-4287-A50C-18ABE5D7C83E}" sibTransId="{A7FBED28-28CB-4C61-BEC2-6D4A401B909E}"/>
    <dgm:cxn modelId="{D5AFD3F0-B80B-494B-8C79-B513088736FA}" type="presOf" srcId="{E928DFD1-E361-4B31-A5AB-B7A794E5E1E0}" destId="{0566D3EE-90B2-43FD-BD0A-AFE1D7F782A1}" srcOrd="0" destOrd="0" presId="urn:microsoft.com/office/officeart/2005/8/layout/arrow2"/>
    <dgm:cxn modelId="{DF1A57F5-EB1A-4127-BAA6-CC13A93C72A9}" srcId="{ED2F2C3A-3C3F-4E9B-976F-7BD410669091}" destId="{E928DFD1-E361-4B31-A5AB-B7A794E5E1E0}" srcOrd="1" destOrd="0" parTransId="{76FC7E00-F58E-4796-8B4C-39E64A879D67}" sibTransId="{CA12203F-D2D1-4985-8CBE-A12F3C951157}"/>
    <dgm:cxn modelId="{9122B6A6-0D0F-4DF6-A7D5-1AC11B442CCF}" type="presOf" srcId="{ED2F2C3A-3C3F-4E9B-976F-7BD410669091}" destId="{1491F1D5-0C99-45ED-908B-441941151495}" srcOrd="0" destOrd="0" presId="urn:microsoft.com/office/officeart/2005/8/layout/arrow2"/>
    <dgm:cxn modelId="{C4DB360A-4621-4641-9A88-FE2EB751D50A}" srcId="{ED2F2C3A-3C3F-4E9B-976F-7BD410669091}" destId="{1AFC41DE-EC0A-49C3-8FB6-687C23D9817E}" srcOrd="2" destOrd="0" parTransId="{3725DD00-C301-4159-8840-191521475F02}" sibTransId="{697B8B73-BD11-4014-A995-FC1293E0C850}"/>
    <dgm:cxn modelId="{C4E3A2A3-43F8-4460-BD71-089DB33E3988}" srcId="{ED2F2C3A-3C3F-4E9B-976F-7BD410669091}" destId="{4D66E9CD-0334-4F8C-B265-968E9F11D241}" srcOrd="3" destOrd="0" parTransId="{0BDCFBE1-9277-49C3-AC7F-84A0FFFA9DAF}" sibTransId="{E941989B-6905-49B0-B8D5-C86C972C463F}"/>
    <dgm:cxn modelId="{BCF04753-1307-4F17-AEC5-8A57AD07D5BF}" type="presOf" srcId="{4D66E9CD-0334-4F8C-B265-968E9F11D241}" destId="{AA0BA5B3-1713-4A68-B64B-5F36E65D0D86}" srcOrd="0" destOrd="0" presId="urn:microsoft.com/office/officeart/2005/8/layout/arrow2"/>
    <dgm:cxn modelId="{7D1EBFA4-BCD4-41A1-8C14-F0F73AC287BD}" type="presParOf" srcId="{1491F1D5-0C99-45ED-908B-441941151495}" destId="{EC986916-2917-4832-B7F5-22E5A261AC34}" srcOrd="0" destOrd="0" presId="urn:microsoft.com/office/officeart/2005/8/layout/arrow2"/>
    <dgm:cxn modelId="{5C9EF844-3E52-4543-BB27-64DB6A5B486F}" type="presParOf" srcId="{1491F1D5-0C99-45ED-908B-441941151495}" destId="{10D72517-0CAA-43D5-880B-994702597E55}" srcOrd="1" destOrd="0" presId="urn:microsoft.com/office/officeart/2005/8/layout/arrow2"/>
    <dgm:cxn modelId="{C2E0F160-4646-4257-8306-7358B2C839E8}" type="presParOf" srcId="{10D72517-0CAA-43D5-880B-994702597E55}" destId="{6E8C64AD-493E-4EB0-A760-6421B90719BD}" srcOrd="0" destOrd="0" presId="urn:microsoft.com/office/officeart/2005/8/layout/arrow2"/>
    <dgm:cxn modelId="{89FFCC4C-1FAC-477C-A325-3BFE9443A22E}" type="presParOf" srcId="{10D72517-0CAA-43D5-880B-994702597E55}" destId="{67BDED7F-0B3C-486D-8588-71EDF6AD7170}" srcOrd="1" destOrd="0" presId="urn:microsoft.com/office/officeart/2005/8/layout/arrow2"/>
    <dgm:cxn modelId="{93B1F83B-5A3B-488B-AC66-6ABD9B84727E}" type="presParOf" srcId="{10D72517-0CAA-43D5-880B-994702597E55}" destId="{0FE60182-EB83-452B-9375-57CDD05420C8}" srcOrd="2" destOrd="0" presId="urn:microsoft.com/office/officeart/2005/8/layout/arrow2"/>
    <dgm:cxn modelId="{3BC65E82-1C0B-4BB7-8481-F976114EDB3D}" type="presParOf" srcId="{10D72517-0CAA-43D5-880B-994702597E55}" destId="{0566D3EE-90B2-43FD-BD0A-AFE1D7F782A1}" srcOrd="3" destOrd="0" presId="urn:microsoft.com/office/officeart/2005/8/layout/arrow2"/>
    <dgm:cxn modelId="{97A2FE74-D90E-48D0-A180-0B07344F11E9}" type="presParOf" srcId="{10D72517-0CAA-43D5-880B-994702597E55}" destId="{D4B8AFE1-0397-45B6-A02A-9C9C3F5C46CA}" srcOrd="4" destOrd="0" presId="urn:microsoft.com/office/officeart/2005/8/layout/arrow2"/>
    <dgm:cxn modelId="{B91F88E5-9174-4B8F-A445-BC2B5B45C8C0}" type="presParOf" srcId="{10D72517-0CAA-43D5-880B-994702597E55}" destId="{E1A27063-6716-43C4-BCC5-DC7B9E26B7D7}" srcOrd="5" destOrd="0" presId="urn:microsoft.com/office/officeart/2005/8/layout/arrow2"/>
    <dgm:cxn modelId="{73F68A55-6A68-4567-AEF6-753BEA55B57B}" type="presParOf" srcId="{10D72517-0CAA-43D5-880B-994702597E55}" destId="{6B9A0781-FFE2-4EC1-85C6-38026BB7F613}" srcOrd="6" destOrd="0" presId="urn:microsoft.com/office/officeart/2005/8/layout/arrow2"/>
    <dgm:cxn modelId="{06BBA017-DE5C-496C-9CFC-C4918C9DFAA1}" type="presParOf" srcId="{10D72517-0CAA-43D5-880B-994702597E55}" destId="{AA0BA5B3-1713-4A68-B64B-5F36E65D0D86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86916-2917-4832-B7F5-22E5A261AC34}">
      <dsp:nvSpPr>
        <dsp:cNvPr id="0" name=""/>
        <dsp:cNvSpPr/>
      </dsp:nvSpPr>
      <dsp:spPr>
        <a:xfrm>
          <a:off x="0" y="0"/>
          <a:ext cx="7924800" cy="4953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8C64AD-493E-4EB0-A760-6421B90719BD}">
      <dsp:nvSpPr>
        <dsp:cNvPr id="0" name=""/>
        <dsp:cNvSpPr/>
      </dsp:nvSpPr>
      <dsp:spPr>
        <a:xfrm>
          <a:off x="1036930" y="3459011"/>
          <a:ext cx="182270" cy="182270"/>
        </a:xfrm>
        <a:prstGeom prst="ellipse">
          <a:avLst/>
        </a:prstGeom>
        <a:solidFill>
          <a:srgbClr val="0070C0"/>
        </a:solidFill>
        <a:ln w="285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DED7F-0B3C-486D-8588-71EDF6AD7170}">
      <dsp:nvSpPr>
        <dsp:cNvPr id="0" name=""/>
        <dsp:cNvSpPr/>
      </dsp:nvSpPr>
      <dsp:spPr>
        <a:xfrm>
          <a:off x="152405" y="3723261"/>
          <a:ext cx="1924150" cy="1178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581" tIns="0" rIns="0" bIns="0" numCol="1" spcCol="1270" anchor="t" anchorCtr="0">
          <a:noAutofit/>
        </a:bodyPr>
        <a:lstStyle/>
        <a:p>
          <a:pPr lvl="0" algn="ctr" defTabSz="711200">
            <a:lnSpc>
              <a:spcPts val="17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latin typeface="Calibri" pitchFamily="34" charset="0"/>
            </a:rPr>
            <a:t>Establishment of the Mayor’s Children and Youth Cabinet (2/2010)</a:t>
          </a:r>
          <a:endParaRPr lang="en-US" sz="1600" kern="1200" dirty="0">
            <a:latin typeface="Calibri" pitchFamily="34" charset="0"/>
          </a:endParaRPr>
        </a:p>
      </dsp:txBody>
      <dsp:txXfrm>
        <a:off x="152405" y="3723261"/>
        <a:ext cx="1924150" cy="1178814"/>
      </dsp:txXfrm>
    </dsp:sp>
    <dsp:sp modelId="{0FE60182-EB83-452B-9375-57CDD05420C8}">
      <dsp:nvSpPr>
        <dsp:cNvPr id="0" name=""/>
        <dsp:cNvSpPr/>
      </dsp:nvSpPr>
      <dsp:spPr>
        <a:xfrm>
          <a:off x="2197608" y="2502409"/>
          <a:ext cx="316992" cy="316992"/>
        </a:xfrm>
        <a:prstGeom prst="ellipse">
          <a:avLst/>
        </a:prstGeom>
        <a:solidFill>
          <a:srgbClr val="0070C0"/>
        </a:solidFill>
        <a:ln w="285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66D3EE-90B2-43FD-BD0A-AFE1D7F782A1}">
      <dsp:nvSpPr>
        <dsp:cNvPr id="0" name=""/>
        <dsp:cNvSpPr/>
      </dsp:nvSpPr>
      <dsp:spPr>
        <a:xfrm>
          <a:off x="5410205" y="0"/>
          <a:ext cx="1942996" cy="1698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967" tIns="0" rIns="0" bIns="0" numCol="1" spcCol="1270" anchor="t" anchorCtr="0">
          <a:noAutofit/>
        </a:bodyPr>
        <a:lstStyle/>
        <a:p>
          <a:pPr lvl="0" algn="ctr" defTabSz="711200">
            <a:lnSpc>
              <a:spcPts val="17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latin typeface="Calibri" pitchFamily="34" charset="0"/>
            </a:rPr>
            <a:t>State legislates not allowable to suspend for attendance infractions</a:t>
          </a:r>
          <a:endParaRPr lang="en-US" sz="1600" kern="1200" dirty="0">
            <a:latin typeface="Calibri" pitchFamily="34" charset="0"/>
          </a:endParaRPr>
        </a:p>
      </dsp:txBody>
      <dsp:txXfrm>
        <a:off x="5410205" y="0"/>
        <a:ext cx="1942996" cy="1698568"/>
      </dsp:txXfrm>
    </dsp:sp>
    <dsp:sp modelId="{D4B8AFE1-0397-45B6-A02A-9C9C3F5C46CA}">
      <dsp:nvSpPr>
        <dsp:cNvPr id="0" name=""/>
        <dsp:cNvSpPr/>
      </dsp:nvSpPr>
      <dsp:spPr>
        <a:xfrm>
          <a:off x="3805647" y="1601820"/>
          <a:ext cx="399811" cy="399811"/>
        </a:xfrm>
        <a:prstGeom prst="ellipse">
          <a:avLst/>
        </a:prstGeom>
        <a:solidFill>
          <a:srgbClr val="0070C0"/>
        </a:solidFill>
        <a:ln w="285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27063-6716-43C4-BCC5-DC7B9E26B7D7}">
      <dsp:nvSpPr>
        <dsp:cNvPr id="0" name=""/>
        <dsp:cNvSpPr/>
      </dsp:nvSpPr>
      <dsp:spPr>
        <a:xfrm>
          <a:off x="2133608" y="304788"/>
          <a:ext cx="1549444" cy="23233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557" tIns="0" rIns="0" bIns="0" numCol="1" spcCol="1270" anchor="t" anchorCtr="0">
          <a:noAutofit/>
        </a:bodyPr>
        <a:lstStyle/>
        <a:p>
          <a:pPr lvl="0" algn="ctr" defTabSz="711200">
            <a:lnSpc>
              <a:spcPts val="17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latin typeface="Calibri" pitchFamily="34" charset="0"/>
            </a:rPr>
            <a:t>Mayor Tavares elected (November 2010) Superintendent </a:t>
          </a:r>
          <a:r>
            <a:rPr lang="en-US" sz="1600" kern="1200" dirty="0" err="1" smtClean="0">
              <a:latin typeface="Calibri" pitchFamily="34" charset="0"/>
            </a:rPr>
            <a:t>Lusi</a:t>
          </a:r>
          <a:r>
            <a:rPr lang="en-US" sz="1600" kern="1200" dirty="0" smtClean="0">
              <a:latin typeface="Calibri" pitchFamily="34" charset="0"/>
            </a:rPr>
            <a:t> appointed (summer 2011) </a:t>
          </a:r>
          <a:endParaRPr lang="en-US" sz="1600" kern="1200" dirty="0">
            <a:latin typeface="Calibri" pitchFamily="34" charset="0"/>
          </a:endParaRPr>
        </a:p>
      </dsp:txBody>
      <dsp:txXfrm>
        <a:off x="2133608" y="304788"/>
        <a:ext cx="1549444" cy="2323386"/>
      </dsp:txXfrm>
    </dsp:sp>
    <dsp:sp modelId="{6B9A0781-FFE2-4EC1-85C6-38026BB7F613}">
      <dsp:nvSpPr>
        <dsp:cNvPr id="0" name=""/>
        <dsp:cNvSpPr/>
      </dsp:nvSpPr>
      <dsp:spPr>
        <a:xfrm>
          <a:off x="5599158" y="1098717"/>
          <a:ext cx="448091" cy="442003"/>
        </a:xfrm>
        <a:prstGeom prst="ellipse">
          <a:avLst/>
        </a:prstGeom>
        <a:solidFill>
          <a:srgbClr val="0070C0"/>
        </a:solidFill>
        <a:ln w="285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0BA5B3-1713-4A68-B64B-5F36E65D0D86}">
      <dsp:nvSpPr>
        <dsp:cNvPr id="0" name=""/>
        <dsp:cNvSpPr/>
      </dsp:nvSpPr>
      <dsp:spPr>
        <a:xfrm>
          <a:off x="4876802" y="1837674"/>
          <a:ext cx="1664208" cy="26866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142" tIns="0" rIns="0" bIns="0" numCol="1" spcCol="1270" anchor="t" anchorCtr="0">
          <a:noAutofit/>
        </a:bodyPr>
        <a:lstStyle/>
        <a:p>
          <a:pPr lvl="0" algn="ctr" defTabSz="711200">
            <a:lnSpc>
              <a:spcPts val="17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latin typeface="Calibri" pitchFamily="34" charset="0"/>
            </a:rPr>
            <a:t>District includes chronic absence as key accountability metrics in school improvement plans</a:t>
          </a:r>
          <a:endParaRPr lang="en-US" sz="1600" kern="1200" dirty="0">
            <a:latin typeface="Calibri" pitchFamily="34" charset="0"/>
          </a:endParaRPr>
        </a:p>
      </dsp:txBody>
      <dsp:txXfrm>
        <a:off x="4876802" y="1837674"/>
        <a:ext cx="1664208" cy="2686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204B7-8E3D-4925-9330-28208825B03D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EF973-76AD-42BF-BBF1-005604FB1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45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defTabSz="914282">
              <a:defRPr/>
            </a:pPr>
            <a:r>
              <a:rPr lang="en-US" baseline="0" dirty="0" smtClean="0"/>
              <a:t>Waiver</a:t>
            </a:r>
          </a:p>
          <a:p>
            <a:pPr defTabSz="914282">
              <a:defRPr/>
            </a:pPr>
            <a:r>
              <a:rPr lang="en-US" baseline="0" dirty="0" smtClean="0"/>
              <a:t>PLAs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C0E3D-D88C-48D0-AAEA-BD9483D79DD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840D-5B08-418E-A0AE-DDEC7F826B43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B07F-2F1C-48F6-B6DB-A867A8B5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86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840D-5B08-418E-A0AE-DDEC7F826B43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B07F-2F1C-48F6-B6DB-A867A8B5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4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840D-5B08-418E-A0AE-DDEC7F826B43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B07F-2F1C-48F6-B6DB-A867A8B5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8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840D-5B08-418E-A0AE-DDEC7F826B43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B07F-2F1C-48F6-B6DB-A867A8B5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840D-5B08-418E-A0AE-DDEC7F826B43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B07F-2F1C-48F6-B6DB-A867A8B5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840D-5B08-418E-A0AE-DDEC7F826B43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B07F-2F1C-48F6-B6DB-A867A8B5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25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840D-5B08-418E-A0AE-DDEC7F826B43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B07F-2F1C-48F6-B6DB-A867A8B5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6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840D-5B08-418E-A0AE-DDEC7F826B43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B07F-2F1C-48F6-B6DB-A867A8B5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0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840D-5B08-418E-A0AE-DDEC7F826B43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B07F-2F1C-48F6-B6DB-A867A8B5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2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840D-5B08-418E-A0AE-DDEC7F826B43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B07F-2F1C-48F6-B6DB-A867A8B5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8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840D-5B08-418E-A0AE-DDEC7F826B43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B07F-2F1C-48F6-B6DB-A867A8B5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2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F840D-5B08-418E-A0AE-DDEC7F826B43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7B07F-2F1C-48F6-B6DB-A867A8B5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9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Providence Plan and Partners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</p:spPr>
        <p:txBody>
          <a:bodyPr/>
          <a:lstStyle/>
          <a:p>
            <a:r>
              <a:rPr lang="en-US" b="1" dirty="0" smtClean="0"/>
              <a:t>Next </a:t>
            </a:r>
            <a:r>
              <a:rPr lang="en-US" b="1" dirty="0"/>
              <a:t>Frontiers in </a:t>
            </a:r>
            <a:r>
              <a:rPr lang="en-US" b="1" dirty="0" smtClean="0"/>
              <a:t>Moving </a:t>
            </a:r>
            <a:r>
              <a:rPr lang="en-US" b="1" dirty="0"/>
              <a:t>from Data to Action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581400"/>
            <a:ext cx="8077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8850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Policy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/>
          </a:bodyPr>
          <a:lstStyle/>
          <a:p>
            <a:r>
              <a:rPr lang="en-US" dirty="0"/>
              <a:t>Shifted city conversation from attendance to chronic absenteeism (one of 5 workgroups focused on issue)</a:t>
            </a:r>
          </a:p>
          <a:p>
            <a:r>
              <a:rPr lang="en-US" b="1" dirty="0"/>
              <a:t>School policy </a:t>
            </a:r>
            <a:r>
              <a:rPr lang="en-US" dirty="0"/>
              <a:t>–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robust attendance teams required at each school, systems established to provide accessible data for schools and partners</a:t>
            </a:r>
          </a:p>
          <a:p>
            <a:r>
              <a:rPr lang="en-US" b="1" dirty="0"/>
              <a:t>District policy </a:t>
            </a:r>
            <a:r>
              <a:rPr lang="en-US" dirty="0"/>
              <a:t>–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accountability metrics now focus on chronic absence rather than ADA, Chronic Absence a key indicator for District Strategic Plan</a:t>
            </a:r>
          </a:p>
          <a:p>
            <a:r>
              <a:rPr lang="en-US" b="1" dirty="0"/>
              <a:t>State policy </a:t>
            </a:r>
            <a:r>
              <a:rPr lang="en-US" dirty="0"/>
              <a:t>–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 longer allowable to suspend for absenteeism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68362"/>
            <a:ext cx="8077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2103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Janet </a:t>
            </a:r>
            <a:r>
              <a:rPr lang="en-US" dirty="0" err="1" smtClean="0"/>
              <a:t>Durfee-Hildago</a:t>
            </a:r>
            <a:r>
              <a:rPr lang="en-US" dirty="0" smtClean="0"/>
              <a:t>, RIBGHE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Linking K-12 to Higher 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41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K-12 to Higher 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answer questions around </a:t>
            </a:r>
            <a:r>
              <a:rPr lang="en-US" dirty="0"/>
              <a:t>college access, persistence, and success </a:t>
            </a:r>
            <a:endParaRPr lang="en-US" dirty="0" smtClean="0"/>
          </a:p>
          <a:p>
            <a:r>
              <a:rPr lang="en-US" dirty="0" smtClean="0"/>
              <a:t>First time ever: even among the three higher education institutions</a:t>
            </a:r>
          </a:p>
          <a:p>
            <a:r>
              <a:rPr lang="en-US" dirty="0" smtClean="0"/>
              <a:t>Culture change around data sharing</a:t>
            </a:r>
          </a:p>
          <a:p>
            <a:r>
              <a:rPr lang="en-US" dirty="0" smtClean="0"/>
              <a:t>Working closely with Institutional Researchers</a:t>
            </a:r>
          </a:p>
          <a:p>
            <a:r>
              <a:rPr lang="en-US" dirty="0" smtClean="0"/>
              <a:t>First Data Story complete, more on the way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8077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7313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1" b="7292"/>
          <a:stretch/>
        </p:blipFill>
        <p:spPr bwMode="auto">
          <a:xfrm>
            <a:off x="76200" y="51515"/>
            <a:ext cx="8953500" cy="6806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2192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"/>
            <a:ext cx="7924800" cy="659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2621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4599"/>
            <a:ext cx="8534400" cy="6518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664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Action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sz="2000" b="1" dirty="0"/>
              <a:t>At the Federal Level:</a:t>
            </a:r>
            <a:endParaRPr lang="en-US" sz="2000" dirty="0"/>
          </a:p>
          <a:p>
            <a:pPr lvl="1" fontAlgn="base"/>
            <a:r>
              <a:rPr lang="en-US" sz="1800" dirty="0"/>
              <a:t>Establish attendance as a priority goal in such Federal initiatives as Race to the Top and I3 grant applications, ESEA waivers, and Title I monitoring.</a:t>
            </a:r>
          </a:p>
          <a:p>
            <a:pPr fontAlgn="base"/>
            <a:r>
              <a:rPr lang="en-US" sz="2000" b="1" dirty="0"/>
              <a:t>At the State Level:</a:t>
            </a:r>
            <a:endParaRPr lang="en-US" sz="2000" dirty="0"/>
          </a:p>
          <a:p>
            <a:pPr lvl="1" fontAlgn="base"/>
            <a:r>
              <a:rPr lang="en-US" sz="1800" dirty="0" smtClean="0"/>
              <a:t>Develop </a:t>
            </a:r>
            <a:r>
              <a:rPr lang="en-US" sz="1800" dirty="0"/>
              <a:t>an early warning system and appropriate responses.</a:t>
            </a:r>
          </a:p>
          <a:p>
            <a:pPr fontAlgn="base"/>
            <a:r>
              <a:rPr lang="en-US" sz="2000" b="1" dirty="0"/>
              <a:t>At the Local Level:</a:t>
            </a:r>
            <a:endParaRPr lang="en-US" sz="2000" dirty="0"/>
          </a:p>
          <a:p>
            <a:pPr lvl="1" fontAlgn="base"/>
            <a:r>
              <a:rPr lang="en-US" sz="1800" dirty="0" smtClean="0"/>
              <a:t>Create </a:t>
            </a:r>
            <a:r>
              <a:rPr lang="en-US" sz="1800" dirty="0"/>
              <a:t>a local inter-agency task force to prevent and combat absenteeism.</a:t>
            </a:r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324600"/>
            <a:ext cx="5283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Summarized from “The Importance of Being in School” (</a:t>
            </a:r>
            <a:r>
              <a:rPr lang="en-US" sz="1400" i="1" dirty="0" err="1"/>
              <a:t>Balfanz</a:t>
            </a:r>
            <a:r>
              <a:rPr lang="en-US" sz="1400" i="1" dirty="0"/>
              <a:t>, 2012)</a:t>
            </a:r>
            <a:endParaRPr lang="en-US" sz="1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8077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9714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/>
              <a:t>An Act Relating to Education - compulsory</a:t>
            </a:r>
            <a:r>
              <a:rPr lang="en-US" sz="2800" dirty="0" smtClean="0"/>
              <a:t> </a:t>
            </a:r>
            <a:r>
              <a:rPr lang="en-US" sz="2800" i="1" dirty="0" smtClean="0"/>
              <a:t>attendance</a:t>
            </a:r>
            <a:endParaRPr lang="en-US" sz="2800" dirty="0" smtClean="0"/>
          </a:p>
          <a:p>
            <a:pPr>
              <a:buNone/>
            </a:pPr>
            <a:r>
              <a:rPr lang="en-US" i="1" dirty="0" smtClean="0"/>
              <a:t>(d) </a:t>
            </a:r>
            <a:r>
              <a:rPr lang="en-US" dirty="0" smtClean="0"/>
              <a:t>This act would prohibit schools from considering a students truancy or absenteeism as a basis for using an out-of-school suspension as a disciplinary </a:t>
            </a:r>
            <a:r>
              <a:rPr lang="en-US" smtClean="0"/>
              <a:t>action.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8077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3637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for Change: The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Early parcel GIS system</a:t>
            </a:r>
          </a:p>
          <a:p>
            <a:r>
              <a:rPr lang="en-US" dirty="0" smtClean="0"/>
              <a:t>Commerce Grant for COZIN</a:t>
            </a:r>
          </a:p>
          <a:p>
            <a:pPr lvl="1"/>
            <a:r>
              <a:rPr lang="en-US" dirty="0" smtClean="0"/>
              <a:t>Providence Neighborhood Profiles</a:t>
            </a:r>
          </a:p>
          <a:p>
            <a:pPr lvl="1"/>
            <a:r>
              <a:rPr lang="en-US" dirty="0" smtClean="0"/>
              <a:t>Mapper 1.0 (</a:t>
            </a:r>
            <a:r>
              <a:rPr lang="en-US" dirty="0" err="1" smtClean="0"/>
              <a:t>ArcIMS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Steady increase in technical capacity</a:t>
            </a:r>
          </a:p>
          <a:p>
            <a:r>
              <a:rPr lang="en-US" dirty="0" smtClean="0"/>
              <a:t>NIJ Mapper Grant: First foray into open source programming</a:t>
            </a:r>
          </a:p>
          <a:p>
            <a:r>
              <a:rPr lang="en-US" dirty="0" smtClean="0"/>
              <a:t>SDFS Grant from RIDE: Stepping up to IDS</a:t>
            </a:r>
          </a:p>
          <a:p>
            <a:r>
              <a:rPr lang="en-US" dirty="0" err="1" smtClean="0"/>
              <a:t>DataHUB</a:t>
            </a:r>
            <a:r>
              <a:rPr lang="en-US" dirty="0" smtClean="0"/>
              <a:t>, New Profiles, New Mapper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8077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293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Linking </a:t>
            </a:r>
            <a:r>
              <a:rPr lang="en-US" sz="3200" b="1" dirty="0"/>
              <a:t>Data from </a:t>
            </a:r>
            <a:r>
              <a:rPr lang="en-US" sz="3200" b="1" dirty="0" smtClean="0"/>
              <a:t>Education Policy: </a:t>
            </a:r>
            <a:br>
              <a:rPr lang="en-US" sz="3200" b="1" dirty="0" smtClean="0"/>
            </a:br>
            <a:r>
              <a:rPr lang="en-US" sz="3200" b="1" dirty="0" smtClean="0"/>
              <a:t>Two RI </a:t>
            </a:r>
            <a:r>
              <a:rPr lang="en-US" sz="3200" b="1" dirty="0" err="1" smtClean="0"/>
              <a:t>DataHUB</a:t>
            </a:r>
            <a:r>
              <a:rPr lang="en-US" sz="3200" b="1" dirty="0" smtClean="0"/>
              <a:t> Examples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Rebecca </a:t>
            </a:r>
            <a:r>
              <a:rPr lang="en-US" b="1" dirty="0" err="1" smtClean="0"/>
              <a:t>Boxx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Project Director for the Mayor’s Children and Youth Cabinet</a:t>
            </a:r>
          </a:p>
          <a:p>
            <a:r>
              <a:rPr lang="en-US" b="1" dirty="0" smtClean="0"/>
              <a:t>Janet </a:t>
            </a:r>
            <a:r>
              <a:rPr lang="en-US" b="1" dirty="0" err="1" smtClean="0"/>
              <a:t>Durfee-Hildago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Director</a:t>
            </a:r>
            <a:r>
              <a:rPr lang="en-US" dirty="0"/>
              <a:t>, PK-20 </a:t>
            </a:r>
            <a:r>
              <a:rPr lang="en-US" dirty="0" smtClean="0"/>
              <a:t>Affairs, Rhode </a:t>
            </a:r>
            <a:r>
              <a:rPr lang="en-US" dirty="0"/>
              <a:t>Island Board of Governors for Higher </a:t>
            </a:r>
            <a:r>
              <a:rPr lang="en-US" dirty="0" smtClean="0"/>
              <a:t>Education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47800"/>
            <a:ext cx="8077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1720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Health Partnerships for Healthy </a:t>
            </a:r>
            <a:r>
              <a:rPr lang="en-US" sz="3600" b="1" dirty="0" smtClean="0"/>
              <a:t>Housing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Dr</a:t>
            </a:r>
            <a:r>
              <a:rPr lang="en-US" b="1" dirty="0"/>
              <a:t>. Robert </a:t>
            </a:r>
            <a:r>
              <a:rPr lang="en-US" b="1" dirty="0" err="1"/>
              <a:t>Vanderslice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Team Lead, Healthy Homes and Environment </a:t>
            </a:r>
            <a:br>
              <a:rPr lang="en-US" dirty="0"/>
            </a:br>
            <a:r>
              <a:rPr lang="en-US" dirty="0" smtClean="0"/>
              <a:t>RI </a:t>
            </a:r>
            <a:r>
              <a:rPr lang="en-US" dirty="0"/>
              <a:t>Department of </a:t>
            </a:r>
            <a:r>
              <a:rPr lang="en-US" dirty="0" smtClean="0"/>
              <a:t>Health</a:t>
            </a:r>
          </a:p>
          <a:p>
            <a:r>
              <a:rPr lang="en-US" b="1" dirty="0"/>
              <a:t>Nancy A. Sutton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Manager, Asthma Control Program</a:t>
            </a:r>
            <a:br>
              <a:rPr lang="en-US" dirty="0"/>
            </a:br>
            <a:r>
              <a:rPr lang="en-US" dirty="0"/>
              <a:t>RI Department of Health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8077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576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Rebecca </a:t>
            </a:r>
            <a:r>
              <a:rPr lang="en-US" dirty="0" err="1" smtClean="0"/>
              <a:t>Boxx</a:t>
            </a:r>
            <a:r>
              <a:rPr lang="en-US" dirty="0" smtClean="0"/>
              <a:t>, MCYC Director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Providence Mayor’s Children and Youth Cabinet (MCYC)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457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Mayor’s Children and Youth Cabinet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Formed by Mayor </a:t>
            </a:r>
            <a:r>
              <a:rPr lang="en-US" dirty="0" err="1"/>
              <a:t>Cicilline</a:t>
            </a:r>
            <a:r>
              <a:rPr lang="en-US" dirty="0"/>
              <a:t> in 2010 and reauthorized and developed by Mayor Tavares</a:t>
            </a:r>
          </a:p>
          <a:p>
            <a:r>
              <a:rPr lang="en-US" dirty="0"/>
              <a:t>The City mechanism for cradle to career collective impact work.</a:t>
            </a:r>
          </a:p>
          <a:p>
            <a:r>
              <a:rPr lang="en-US" dirty="0"/>
              <a:t>Over 100 members, five working groups</a:t>
            </a:r>
          </a:p>
          <a:p>
            <a:r>
              <a:rPr lang="en-US" dirty="0"/>
              <a:t>Early on, the Data Working Group commissioned two data stories around absenteeism</a:t>
            </a:r>
          </a:p>
          <a:p>
            <a:r>
              <a:rPr lang="en-US" dirty="0"/>
              <a:t>Findings confirmed chronic absenteeism as major issue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8077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0504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643769838"/>
              </p:ext>
            </p:extLst>
          </p:nvPr>
        </p:nvGraphicFramePr>
        <p:xfrm>
          <a:off x="381000" y="1371600"/>
          <a:ext cx="8001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Historical Context</a:t>
            </a:r>
            <a:endParaRPr lang="en-US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810000" y="3886200"/>
            <a:ext cx="1447800" cy="1526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Development of core working groups – Attendance Working Group formed (January 2012)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3276600" y="3733800"/>
            <a:ext cx="312394" cy="312394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5021605" y="3048000"/>
            <a:ext cx="388595" cy="390791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1851645" y="4671037"/>
            <a:ext cx="205755" cy="205763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343400" y="1676400"/>
            <a:ext cx="151328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Chronic absence included as key indicator in District Strategic Plan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6781800" y="2667000"/>
            <a:ext cx="457200" cy="465899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2362200" y="4572000"/>
            <a:ext cx="124021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CYC adopts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and champions focus on chronic absence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1219200" y="3048000"/>
            <a:ext cx="1212275" cy="136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Data workgroup commissions attendance data story</a:t>
            </a:r>
          </a:p>
          <a:p>
            <a:pPr marL="0" marR="0" lvl="0" indent="0" algn="ctr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(late 2010)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7315200" y="2446933"/>
            <a:ext cx="1600200" cy="1526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Attendance Work</a:t>
            </a:r>
            <a:r>
              <a:rPr kumimoji="0" lang="en-US" sz="16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Group of CYC conducting detailed policy review to make further recommendations</a:t>
            </a:r>
            <a:endParaRPr kumimoji="0" lang="en-US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" y="987552"/>
            <a:ext cx="8077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926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5382"/>
            <a:ext cx="7772400" cy="679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348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8742"/>
            <a:ext cx="7924800" cy="6215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9451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506</Words>
  <Application>Microsoft Office PowerPoint</Application>
  <PresentationFormat>On-screen Show (4:3)</PresentationFormat>
  <Paragraphs>63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Providence Plan and Partners</vt:lpstr>
      <vt:lpstr>Information for Change: The Evolution</vt:lpstr>
      <vt:lpstr>Linking Data from Education Policy:  Two RI DataHUB Examples</vt:lpstr>
      <vt:lpstr>Health Partnerships for Healthy Housing</vt:lpstr>
      <vt:lpstr>Rebecca Boxx, MCYC Director</vt:lpstr>
      <vt:lpstr>Mayor’s Children and Youth Cabinet</vt:lpstr>
      <vt:lpstr>Historical Context</vt:lpstr>
      <vt:lpstr>PowerPoint Presentation</vt:lpstr>
      <vt:lpstr>PowerPoint Presentation</vt:lpstr>
      <vt:lpstr>Policy Changes</vt:lpstr>
      <vt:lpstr>Janet Durfee-Hildago, RIBGHE</vt:lpstr>
      <vt:lpstr>Linking K-12 to Higher Ed</vt:lpstr>
      <vt:lpstr>PowerPoint Presentation</vt:lpstr>
      <vt:lpstr>PowerPoint Presentation</vt:lpstr>
      <vt:lpstr>PowerPoint Presentation</vt:lpstr>
      <vt:lpstr>Action Steps</vt:lpstr>
      <vt:lpstr>Policy Changes</vt:lpstr>
    </vt:vector>
  </TitlesOfParts>
  <Company>The Providence Plan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Providence Plan</dc:title>
  <dc:creator>Jim Lucht</dc:creator>
  <cp:lastModifiedBy>Jim Lucht</cp:lastModifiedBy>
  <cp:revision>24</cp:revision>
  <dcterms:created xsi:type="dcterms:W3CDTF">2012-08-31T13:48:15Z</dcterms:created>
  <dcterms:modified xsi:type="dcterms:W3CDTF">2012-09-07T20:33:01Z</dcterms:modified>
</cp:coreProperties>
</file>