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6"/>
  </p:notesMasterIdLst>
  <p:sldIdLst>
    <p:sldId id="256" r:id="rId2"/>
    <p:sldId id="259" r:id="rId3"/>
    <p:sldId id="260" r:id="rId4"/>
    <p:sldId id="269" r:id="rId5"/>
    <p:sldId id="270" r:id="rId6"/>
    <p:sldId id="271" r:id="rId7"/>
    <p:sldId id="263" r:id="rId8"/>
    <p:sldId id="264" r:id="rId9"/>
    <p:sldId id="272" r:id="rId10"/>
    <p:sldId id="265" r:id="rId11"/>
    <p:sldId id="273" r:id="rId12"/>
    <p:sldId id="266" r:id="rId13"/>
    <p:sldId id="274" r:id="rId14"/>
    <p:sldId id="267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>
        <p:scale>
          <a:sx n="99" d="100"/>
          <a:sy n="99" d="100"/>
        </p:scale>
        <p:origin x="-732" y="-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F0EF8-BFF3-4286-8B15-78A46BC64F5E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28DCAD-B91A-4540-B267-3D4AC63E1767}">
      <dgm:prSet phldrT="[Text]"/>
      <dgm:spPr/>
      <dgm:t>
        <a:bodyPr/>
        <a:lstStyle/>
        <a:p>
          <a:r>
            <a:rPr lang="en-US" dirty="0" smtClean="0"/>
            <a:t>Homeowner</a:t>
          </a:r>
          <a:endParaRPr lang="en-US" dirty="0"/>
        </a:p>
      </dgm:t>
    </dgm:pt>
    <dgm:pt modelId="{3B1E5E99-6B90-4CFE-8430-8EE4C090A21F}" type="parTrans" cxnId="{4E91C038-9D11-4A3B-86A4-56A58A28E9F1}">
      <dgm:prSet/>
      <dgm:spPr/>
      <dgm:t>
        <a:bodyPr/>
        <a:lstStyle/>
        <a:p>
          <a:endParaRPr lang="en-US"/>
        </a:p>
      </dgm:t>
    </dgm:pt>
    <dgm:pt modelId="{10DC3E3E-DBA4-4DA1-8385-F098A04EFD6B}" type="sibTrans" cxnId="{4E91C038-9D11-4A3B-86A4-56A58A28E9F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BA29600-3F26-403F-8A50-03E370C7FA3D}">
      <dgm:prSet phldrT="[Text]"/>
      <dgm:spPr/>
      <dgm:t>
        <a:bodyPr/>
        <a:lstStyle/>
        <a:p>
          <a:r>
            <a:rPr lang="en-US" dirty="0" smtClean="0"/>
            <a:t>CDC</a:t>
          </a:r>
          <a:endParaRPr lang="en-US" dirty="0"/>
        </a:p>
      </dgm:t>
    </dgm:pt>
    <dgm:pt modelId="{4A6ECEEB-645E-4C4C-BF31-3F509347716C}" type="parTrans" cxnId="{B8602D9A-73ED-489D-A118-F36AEA4E5BB6}">
      <dgm:prSet/>
      <dgm:spPr/>
      <dgm:t>
        <a:bodyPr/>
        <a:lstStyle/>
        <a:p>
          <a:endParaRPr lang="en-US"/>
        </a:p>
      </dgm:t>
    </dgm:pt>
    <dgm:pt modelId="{7CA81BFD-0424-4EB4-A7F5-EF670AF2E279}" type="sibTrans" cxnId="{B8602D9A-73ED-489D-A118-F36AEA4E5BB6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9445FA-E3F0-46C0-AA32-908708C3D3EC}" type="pres">
      <dgm:prSet presAssocID="{F98F0EF8-BFF3-4286-8B15-78A46BC64F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379743F-0990-480B-A850-FED4C967908B}" type="pres">
      <dgm:prSet presAssocID="{F98F0EF8-BFF3-4286-8B15-78A46BC64F5E}" presName="dot1" presStyleLbl="alignNode1" presStyleIdx="0" presStyleCnt="10"/>
      <dgm:spPr/>
    </dgm:pt>
    <dgm:pt modelId="{56302F19-E30A-4989-8E19-8B4FEF4D20E3}" type="pres">
      <dgm:prSet presAssocID="{F98F0EF8-BFF3-4286-8B15-78A46BC64F5E}" presName="dot2" presStyleLbl="alignNode1" presStyleIdx="1" presStyleCnt="10"/>
      <dgm:spPr/>
    </dgm:pt>
    <dgm:pt modelId="{57148C4B-19AF-4180-A4BC-D685B0548DD5}" type="pres">
      <dgm:prSet presAssocID="{F98F0EF8-BFF3-4286-8B15-78A46BC64F5E}" presName="dot3" presStyleLbl="alignNode1" presStyleIdx="2" presStyleCnt="10"/>
      <dgm:spPr/>
    </dgm:pt>
    <dgm:pt modelId="{79945CEF-BD5B-4217-89EF-D554BB32A5D8}" type="pres">
      <dgm:prSet presAssocID="{F98F0EF8-BFF3-4286-8B15-78A46BC64F5E}" presName="dotArrow1" presStyleLbl="alignNode1" presStyleIdx="3" presStyleCnt="10"/>
      <dgm:spPr/>
    </dgm:pt>
    <dgm:pt modelId="{F9621E59-95AE-4A7D-A642-7F2C0F1B7712}" type="pres">
      <dgm:prSet presAssocID="{F98F0EF8-BFF3-4286-8B15-78A46BC64F5E}" presName="dotArrow2" presStyleLbl="alignNode1" presStyleIdx="4" presStyleCnt="10"/>
      <dgm:spPr/>
    </dgm:pt>
    <dgm:pt modelId="{AE3BE196-A184-42FD-9371-7BDBD808EAAB}" type="pres">
      <dgm:prSet presAssocID="{F98F0EF8-BFF3-4286-8B15-78A46BC64F5E}" presName="dotArrow3" presStyleLbl="alignNode1" presStyleIdx="5" presStyleCnt="10"/>
      <dgm:spPr/>
    </dgm:pt>
    <dgm:pt modelId="{3915AD9F-AF24-4CA3-8267-E4E0603F8132}" type="pres">
      <dgm:prSet presAssocID="{F98F0EF8-BFF3-4286-8B15-78A46BC64F5E}" presName="dotArrow4" presStyleLbl="alignNode1" presStyleIdx="6" presStyleCnt="10"/>
      <dgm:spPr/>
    </dgm:pt>
    <dgm:pt modelId="{53CF6A74-1DFF-4845-A018-ADE9F36D485A}" type="pres">
      <dgm:prSet presAssocID="{F98F0EF8-BFF3-4286-8B15-78A46BC64F5E}" presName="dotArrow5" presStyleLbl="alignNode1" presStyleIdx="7" presStyleCnt="10"/>
      <dgm:spPr/>
    </dgm:pt>
    <dgm:pt modelId="{6845CA0D-B87E-4E90-B626-C22979FF2443}" type="pres">
      <dgm:prSet presAssocID="{F98F0EF8-BFF3-4286-8B15-78A46BC64F5E}" presName="dotArrow6" presStyleLbl="alignNode1" presStyleIdx="8" presStyleCnt="10"/>
      <dgm:spPr/>
    </dgm:pt>
    <dgm:pt modelId="{DC320703-4FD2-4F54-83E8-B2A4065CC271}" type="pres">
      <dgm:prSet presAssocID="{F98F0EF8-BFF3-4286-8B15-78A46BC64F5E}" presName="dotArrow7" presStyleLbl="alignNode1" presStyleIdx="9" presStyleCnt="10"/>
      <dgm:spPr/>
    </dgm:pt>
    <dgm:pt modelId="{EEB045F3-F99A-4666-88E8-6BFDDEA94B53}" type="pres">
      <dgm:prSet presAssocID="{B728DCAD-B91A-4540-B267-3D4AC63E1767}" presName="parTx1" presStyleLbl="node1" presStyleIdx="0" presStyleCnt="2"/>
      <dgm:spPr/>
      <dgm:t>
        <a:bodyPr/>
        <a:lstStyle/>
        <a:p>
          <a:endParaRPr lang="en-US"/>
        </a:p>
      </dgm:t>
    </dgm:pt>
    <dgm:pt modelId="{CA7AC8D5-80C5-40B0-A56F-AD031581159F}" type="pres">
      <dgm:prSet presAssocID="{10DC3E3E-DBA4-4DA1-8385-F098A04EFD6B}" presName="picture1" presStyleCnt="0"/>
      <dgm:spPr/>
    </dgm:pt>
    <dgm:pt modelId="{5D19A696-E86E-4B1D-82F2-016DAED411F2}" type="pres">
      <dgm:prSet presAssocID="{10DC3E3E-DBA4-4DA1-8385-F098A04EFD6B}" presName="imageRepeatNode" presStyleLbl="fgImgPlace1" presStyleIdx="0" presStyleCnt="2"/>
      <dgm:spPr/>
      <dgm:t>
        <a:bodyPr/>
        <a:lstStyle/>
        <a:p>
          <a:endParaRPr lang="en-US"/>
        </a:p>
      </dgm:t>
    </dgm:pt>
    <dgm:pt modelId="{652AE689-81A7-4AC2-9B2D-54348D09B9C1}" type="pres">
      <dgm:prSet presAssocID="{6BA29600-3F26-403F-8A50-03E370C7FA3D}" presName="parTx2" presStyleLbl="node1" presStyleIdx="1" presStyleCnt="2"/>
      <dgm:spPr/>
      <dgm:t>
        <a:bodyPr/>
        <a:lstStyle/>
        <a:p>
          <a:endParaRPr lang="en-US"/>
        </a:p>
      </dgm:t>
    </dgm:pt>
    <dgm:pt modelId="{3C451696-2859-4B15-9DAC-172D2F1D03B8}" type="pres">
      <dgm:prSet presAssocID="{7CA81BFD-0424-4EB4-A7F5-EF670AF2E279}" presName="picture2" presStyleCnt="0"/>
      <dgm:spPr/>
    </dgm:pt>
    <dgm:pt modelId="{8BD914A2-2EE4-453A-9A73-1365278D9396}" type="pres">
      <dgm:prSet presAssocID="{7CA81BFD-0424-4EB4-A7F5-EF670AF2E279}" presName="imageRepeatNode" presStyleLbl="fgImgPlace1" presStyleIdx="1" presStyleCnt="2"/>
      <dgm:spPr/>
      <dgm:t>
        <a:bodyPr/>
        <a:lstStyle/>
        <a:p>
          <a:endParaRPr lang="en-US"/>
        </a:p>
      </dgm:t>
    </dgm:pt>
  </dgm:ptLst>
  <dgm:cxnLst>
    <dgm:cxn modelId="{83ACBCDC-2DCE-4514-912B-D0B4695B5076}" type="presOf" srcId="{10DC3E3E-DBA4-4DA1-8385-F098A04EFD6B}" destId="{5D19A696-E86E-4B1D-82F2-016DAED411F2}" srcOrd="0" destOrd="0" presId="urn:microsoft.com/office/officeart/2008/layout/AscendingPictureAccentProcess"/>
    <dgm:cxn modelId="{B8602D9A-73ED-489D-A118-F36AEA4E5BB6}" srcId="{F98F0EF8-BFF3-4286-8B15-78A46BC64F5E}" destId="{6BA29600-3F26-403F-8A50-03E370C7FA3D}" srcOrd="1" destOrd="0" parTransId="{4A6ECEEB-645E-4C4C-BF31-3F509347716C}" sibTransId="{7CA81BFD-0424-4EB4-A7F5-EF670AF2E279}"/>
    <dgm:cxn modelId="{E4591CCE-81E6-4DE7-B6DF-1DBA17E1ABB9}" type="presOf" srcId="{6BA29600-3F26-403F-8A50-03E370C7FA3D}" destId="{652AE689-81A7-4AC2-9B2D-54348D09B9C1}" srcOrd="0" destOrd="0" presId="urn:microsoft.com/office/officeart/2008/layout/AscendingPictureAccentProcess"/>
    <dgm:cxn modelId="{4E91C038-9D11-4A3B-86A4-56A58A28E9F1}" srcId="{F98F0EF8-BFF3-4286-8B15-78A46BC64F5E}" destId="{B728DCAD-B91A-4540-B267-3D4AC63E1767}" srcOrd="0" destOrd="0" parTransId="{3B1E5E99-6B90-4CFE-8430-8EE4C090A21F}" sibTransId="{10DC3E3E-DBA4-4DA1-8385-F098A04EFD6B}"/>
    <dgm:cxn modelId="{FCE4C30F-3186-438F-A26B-6EB40C1D73C8}" type="presOf" srcId="{F98F0EF8-BFF3-4286-8B15-78A46BC64F5E}" destId="{9A9445FA-E3F0-46C0-AA32-908708C3D3EC}" srcOrd="0" destOrd="0" presId="urn:microsoft.com/office/officeart/2008/layout/AscendingPictureAccentProcess"/>
    <dgm:cxn modelId="{D6D1430F-4DE2-486E-851D-FE08EF0E5BD0}" type="presOf" srcId="{B728DCAD-B91A-4540-B267-3D4AC63E1767}" destId="{EEB045F3-F99A-4666-88E8-6BFDDEA94B53}" srcOrd="0" destOrd="0" presId="urn:microsoft.com/office/officeart/2008/layout/AscendingPictureAccentProcess"/>
    <dgm:cxn modelId="{32CF0965-C9B3-41E1-B6E6-EB2F13B75EBC}" type="presOf" srcId="{7CA81BFD-0424-4EB4-A7F5-EF670AF2E279}" destId="{8BD914A2-2EE4-453A-9A73-1365278D9396}" srcOrd="0" destOrd="0" presId="urn:microsoft.com/office/officeart/2008/layout/AscendingPictureAccentProcess"/>
    <dgm:cxn modelId="{DFD2C8F5-613F-41DF-8DA1-0E661AB0F30E}" type="presParOf" srcId="{9A9445FA-E3F0-46C0-AA32-908708C3D3EC}" destId="{A379743F-0990-480B-A850-FED4C967908B}" srcOrd="0" destOrd="0" presId="urn:microsoft.com/office/officeart/2008/layout/AscendingPictureAccentProcess"/>
    <dgm:cxn modelId="{C0CB4E60-CFB9-4D0F-AE3E-B6F1F596D91D}" type="presParOf" srcId="{9A9445FA-E3F0-46C0-AA32-908708C3D3EC}" destId="{56302F19-E30A-4989-8E19-8B4FEF4D20E3}" srcOrd="1" destOrd="0" presId="urn:microsoft.com/office/officeart/2008/layout/AscendingPictureAccentProcess"/>
    <dgm:cxn modelId="{9CF4678E-563C-451B-9C7C-BB27F7BA8AF6}" type="presParOf" srcId="{9A9445FA-E3F0-46C0-AA32-908708C3D3EC}" destId="{57148C4B-19AF-4180-A4BC-D685B0548DD5}" srcOrd="2" destOrd="0" presId="urn:microsoft.com/office/officeart/2008/layout/AscendingPictureAccentProcess"/>
    <dgm:cxn modelId="{81A180B6-DEF0-4083-BD14-D0A4036F181F}" type="presParOf" srcId="{9A9445FA-E3F0-46C0-AA32-908708C3D3EC}" destId="{79945CEF-BD5B-4217-89EF-D554BB32A5D8}" srcOrd="3" destOrd="0" presId="urn:microsoft.com/office/officeart/2008/layout/AscendingPictureAccentProcess"/>
    <dgm:cxn modelId="{1938E1A1-8013-44A7-AE19-9B75D23A05F1}" type="presParOf" srcId="{9A9445FA-E3F0-46C0-AA32-908708C3D3EC}" destId="{F9621E59-95AE-4A7D-A642-7F2C0F1B7712}" srcOrd="4" destOrd="0" presId="urn:microsoft.com/office/officeart/2008/layout/AscendingPictureAccentProcess"/>
    <dgm:cxn modelId="{E846E6E4-FD10-49A4-9DC1-F5A6A44AA4D5}" type="presParOf" srcId="{9A9445FA-E3F0-46C0-AA32-908708C3D3EC}" destId="{AE3BE196-A184-42FD-9371-7BDBD808EAAB}" srcOrd="5" destOrd="0" presId="urn:microsoft.com/office/officeart/2008/layout/AscendingPictureAccentProcess"/>
    <dgm:cxn modelId="{DC913129-C8D6-4E0E-9028-5F589D1F0FB6}" type="presParOf" srcId="{9A9445FA-E3F0-46C0-AA32-908708C3D3EC}" destId="{3915AD9F-AF24-4CA3-8267-E4E0603F8132}" srcOrd="6" destOrd="0" presId="urn:microsoft.com/office/officeart/2008/layout/AscendingPictureAccentProcess"/>
    <dgm:cxn modelId="{5F43A50D-977D-4153-BD91-E30BF08F3009}" type="presParOf" srcId="{9A9445FA-E3F0-46C0-AA32-908708C3D3EC}" destId="{53CF6A74-1DFF-4845-A018-ADE9F36D485A}" srcOrd="7" destOrd="0" presId="urn:microsoft.com/office/officeart/2008/layout/AscendingPictureAccentProcess"/>
    <dgm:cxn modelId="{B3E73894-4A66-4C89-84AA-64257D67F0F4}" type="presParOf" srcId="{9A9445FA-E3F0-46C0-AA32-908708C3D3EC}" destId="{6845CA0D-B87E-4E90-B626-C22979FF2443}" srcOrd="8" destOrd="0" presId="urn:microsoft.com/office/officeart/2008/layout/AscendingPictureAccentProcess"/>
    <dgm:cxn modelId="{07ED575C-8CF1-43B4-AFD9-105353A4A122}" type="presParOf" srcId="{9A9445FA-E3F0-46C0-AA32-908708C3D3EC}" destId="{DC320703-4FD2-4F54-83E8-B2A4065CC271}" srcOrd="9" destOrd="0" presId="urn:microsoft.com/office/officeart/2008/layout/AscendingPictureAccentProcess"/>
    <dgm:cxn modelId="{39A66C4C-5185-42BE-928C-709E5AF58C70}" type="presParOf" srcId="{9A9445FA-E3F0-46C0-AA32-908708C3D3EC}" destId="{EEB045F3-F99A-4666-88E8-6BFDDEA94B53}" srcOrd="10" destOrd="0" presId="urn:microsoft.com/office/officeart/2008/layout/AscendingPictureAccentProcess"/>
    <dgm:cxn modelId="{C485811D-B8D9-4523-8CAA-DBE1FFED1C60}" type="presParOf" srcId="{9A9445FA-E3F0-46C0-AA32-908708C3D3EC}" destId="{CA7AC8D5-80C5-40B0-A56F-AD031581159F}" srcOrd="11" destOrd="0" presId="urn:microsoft.com/office/officeart/2008/layout/AscendingPictureAccentProcess"/>
    <dgm:cxn modelId="{D459D332-7C83-4F29-B211-4A503C5633C7}" type="presParOf" srcId="{CA7AC8D5-80C5-40B0-A56F-AD031581159F}" destId="{5D19A696-E86E-4B1D-82F2-016DAED411F2}" srcOrd="0" destOrd="0" presId="urn:microsoft.com/office/officeart/2008/layout/AscendingPictureAccentProcess"/>
    <dgm:cxn modelId="{356FCECE-480A-4959-997B-16A4F9A9502C}" type="presParOf" srcId="{9A9445FA-E3F0-46C0-AA32-908708C3D3EC}" destId="{652AE689-81A7-4AC2-9B2D-54348D09B9C1}" srcOrd="12" destOrd="0" presId="urn:microsoft.com/office/officeart/2008/layout/AscendingPictureAccentProcess"/>
    <dgm:cxn modelId="{DEECC385-27A7-4DF6-A3E7-A1701B9EF8D8}" type="presParOf" srcId="{9A9445FA-E3F0-46C0-AA32-908708C3D3EC}" destId="{3C451696-2859-4B15-9DAC-172D2F1D03B8}" srcOrd="13" destOrd="0" presId="urn:microsoft.com/office/officeart/2008/layout/AscendingPictureAccentProcess"/>
    <dgm:cxn modelId="{69509E7C-6C8D-471D-9740-70F96407E0A4}" type="presParOf" srcId="{3C451696-2859-4B15-9DAC-172D2F1D03B8}" destId="{8BD914A2-2EE4-453A-9A73-1365278D939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9743F-0990-480B-A850-FED4C967908B}">
      <dsp:nvSpPr>
        <dsp:cNvPr id="0" name=""/>
        <dsp:cNvSpPr/>
      </dsp:nvSpPr>
      <dsp:spPr>
        <a:xfrm>
          <a:off x="3450352" y="1962827"/>
          <a:ext cx="106961" cy="106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02F19-E30A-4989-8E19-8B4FEF4D20E3}">
      <dsp:nvSpPr>
        <dsp:cNvPr id="0" name=""/>
        <dsp:cNvSpPr/>
      </dsp:nvSpPr>
      <dsp:spPr>
        <a:xfrm>
          <a:off x="3356654" y="2112984"/>
          <a:ext cx="106961" cy="106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48C4B-19AF-4180-A4BC-D685B0548DD5}">
      <dsp:nvSpPr>
        <dsp:cNvPr id="0" name=""/>
        <dsp:cNvSpPr/>
      </dsp:nvSpPr>
      <dsp:spPr>
        <a:xfrm>
          <a:off x="3244985" y="2242987"/>
          <a:ext cx="106961" cy="106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45CEF-BD5B-4217-89EF-D554BB32A5D8}">
      <dsp:nvSpPr>
        <dsp:cNvPr id="0" name=""/>
        <dsp:cNvSpPr/>
      </dsp:nvSpPr>
      <dsp:spPr>
        <a:xfrm>
          <a:off x="3378474" y="451608"/>
          <a:ext cx="106961" cy="106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21E59-95AE-4A7D-A642-7F2C0F1B7712}">
      <dsp:nvSpPr>
        <dsp:cNvPr id="0" name=""/>
        <dsp:cNvSpPr/>
      </dsp:nvSpPr>
      <dsp:spPr>
        <a:xfrm>
          <a:off x="3521375" y="366453"/>
          <a:ext cx="106961" cy="106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BE196-A184-42FD-9371-7BDBD808EAAB}">
      <dsp:nvSpPr>
        <dsp:cNvPr id="0" name=""/>
        <dsp:cNvSpPr/>
      </dsp:nvSpPr>
      <dsp:spPr>
        <a:xfrm>
          <a:off x="3663848" y="281298"/>
          <a:ext cx="106961" cy="106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5AD9F-AF24-4CA3-8267-E4E0603F8132}">
      <dsp:nvSpPr>
        <dsp:cNvPr id="0" name=""/>
        <dsp:cNvSpPr/>
      </dsp:nvSpPr>
      <dsp:spPr>
        <a:xfrm>
          <a:off x="3806321" y="366453"/>
          <a:ext cx="106961" cy="106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F6A74-1DFF-4845-A018-ADE9F36D485A}">
      <dsp:nvSpPr>
        <dsp:cNvPr id="0" name=""/>
        <dsp:cNvSpPr/>
      </dsp:nvSpPr>
      <dsp:spPr>
        <a:xfrm>
          <a:off x="3949222" y="451608"/>
          <a:ext cx="106961" cy="106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5CA0D-B87E-4E90-B626-C22979FF2443}">
      <dsp:nvSpPr>
        <dsp:cNvPr id="0" name=""/>
        <dsp:cNvSpPr/>
      </dsp:nvSpPr>
      <dsp:spPr>
        <a:xfrm>
          <a:off x="3663848" y="460975"/>
          <a:ext cx="106961" cy="106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20703-4FD2-4F54-83E8-B2A4065CC271}">
      <dsp:nvSpPr>
        <dsp:cNvPr id="0" name=""/>
        <dsp:cNvSpPr/>
      </dsp:nvSpPr>
      <dsp:spPr>
        <a:xfrm>
          <a:off x="3663848" y="640652"/>
          <a:ext cx="106961" cy="106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045F3-F99A-4666-88E8-6BFDDEA94B53}">
      <dsp:nvSpPr>
        <dsp:cNvPr id="0" name=""/>
        <dsp:cNvSpPr/>
      </dsp:nvSpPr>
      <dsp:spPr>
        <a:xfrm>
          <a:off x="2793606" y="2633683"/>
          <a:ext cx="2306954" cy="618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305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Homeowner</a:t>
          </a:r>
          <a:endParaRPr lang="en-US" sz="2500" kern="1200" dirty="0"/>
        </a:p>
      </dsp:txBody>
      <dsp:txXfrm>
        <a:off x="2823813" y="2663890"/>
        <a:ext cx="2246540" cy="558379"/>
      </dsp:txXfrm>
    </dsp:sp>
    <dsp:sp modelId="{5D19A696-E86E-4B1D-82F2-016DAED411F2}">
      <dsp:nvSpPr>
        <dsp:cNvPr id="0" name=""/>
        <dsp:cNvSpPr/>
      </dsp:nvSpPr>
      <dsp:spPr>
        <a:xfrm>
          <a:off x="2153974" y="2027378"/>
          <a:ext cx="1069619" cy="10695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AE689-81A7-4AC2-9B2D-54348D09B9C1}">
      <dsp:nvSpPr>
        <dsp:cNvPr id="0" name=""/>
        <dsp:cNvSpPr/>
      </dsp:nvSpPr>
      <dsp:spPr>
        <a:xfrm>
          <a:off x="3768671" y="1423345"/>
          <a:ext cx="2306954" cy="618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305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CDC</a:t>
          </a:r>
          <a:endParaRPr lang="en-US" sz="2500" kern="1200" dirty="0"/>
        </a:p>
      </dsp:txBody>
      <dsp:txXfrm>
        <a:off x="3798878" y="1453552"/>
        <a:ext cx="2246540" cy="558379"/>
      </dsp:txXfrm>
    </dsp:sp>
    <dsp:sp modelId="{8BD914A2-2EE4-453A-9A73-1365278D9396}">
      <dsp:nvSpPr>
        <dsp:cNvPr id="0" name=""/>
        <dsp:cNvSpPr/>
      </dsp:nvSpPr>
      <dsp:spPr>
        <a:xfrm>
          <a:off x="3129039" y="817040"/>
          <a:ext cx="1069619" cy="106954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DF7B5-DF0B-415B-8706-D2833897F4A8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0CB62-4BCE-458F-A105-04B758251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0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Partnership between Community Development Corporations (CDCs) and City of Cleveland Department of Building and Housing</a:t>
            </a:r>
          </a:p>
          <a:p>
            <a:r>
              <a:rPr lang="en-US" dirty="0" smtClean="0"/>
              <a:t>Traditionally had more adversarial relationship</a:t>
            </a:r>
          </a:p>
          <a:p>
            <a:endParaRPr lang="en-US" dirty="0" smtClean="0"/>
          </a:p>
          <a:p>
            <a:r>
              <a:rPr lang="en-US" dirty="0" smtClean="0"/>
              <a:t>Increase transparency in process and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0CB62-4BCE-458F-A105-04B7582513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8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 theory: CDCs have better opportunity to achieve</a:t>
            </a:r>
            <a:br>
              <a:rPr lang="en-US" dirty="0" smtClean="0"/>
            </a:br>
            <a:r>
              <a:rPr lang="en-US" dirty="0" smtClean="0"/>
              <a:t>Voluntary housing code compliance</a:t>
            </a:r>
          </a:p>
          <a:p>
            <a:r>
              <a:rPr lang="en-US" dirty="0" smtClean="0"/>
              <a:t>Friendly face</a:t>
            </a:r>
          </a:p>
          <a:p>
            <a:r>
              <a:rPr lang="en-US" dirty="0" smtClean="0"/>
              <a:t>Connection with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0CB62-4BCE-458F-A105-04B7582513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8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Locally prioritized</a:t>
            </a:r>
          </a:p>
          <a:p>
            <a:endParaRPr lang="en-US" dirty="0" smtClean="0"/>
          </a:p>
          <a:p>
            <a:r>
              <a:rPr lang="en-US" dirty="0" smtClean="0"/>
              <a:t>Geographically concentrated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0CB62-4BCE-458F-A105-04B7582513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3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722313" y="3996595"/>
            <a:ext cx="7390056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bg1">
                    <a:lumMod val="65000"/>
                  </a:schemeClr>
                </a:solidFill>
                <a:latin typeface="+mj-lt"/>
                <a:ea typeface="ＭＳ Ｐゴシック" pitchFamily="-111" charset="-128"/>
                <a:cs typeface="TitilliumMaps26L" pitchFamily="50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Cleveland</a:t>
            </a:r>
            <a:r>
              <a:rPr lang="en-US" baseline="0" dirty="0" smtClean="0">
                <a:solidFill>
                  <a:schemeClr val="bg1">
                    <a:lumMod val="85000"/>
                  </a:schemeClr>
                </a:solidFill>
              </a:rPr>
              <a:t> Code Enforcement Partnership and Data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722313" y="2496408"/>
            <a:ext cx="73900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800" y="596265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u="none" dirty="0" smtClean="0">
                <a:solidFill>
                  <a:schemeClr val="bg1"/>
                </a:solidFill>
                <a:latin typeface="+mj-lt"/>
              </a:rPr>
              <a:t>http://povertycenter.case.edu</a:t>
            </a:r>
          </a:p>
          <a:p>
            <a:pPr algn="r"/>
            <a:r>
              <a:rPr lang="en-US" sz="2000" u="none" dirty="0" smtClean="0">
                <a:solidFill>
                  <a:schemeClr val="bg1"/>
                </a:solidFill>
                <a:latin typeface="+mj-lt"/>
              </a:rPr>
              <a:t>http://neocando.case.edu</a:t>
            </a:r>
            <a:endParaRPr lang="en-US" sz="2000" u="none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63DF-4336-47BF-AFE5-A54E5DD42F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9410-B1A7-4162-9DDA-F4108E6EAA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917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695950"/>
            <a:ext cx="9144000" cy="1162050"/>
          </a:xfrm>
          <a:prstGeom prst="rect">
            <a:avLst/>
          </a:prstGeom>
          <a:solidFill>
            <a:srgbClr val="45556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6" descr="CWRU MSASS white-rev logo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5962650"/>
            <a:ext cx="25654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4114800" y="596265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u="none" dirty="0" smtClean="0">
                <a:solidFill>
                  <a:schemeClr val="bg1"/>
                </a:solidFill>
                <a:latin typeface="+mj-lt"/>
              </a:rPr>
              <a:t>http://povertycenter.case.edu</a:t>
            </a:r>
          </a:p>
          <a:p>
            <a:pPr algn="r"/>
            <a:r>
              <a:rPr lang="en-US" sz="2000" u="none" dirty="0" smtClean="0">
                <a:solidFill>
                  <a:schemeClr val="bg1"/>
                </a:solidFill>
                <a:latin typeface="+mj-lt"/>
              </a:rPr>
              <a:t>http://neocando.case.edu</a:t>
            </a:r>
            <a:endParaRPr lang="en-US" sz="2000" u="none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96595"/>
            <a:ext cx="7390056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96408"/>
            <a:ext cx="73900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42452-9311-4813-AA2F-8F7C67942C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17795-29C5-4C42-92D7-137C804B11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E18D5-233D-438C-8375-7E0E268663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47ECA-1B1C-44DB-A9C4-3D9D98DD82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202E6-0036-4352-B477-A819A26C3B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228600"/>
            <a:ext cx="83058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695950"/>
            <a:ext cx="9144000" cy="1162050"/>
          </a:xfrm>
          <a:prstGeom prst="rect">
            <a:avLst/>
          </a:prstGeom>
          <a:solidFill>
            <a:srgbClr val="45556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 descr="CWRU MSASS white-rev logo.wm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6100" y="5962650"/>
            <a:ext cx="25654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4114800" y="596265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u="none" dirty="0" smtClean="0">
                <a:solidFill>
                  <a:schemeClr val="bg1"/>
                </a:solidFill>
                <a:latin typeface="+mj-lt"/>
              </a:rPr>
              <a:t>http://povertycenter.case.edu</a:t>
            </a:r>
          </a:p>
          <a:p>
            <a:pPr algn="r"/>
            <a:r>
              <a:rPr lang="en-US" sz="2000" u="none" dirty="0" smtClean="0">
                <a:solidFill>
                  <a:schemeClr val="bg1"/>
                </a:solidFill>
                <a:latin typeface="+mj-lt"/>
              </a:rPr>
              <a:t>http://neocando.case.edu</a:t>
            </a:r>
            <a:endParaRPr lang="en-US" sz="2000" u="none" dirty="0">
              <a:solidFill>
                <a:schemeClr val="bg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>
              <a:lumMod val="65000"/>
            </a:schemeClr>
          </a:solidFill>
          <a:latin typeface="+mj-lt"/>
          <a:ea typeface="ＭＳ Ｐゴシック" pitchFamily="-111" charset="-128"/>
          <a:cs typeface="TitilliumMaps26L" pitchFamily="50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111" charset="0"/>
        <a:buChar char="•"/>
        <a:defRPr sz="3200" kern="1200">
          <a:solidFill>
            <a:schemeClr val="bg1">
              <a:lumMod val="95000"/>
            </a:schemeClr>
          </a:solidFill>
          <a:latin typeface="+mj-lt"/>
          <a:ea typeface="ＭＳ Ｐゴシック" pitchFamily="-111" charset="-128"/>
          <a:cs typeface="TitilliumMaps26L" pitchFamily="50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111" charset="0"/>
        <a:buChar char="–"/>
        <a:defRPr sz="2800" kern="1200">
          <a:solidFill>
            <a:schemeClr val="bg1">
              <a:lumMod val="95000"/>
            </a:schemeClr>
          </a:solidFill>
          <a:latin typeface="+mj-lt"/>
          <a:ea typeface="ＭＳ Ｐゴシック" pitchFamily="-11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1" charset="0"/>
        <a:buChar char="•"/>
        <a:defRPr sz="2400" kern="1200">
          <a:solidFill>
            <a:schemeClr val="bg1">
              <a:lumMod val="95000"/>
            </a:schemeClr>
          </a:solidFill>
          <a:latin typeface="+mj-lt"/>
          <a:ea typeface="ＭＳ Ｐゴシック" pitchFamily="-11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1" charset="0"/>
        <a:buChar char="–"/>
        <a:defRPr sz="2000" kern="1200">
          <a:solidFill>
            <a:schemeClr val="bg1">
              <a:lumMod val="95000"/>
            </a:schemeClr>
          </a:solidFill>
          <a:latin typeface="+mj-lt"/>
          <a:ea typeface="ＭＳ Ｐゴシック" pitchFamily="-11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1" charset="0"/>
        <a:buChar char="»"/>
        <a:defRPr sz="2000" kern="1200">
          <a:solidFill>
            <a:schemeClr val="bg1">
              <a:lumMod val="95000"/>
            </a:schemeClr>
          </a:solidFill>
          <a:latin typeface="+mj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Center on Urban Poverty and Community Development</a:t>
            </a:r>
          </a:p>
          <a:p>
            <a:r>
              <a:rPr lang="en-US" dirty="0" smtClean="0"/>
              <a:t>Jack, Joseph and Morton Mandel School of Applied Social Sciences</a:t>
            </a:r>
          </a:p>
          <a:p>
            <a:r>
              <a:rPr lang="en-US" dirty="0" smtClean="0"/>
              <a:t>Case Western Reserve University</a:t>
            </a:r>
          </a:p>
          <a:p>
            <a:endParaRPr lang="en-US" dirty="0" smtClean="0"/>
          </a:p>
          <a:p>
            <a:r>
              <a:rPr lang="en-US" dirty="0" smtClean="0"/>
              <a:t>April </a:t>
            </a:r>
            <a:r>
              <a:rPr lang="en-US" dirty="0"/>
              <a:t>Hirsh, MSSA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0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91709"/>
          </a:xfrm>
        </p:spPr>
        <p:txBody>
          <a:bodyPr/>
          <a:lstStyle/>
          <a:p>
            <a:r>
              <a:rPr lang="en-US" dirty="0"/>
              <a:t>Build, host, maintain platform for CDC inspection information</a:t>
            </a:r>
          </a:p>
          <a:p>
            <a:pPr lvl="1"/>
            <a:r>
              <a:rPr lang="en-US" dirty="0" smtClean="0"/>
              <a:t>Facilitates information sharing</a:t>
            </a:r>
          </a:p>
          <a:p>
            <a:pPr lvl="1"/>
            <a:r>
              <a:rPr lang="en-US" dirty="0" smtClean="0"/>
              <a:t>Better data management- integrated (simple) tools</a:t>
            </a:r>
          </a:p>
          <a:p>
            <a:pPr lvl="1"/>
            <a:r>
              <a:rPr lang="en-US" dirty="0" smtClean="0"/>
              <a:t>CDBG/HUD reporting</a:t>
            </a:r>
          </a:p>
          <a:p>
            <a:pPr lvl="1"/>
            <a:r>
              <a:rPr lang="en-US" dirty="0" smtClean="0"/>
              <a:t>Accountability!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0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6612"/>
            <a:ext cx="4878394" cy="54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6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8" y="1600200"/>
            <a:ext cx="7515804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86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ownership, transfers, tax status, foreclosure filing, sheriff’s sale, and detailed code enforcement information in ONE location</a:t>
            </a:r>
          </a:p>
          <a:p>
            <a:r>
              <a:rPr lang="en-US" dirty="0" smtClean="0"/>
              <a:t>Facilitates nuisance abatement</a:t>
            </a:r>
          </a:p>
          <a:p>
            <a:r>
              <a:rPr lang="en-US" dirty="0" smtClean="0"/>
              <a:t>Demo info facilitates clumping</a:t>
            </a:r>
          </a:p>
          <a:p>
            <a:r>
              <a:rPr lang="en-US" dirty="0" smtClean="0"/>
              <a:t>Data is great!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6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April Urban</a:t>
            </a:r>
          </a:p>
          <a:p>
            <a:pPr marL="0" indent="0" algn="ctr">
              <a:buNone/>
            </a:pPr>
            <a:r>
              <a:rPr lang="en-US" dirty="0" smtClean="0"/>
              <a:t>Center on Urban Poverty and Community Development</a:t>
            </a:r>
          </a:p>
          <a:p>
            <a:pPr marL="0" indent="0" algn="ctr">
              <a:buNone/>
            </a:pPr>
            <a:r>
              <a:rPr lang="en-US" dirty="0" smtClean="0"/>
              <a:t>http://povertycenter.case.edu</a:t>
            </a:r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pril.urban@case.edu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0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Enforcement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Housing context in Cleveland</a:t>
            </a:r>
          </a:p>
          <a:p>
            <a:pPr lvl="1"/>
            <a:r>
              <a:rPr lang="en-US" dirty="0" smtClean="0"/>
              <a:t>Foreclosure </a:t>
            </a:r>
          </a:p>
          <a:p>
            <a:pPr lvl="1"/>
            <a:r>
              <a:rPr lang="en-US" dirty="0" smtClean="0"/>
              <a:t>Bank/investor ownership</a:t>
            </a:r>
          </a:p>
          <a:p>
            <a:pPr lvl="1"/>
            <a:r>
              <a:rPr lang="en-US" dirty="0" smtClean="0"/>
              <a:t>Property abandonment, irresponsible ownership</a:t>
            </a:r>
          </a:p>
          <a:p>
            <a:pPr lvl="1"/>
            <a:r>
              <a:rPr lang="en-US" dirty="0" smtClean="0"/>
              <a:t>Code enforcement, housing court as tools to stem the rising tide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6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Enforcement </a:t>
            </a:r>
            <a:r>
              <a:rPr lang="en-US" b="1" dirty="0" smtClean="0"/>
              <a:t>Partnership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cdn.collectionscreditrisk.com/media/newspics/parthnersh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78" y="1600200"/>
            <a:ext cx="4641043" cy="35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0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683608"/>
              </p:ext>
            </p:extLst>
          </p:nvPr>
        </p:nvGraphicFramePr>
        <p:xfrm>
          <a:off x="457200" y="1676400"/>
          <a:ext cx="8229600" cy="353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362200" y="838200"/>
            <a:ext cx="36576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5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57200"/>
            <a:ext cx="6014615" cy="48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9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B&amp;H data in Neighborhood Stabilization Team Web Application</a:t>
            </a:r>
          </a:p>
          <a:p>
            <a:pPr lvl="1"/>
            <a:r>
              <a:rPr lang="en-US" dirty="0" smtClean="0"/>
              <a:t>Meeting </a:t>
            </a:r>
            <a:r>
              <a:rPr lang="en-US" dirty="0"/>
              <a:t>with partners to understand data needs</a:t>
            </a:r>
          </a:p>
          <a:p>
            <a:pPr lvl="1"/>
            <a:r>
              <a:rPr lang="en-US" dirty="0"/>
              <a:t>Processing data to meet data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6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Enforcement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76600" y="2485883"/>
            <a:ext cx="3962400" cy="1924334"/>
          </a:xfrm>
        </p:spPr>
        <p:txBody>
          <a:bodyPr/>
          <a:lstStyle/>
          <a:p>
            <a:pPr lvl="1"/>
            <a:r>
              <a:rPr lang="en-US" dirty="0"/>
              <a:t>Complaints</a:t>
            </a:r>
          </a:p>
          <a:p>
            <a:pPr lvl="1"/>
            <a:r>
              <a:rPr lang="en-US" dirty="0"/>
              <a:t>Inspections</a:t>
            </a:r>
          </a:p>
          <a:p>
            <a:pPr lvl="1"/>
            <a:r>
              <a:rPr lang="en-US" dirty="0"/>
              <a:t>Violations</a:t>
            </a:r>
          </a:p>
          <a:p>
            <a:pPr lvl="1"/>
            <a:r>
              <a:rPr lang="en-US" dirty="0" smtClean="0"/>
              <a:t>Condemnations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2781300"/>
            <a:ext cx="4038600" cy="1714500"/>
          </a:xfrm>
        </p:spPr>
        <p:txBody>
          <a:bodyPr/>
          <a:lstStyle/>
          <a:p>
            <a:pPr lvl="1"/>
            <a:r>
              <a:rPr lang="en-US" dirty="0"/>
              <a:t>Demolitions</a:t>
            </a:r>
          </a:p>
          <a:p>
            <a:pPr lvl="1"/>
            <a:r>
              <a:rPr lang="en-US" dirty="0"/>
              <a:t>Prosecution</a:t>
            </a:r>
          </a:p>
          <a:p>
            <a:pPr lvl="1"/>
            <a:r>
              <a:rPr lang="en-US" dirty="0"/>
              <a:t>Permits</a:t>
            </a:r>
          </a:p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33400" y="1447800"/>
            <a:ext cx="784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1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-111" charset="-128"/>
                <a:cs typeface="TitilliumMaps26L" pitchFamily="50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1" charset="0"/>
              <a:buChar char="–"/>
              <a:defRPr sz="2400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-11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1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-11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1" charset="0"/>
              <a:buChar char="–"/>
              <a:defRPr sz="1800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-11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1" charset="0"/>
              <a:buChar char="»"/>
              <a:defRPr sz="1800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B&amp;H and CDC Code Enforcement data on Neighborhood Stabilization Team Web Application</a:t>
            </a:r>
          </a:p>
          <a:p>
            <a:r>
              <a:rPr lang="en-US" dirty="0" smtClean="0"/>
              <a:t>B&amp;H data: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57200" y="4410217"/>
            <a:ext cx="7848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1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-111" charset="-128"/>
                <a:cs typeface="TitilliumMaps26L" pitchFamily="50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1" charset="0"/>
              <a:buChar char="–"/>
              <a:defRPr sz="2400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-11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1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-11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1" charset="0"/>
              <a:buChar char="–"/>
              <a:defRPr sz="1800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-11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1" charset="0"/>
              <a:buChar char="»"/>
              <a:defRPr sz="1800" kern="120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information is viewable, searchable, filterable, sortable, </a:t>
            </a:r>
            <a:r>
              <a:rPr lang="en-US" dirty="0" err="1" smtClean="0"/>
              <a:t>mapable</a:t>
            </a:r>
            <a:r>
              <a:rPr lang="en-US" dirty="0" smtClean="0"/>
              <a:t>, downloadable at parcel level</a:t>
            </a:r>
          </a:p>
        </p:txBody>
      </p:sp>
    </p:spTree>
    <p:extLst>
      <p:ext uri="{BB962C8B-B14F-4D97-AF65-F5344CB8AC3E}">
        <p14:creationId xmlns:p14="http://schemas.microsoft.com/office/powerpoint/2010/main" val="408745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8" y="1600200"/>
            <a:ext cx="8188024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15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76" y="12510"/>
            <a:ext cx="9149919" cy="66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9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wru- bet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cwru- better</Template>
  <TotalTime>281</TotalTime>
  <Words>246</Words>
  <Application>Microsoft Office PowerPoint</Application>
  <PresentationFormat>On-screen Show (4:3)</PresentationFormat>
  <Paragraphs>62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cwru- better</vt:lpstr>
      <vt:lpstr>PowerPoint Presentation</vt:lpstr>
      <vt:lpstr>Code Enforcement Partnership</vt:lpstr>
      <vt:lpstr>Code Enforcement Partnership</vt:lpstr>
      <vt:lpstr>PowerPoint Presentation</vt:lpstr>
      <vt:lpstr>PowerPoint Presentation</vt:lpstr>
      <vt:lpstr>Our Role</vt:lpstr>
      <vt:lpstr>Code Enforcement Data</vt:lpstr>
      <vt:lpstr>Example</vt:lpstr>
      <vt:lpstr>PowerPoint Presentation</vt:lpstr>
      <vt:lpstr>Our Role</vt:lpstr>
      <vt:lpstr>PowerPoint Presentation</vt:lpstr>
      <vt:lpstr>Example</vt:lpstr>
      <vt:lpstr>Results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Hirsh</dc:creator>
  <cp:lastModifiedBy>Woluchem, Maia</cp:lastModifiedBy>
  <cp:revision>21</cp:revision>
  <dcterms:created xsi:type="dcterms:W3CDTF">2014-10-17T01:45:51Z</dcterms:created>
  <dcterms:modified xsi:type="dcterms:W3CDTF">2015-04-28T00:15:51Z</dcterms:modified>
</cp:coreProperties>
</file>