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sldIdLst>
    <p:sldId id="256" r:id="rId2"/>
    <p:sldId id="260" r:id="rId3"/>
    <p:sldId id="319" r:id="rId4"/>
    <p:sldId id="318" r:id="rId5"/>
    <p:sldId id="344" r:id="rId6"/>
    <p:sldId id="345" r:id="rId7"/>
    <p:sldId id="346" r:id="rId8"/>
    <p:sldId id="352" r:id="rId9"/>
    <p:sldId id="317" r:id="rId10"/>
    <p:sldId id="316" r:id="rId11"/>
    <p:sldId id="340" r:id="rId12"/>
    <p:sldId id="341" r:id="rId13"/>
    <p:sldId id="348" r:id="rId14"/>
    <p:sldId id="356" r:id="rId15"/>
    <p:sldId id="357" r:id="rId16"/>
    <p:sldId id="359" r:id="rId17"/>
    <p:sldId id="349" r:id="rId18"/>
    <p:sldId id="343" r:id="rId19"/>
    <p:sldId id="353" r:id="rId20"/>
    <p:sldId id="320" r:id="rId21"/>
    <p:sldId id="323" r:id="rId22"/>
    <p:sldId id="350" r:id="rId23"/>
    <p:sldId id="321" r:id="rId24"/>
    <p:sldId id="322" r:id="rId25"/>
    <p:sldId id="354" r:id="rId26"/>
    <p:sldId id="327" r:id="rId27"/>
    <p:sldId id="351" r:id="rId28"/>
    <p:sldId id="324" r:id="rId29"/>
    <p:sldId id="325" r:id="rId30"/>
    <p:sldId id="326" r:id="rId31"/>
    <p:sldId id="355" r:id="rId32"/>
    <p:sldId id="312" r:id="rId33"/>
    <p:sldId id="315" r:id="rId34"/>
  </p:sldIdLst>
  <p:sldSz cx="9144000" cy="6858000" type="screen4x3"/>
  <p:notesSz cx="6858000" cy="9144000"/>
  <p:embeddedFontLst>
    <p:embeddedFont>
      <p:font typeface="Gotham Bold" pitchFamily="50" charset="0"/>
      <p:regular r:id="rId36"/>
      <p:italic r:id="rId37"/>
    </p:embeddedFont>
    <p:embeddedFont>
      <p:font typeface="ＭＳ Ｐゴシック" panose="020B0600070205080204" pitchFamily="34" charset="-128"/>
      <p:regular r:id="rId38"/>
    </p:embeddedFont>
    <p:embeddedFont>
      <p:font typeface="Vista Slab OT Reg" panose="02060604030204060204" pitchFamily="18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C"/>
    <a:srgbClr val="AB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 autoAdjust="0"/>
    <p:restoredTop sz="74199"/>
  </p:normalViewPr>
  <p:slideViewPr>
    <p:cSldViewPr snapToGrid="0">
      <p:cViewPr varScale="1">
        <p:scale>
          <a:sx n="83" d="100"/>
          <a:sy n="83" d="100"/>
        </p:scale>
        <p:origin x="16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290D-3B44-534B-AC31-F95AAB1FB31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AA15-5926-8945-90B2-DF76294C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combinations of services lead to improved outcomes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</a:t>
            </a:r>
            <a:r>
              <a:rPr lang="en-US" baseline="0" dirty="0" smtClean="0"/>
              <a:t> can United Way and Polis work together to change the culture of data use among community organizations and the broader public?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Describe "client data" as "information about client demographics and outcomes“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Describe "program data" as "information about the type of service, a program's service area, or number of sessions required to complete the program"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65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1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Reaching a collective data sharing agreement is an exercise in diplomacy</a:t>
            </a:r>
          </a:p>
          <a:p>
            <a:endParaRPr lang="en-US" dirty="0" smtClean="0"/>
          </a:p>
          <a:p>
            <a:r>
              <a:rPr lang="en-US" dirty="0" smtClean="0"/>
              <a:t>Complicated contractual and legal restrictions surrounding data sharing across multiple sectors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3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5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Nonprofit hospitals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CHNA are tools designed to help those hospitals make more data-informed decisions</a:t>
            </a:r>
          </a:p>
          <a:p>
            <a:endParaRPr lang="en-US" dirty="0" smtClean="0"/>
          </a:p>
          <a:p>
            <a:r>
              <a:rPr lang="en-US" dirty="0" smtClean="0"/>
              <a:t>compile information needed to improve the health of their communities and offer opportunities for institutional and cross-sectional collaboration.</a:t>
            </a:r>
          </a:p>
          <a:p>
            <a:endParaRPr lang="en-US" dirty="0" smtClean="0"/>
          </a:p>
          <a:p>
            <a:r>
              <a:rPr lang="en-US" dirty="0" smtClean="0"/>
              <a:t>Guidance so hospital staff can select the best strategies to address</a:t>
            </a:r>
            <a:r>
              <a:rPr lang="en-US" baseline="0" dirty="0" smtClean="0"/>
              <a:t> current and emerging </a:t>
            </a:r>
            <a:r>
              <a:rPr lang="en-US" dirty="0" smtClean="0"/>
              <a:t>health concerns and measure progress towards their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5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primary and secondary data</a:t>
            </a:r>
          </a:p>
          <a:p>
            <a:endParaRPr lang="en-US" dirty="0" smtClean="0"/>
          </a:p>
          <a:p>
            <a:r>
              <a:rPr lang="en-US" dirty="0" smtClean="0"/>
              <a:t>Supply data relevant to each individual county hospital in the context of the regional assessment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Evidence-based programs – peer reviewed</a:t>
            </a:r>
            <a:r>
              <a:rPr lang="en-US" baseline="0" dirty="0" smtClean="0"/>
              <a:t> and determined to be effective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Replicable – this is a baseline, and the hospitals can use the same tool to build the next</a:t>
            </a:r>
            <a:r>
              <a:rPr lang="en-US" baseline="0" dirty="0" smtClean="0"/>
              <a:t> CHNA and track progress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9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Hanlon method allowed us to take an objective</a:t>
            </a:r>
            <a:r>
              <a:rPr lang="en-US" baseline="0" dirty="0" smtClean="0"/>
              <a:t> approach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 strategies to combat health concerns that align with existing hospital and community programs,</a:t>
            </a:r>
            <a:r>
              <a:rPr lang="en-US" baseline="0" dirty="0" smtClean="0"/>
              <a:t> especially those that are popular or well attended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79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Collecting the right kind of data for Hanlon method,</a:t>
            </a:r>
            <a:r>
              <a:rPr lang="en-US" baseline="0" dirty="0" smtClean="0"/>
              <a:t> citing what it is and where it came from. Data can be hard to track down.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7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working on building a feasibility framework for evaluating the cost, scope, and impact of implementation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26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17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programs and interventions are used to enable social innovation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evidence on what works best to solve specific social problems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components of the 2-gen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approach: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Post-secondary education and workforce, early childhood education, economic supports, health and wellbeing, social 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89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evidence-based programs and interventions are used to enable social innovation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evidence on what works best to solve specific social problems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components of the 2-gen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approach: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Post-secondary education and workforce, early childhood education, economic supports, health and wellbeing, social 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9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e</a:t>
            </a:r>
            <a:r>
              <a:rPr lang="en-US" dirty="0" smtClean="0"/>
              <a:t>valuate client outcomes using scientifically rigorous methodologies without denying services to anyone?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Leverage other SIF resources to spark new innovations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7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1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2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 rating</a:t>
            </a:r>
            <a:r>
              <a:rPr lang="en-US" baseline="0" dirty="0" smtClean="0"/>
              <a:t> for cities – we brought that down to neighborhoods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9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7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CAA15-5926-8945-90B2-DF76294CD5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3556329"/>
            <a:ext cx="9144000" cy="3301671"/>
            <a:chOff x="0" y="3273171"/>
            <a:chExt cx="9144000" cy="3301671"/>
          </a:xfrm>
        </p:grpSpPr>
        <p:sp>
          <p:nvSpPr>
            <p:cNvPr id="8" name="Rectangle 7"/>
            <p:cNvSpPr/>
            <p:nvPr/>
          </p:nvSpPr>
          <p:spPr>
            <a:xfrm>
              <a:off x="0" y="4333875"/>
              <a:ext cx="9144000" cy="2240967"/>
            </a:xfrm>
            <a:prstGeom prst="rect">
              <a:avLst/>
            </a:prstGeom>
            <a:solidFill>
              <a:srgbClr val="ABA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273171"/>
              <a:ext cx="9143997" cy="128320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1191"/>
            <a:ext cx="7772400" cy="190542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24722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0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9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48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05877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C82-AD19-4014-96A9-550F69B62A4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0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0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8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92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14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946458"/>
            <a:ext cx="9144000" cy="921067"/>
            <a:chOff x="0" y="6022658"/>
            <a:chExt cx="9144000" cy="92106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8794"/>
            <a:stretch/>
          </p:blipFill>
          <p:spPr>
            <a:xfrm>
              <a:off x="0" y="6022658"/>
              <a:ext cx="9144000" cy="9115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124575"/>
              <a:ext cx="819150" cy="81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9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4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AC82-AD19-4014-96A9-550F69B62A4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75CC-120D-4B0E-B645-76AED2F5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932218" cy="236378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Building a Culture</a:t>
            </a:r>
            <a:br>
              <a:rPr lang="en-US" sz="4800" dirty="0" smtClean="0"/>
            </a:br>
            <a:r>
              <a:rPr lang="en-US" sz="4800" dirty="0" smtClean="0"/>
              <a:t>of Data Use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372"/>
            <a:ext cx="6858000" cy="1655762"/>
          </a:xfrm>
        </p:spPr>
        <p:txBody>
          <a:bodyPr/>
          <a:lstStyle/>
          <a:p>
            <a:r>
              <a:rPr lang="en-US" dirty="0" smtClean="0"/>
              <a:t>Innovations in Program Planning and Evaluation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5724475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2000" dirty="0" smtClean="0"/>
              <a:t>Kelly Davila, Senior Research Analyst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0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Where we are now</a:t>
            </a:r>
          </a:p>
          <a:p>
            <a:pPr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aunched </a:t>
            </a:r>
            <a:r>
              <a:rPr lang="en-US" dirty="0"/>
              <a:t>in June 2016, </a:t>
            </a:r>
            <a:r>
              <a:rPr lang="en-US" dirty="0" smtClean="0"/>
              <a:t>continuously updated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Nominee </a:t>
            </a:r>
            <a:r>
              <a:rPr lang="mr-IN" dirty="0" smtClean="0"/>
              <a:t>–</a:t>
            </a:r>
            <a:r>
              <a:rPr lang="en-US" dirty="0" smtClean="0"/>
              <a:t> MIRA Awards (Best of Indiana Tech)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Winner </a:t>
            </a:r>
            <a:r>
              <a:rPr lang="mr-IN" dirty="0" smtClean="0"/>
              <a:t>–</a:t>
            </a:r>
            <a:r>
              <a:rPr lang="en-US" dirty="0" smtClean="0"/>
              <a:t> URISA Exemplary Systems in Government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r="5366"/>
          <a:stretch/>
        </p:blipFill>
        <p:spPr>
          <a:xfrm>
            <a:off x="6756339" y="5033248"/>
            <a:ext cx="2046137" cy="9429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26" name="Picture 2" descr="m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37" y="4766547"/>
            <a:ext cx="1857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SAVI Expansion to </a:t>
            </a:r>
            <a:r>
              <a:rPr lang="en-US" sz="4000" dirty="0"/>
              <a:t>S</a:t>
            </a:r>
            <a:r>
              <a:rPr lang="en-US" sz="4000" dirty="0" smtClean="0"/>
              <a:t>upport</a:t>
            </a:r>
            <a:br>
              <a:rPr lang="en-US" sz="4000" dirty="0" smtClean="0"/>
            </a:br>
            <a:r>
              <a:rPr lang="en-US" sz="4000" dirty="0" smtClean="0"/>
              <a:t>United Way Data Integration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What is it?</a:t>
            </a:r>
          </a:p>
          <a:p>
            <a:r>
              <a:rPr lang="en-US" dirty="0" smtClean="0"/>
              <a:t>United Way of Central Indiana wants to shift its funding and decision-making to a data-informed process.</a:t>
            </a:r>
          </a:p>
          <a:p>
            <a:r>
              <a:rPr lang="en-US" dirty="0" smtClean="0"/>
              <a:t>How well is UWCI meeting its strategic goals? How can it improve its efforts?</a:t>
            </a:r>
          </a:p>
        </p:txBody>
      </p:sp>
    </p:spTree>
    <p:extLst>
      <p:ext uri="{BB962C8B-B14F-4D97-AF65-F5344CB8AC3E}">
        <p14:creationId xmlns:p14="http://schemas.microsoft.com/office/powerpoint/2010/main" val="2743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S</a:t>
            </a:r>
            <a:r>
              <a:rPr lang="en-US" sz="4000" dirty="0" smtClean="0"/>
              <a:t>upport</a:t>
            </a:r>
            <a:br>
              <a:rPr lang="en-US" sz="4000" dirty="0" smtClean="0"/>
            </a:br>
            <a:r>
              <a:rPr lang="en-US" sz="4000" dirty="0" smtClean="0"/>
              <a:t>United </a:t>
            </a:r>
            <a:r>
              <a:rPr lang="en-US" sz="4000" dirty="0"/>
              <a:t>Way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dirty="0" smtClean="0"/>
              <a:t>Develop </a:t>
            </a:r>
            <a:r>
              <a:rPr lang="en-US" dirty="0"/>
              <a:t>an integrated database </a:t>
            </a:r>
            <a:r>
              <a:rPr lang="en-US" dirty="0" smtClean="0"/>
              <a:t>of client outcomes and programmatic data across UWCI agencies</a:t>
            </a:r>
          </a:p>
          <a:p>
            <a:r>
              <a:rPr lang="en-US" dirty="0" smtClean="0"/>
              <a:t>Build and expand web tools to explore those data</a:t>
            </a:r>
          </a:p>
          <a:p>
            <a:r>
              <a:rPr lang="en-US" dirty="0" smtClean="0"/>
              <a:t>Redesign our training program to emphasize data 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</a:t>
            </a:r>
            <a:r>
              <a:rPr lang="en-US" sz="4000" dirty="0" smtClean="0"/>
              <a:t>support</a:t>
            </a:r>
            <a:br>
              <a:rPr lang="en-US" sz="4000" dirty="0" smtClean="0"/>
            </a:br>
            <a:r>
              <a:rPr lang="en-US" sz="4000" dirty="0" smtClean="0"/>
              <a:t>United </a:t>
            </a:r>
            <a:r>
              <a:rPr lang="en-US" sz="4000" dirty="0"/>
              <a:t>Way Data 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1" y="2081512"/>
            <a:ext cx="1374924" cy="844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5091" y="2486078"/>
            <a:ext cx="272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262626"/>
                </a:solidFill>
                <a:ea typeface="ＭＳ Ｐゴシック" pitchFamily="34" charset="-128"/>
              </a:rPr>
              <a:t>Training &amp; Support Services</a:t>
            </a:r>
            <a:endParaRPr lang="en-US" sz="1600" dirty="0">
              <a:solidFill>
                <a:srgbClr val="262626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934" y="170174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78763" y="3073744"/>
            <a:ext cx="256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Community Resources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366" y="4536133"/>
            <a:ext cx="178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Served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 bwMode="auto">
          <a:xfrm rot="5400000">
            <a:off x="6378875" y="402684"/>
            <a:ext cx="801450" cy="39135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687" y="288907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Decisions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2433" y="2773242"/>
            <a:ext cx="2005077" cy="1832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30" y="4952995"/>
            <a:ext cx="1556455" cy="1071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510" y="2818567"/>
            <a:ext cx="2115212" cy="1836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32" y="3299970"/>
            <a:ext cx="1664325" cy="13061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7969" y="3281414"/>
            <a:ext cx="917618" cy="910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0" y="3436767"/>
            <a:ext cx="1374924" cy="8448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78551" y="1695797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262626"/>
                </a:solidFill>
                <a:ea typeface="ＭＳ Ｐゴシック" pitchFamily="34" charset="-128"/>
              </a:rPr>
              <a:t>Decision Support</a:t>
            </a:r>
            <a:endParaRPr lang="en-US" sz="1600" dirty="0">
              <a:solidFill>
                <a:srgbClr val="26262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0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S</a:t>
            </a:r>
            <a:r>
              <a:rPr lang="en-US" sz="4000" dirty="0" smtClean="0"/>
              <a:t>upport</a:t>
            </a:r>
            <a:br>
              <a:rPr lang="en-US" sz="4000" dirty="0" smtClean="0"/>
            </a:br>
            <a:r>
              <a:rPr lang="en-US" sz="4000" dirty="0" smtClean="0"/>
              <a:t>United </a:t>
            </a:r>
            <a:r>
              <a:rPr lang="en-US" sz="4000" dirty="0"/>
              <a:t>Way Data Integration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38" y="1604527"/>
            <a:ext cx="7211523" cy="44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S</a:t>
            </a:r>
            <a:r>
              <a:rPr lang="en-US" sz="4000" dirty="0" smtClean="0"/>
              <a:t>upport</a:t>
            </a:r>
            <a:br>
              <a:rPr lang="en-US" sz="4000" dirty="0" smtClean="0"/>
            </a:br>
            <a:r>
              <a:rPr lang="en-US" sz="4000" dirty="0" smtClean="0"/>
              <a:t>United </a:t>
            </a:r>
            <a:r>
              <a:rPr lang="en-US" sz="4000" dirty="0"/>
              <a:t>Way Data 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622" b="14842"/>
          <a:stretch/>
        </p:blipFill>
        <p:spPr>
          <a:xfrm>
            <a:off x="732206" y="1690689"/>
            <a:ext cx="7679588" cy="43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S</a:t>
            </a:r>
            <a:r>
              <a:rPr lang="en-US" sz="4000" dirty="0" smtClean="0"/>
              <a:t>upport</a:t>
            </a:r>
            <a:br>
              <a:rPr lang="en-US" sz="4000" dirty="0" smtClean="0"/>
            </a:br>
            <a:r>
              <a:rPr lang="en-US" sz="4000" dirty="0" smtClean="0"/>
              <a:t>United </a:t>
            </a:r>
            <a:r>
              <a:rPr lang="en-US" sz="4000" dirty="0"/>
              <a:t>Way Data Integration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674" r="17749" b="1164"/>
          <a:stretch/>
        </p:blipFill>
        <p:spPr>
          <a:xfrm>
            <a:off x="841418" y="1690689"/>
            <a:ext cx="7461163" cy="43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S</a:t>
            </a:r>
            <a:r>
              <a:rPr lang="en-US" sz="4000" dirty="0" smtClean="0"/>
              <a:t>upport</a:t>
            </a:r>
            <a:br>
              <a:rPr lang="en-US" sz="4000" dirty="0" smtClean="0"/>
            </a:br>
            <a:r>
              <a:rPr lang="en-US" sz="4000" dirty="0" smtClean="0"/>
              <a:t>United </a:t>
            </a:r>
            <a:r>
              <a:rPr lang="en-US" sz="4000" dirty="0"/>
              <a:t>Way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Challenges</a:t>
            </a:r>
          </a:p>
          <a:p>
            <a:r>
              <a:rPr lang="en-US" dirty="0" smtClean="0"/>
              <a:t>Some technological hurdles to export web content as MS Word document in assessment tool</a:t>
            </a:r>
          </a:p>
          <a:p>
            <a:r>
              <a:rPr lang="en-US" dirty="0" smtClean="0"/>
              <a:t>Reaching collective data sharing agreements is an exercise in diplomacy</a:t>
            </a:r>
          </a:p>
          <a:p>
            <a:r>
              <a:rPr lang="en-US" dirty="0" smtClean="0"/>
              <a:t>Complicated contractual and legal limitations</a:t>
            </a:r>
          </a:p>
        </p:txBody>
      </p:sp>
    </p:spTree>
    <p:extLst>
      <p:ext uri="{BB962C8B-B14F-4D97-AF65-F5344CB8AC3E}">
        <p14:creationId xmlns:p14="http://schemas.microsoft.com/office/powerpoint/2010/main" val="39758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</a:t>
            </a:r>
            <a:r>
              <a:rPr lang="en-US" sz="4000" dirty="0" smtClean="0"/>
              <a:t>Support </a:t>
            </a:r>
            <a:r>
              <a:rPr lang="en-US" sz="4000" dirty="0"/>
              <a:t>United Way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Where we are now</a:t>
            </a:r>
          </a:p>
          <a:p>
            <a:r>
              <a:rPr lang="en-US" dirty="0" smtClean="0"/>
              <a:t>SAVI Community Assessment Tool online</a:t>
            </a:r>
          </a:p>
          <a:p>
            <a:r>
              <a:rPr lang="en-US" dirty="0" smtClean="0"/>
              <a:t>Redesigned community asset system in development</a:t>
            </a:r>
          </a:p>
          <a:p>
            <a:r>
              <a:rPr lang="en-US" dirty="0"/>
              <a:t>In pilot phase of data collection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Developing new SAVI education curriculum</a:t>
            </a:r>
          </a:p>
          <a:p>
            <a:r>
              <a:rPr lang="en-US" dirty="0" smtClean="0"/>
              <a:t>Working towards full integration with 80+ agencies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SAVI Expansion to Support United Way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Innovations and Building a Culture of Data Use</a:t>
            </a:r>
          </a:p>
          <a:p>
            <a:r>
              <a:rPr lang="en-US" dirty="0"/>
              <a:t>Assessment tool allows users to think through a community assessment, analyzing trends and needs</a:t>
            </a:r>
          </a:p>
          <a:p>
            <a:r>
              <a:rPr lang="en-US" dirty="0" smtClean="0"/>
              <a:t>Training </a:t>
            </a:r>
            <a:r>
              <a:rPr lang="en-US" dirty="0"/>
              <a:t>and outreach program emphasize practical applications for data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First nonprofit client data IDS on this scale</a:t>
            </a:r>
          </a:p>
          <a:p>
            <a:r>
              <a:rPr lang="en-US" dirty="0" smtClean="0"/>
              <a:t>Integrating </a:t>
            </a:r>
            <a:r>
              <a:rPr lang="en-US" dirty="0"/>
              <a:t>client and program data will allow us to study trends in social services and </a:t>
            </a:r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Expectations for program planning and evaluation are changing </a:t>
            </a:r>
            <a:r>
              <a:rPr lang="mr-IN" dirty="0" smtClean="0"/>
              <a:t>–</a:t>
            </a:r>
            <a:r>
              <a:rPr lang="en-US" dirty="0" smtClean="0"/>
              <a:t> demand is high for holistic analysis.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adapt to meet that demand?</a:t>
            </a:r>
          </a:p>
        </p:txBody>
      </p:sp>
    </p:spTree>
    <p:extLst>
      <p:ext uri="{BB962C8B-B14F-4D97-AF65-F5344CB8AC3E}">
        <p14:creationId xmlns:p14="http://schemas.microsoft.com/office/powerpoint/2010/main" val="3812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Parkview Health </a:t>
            </a:r>
            <a:r>
              <a:rPr lang="en-US" sz="4000" dirty="0" smtClean="0"/>
              <a:t>CHNA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What is it?</a:t>
            </a:r>
          </a:p>
          <a:p>
            <a:r>
              <a:rPr lang="en-US" dirty="0"/>
              <a:t>Community Health Needs Assessments are </a:t>
            </a:r>
            <a:r>
              <a:rPr lang="en-US" dirty="0" smtClean="0"/>
              <a:t>documents required under </a:t>
            </a:r>
            <a:r>
              <a:rPr lang="en-US" dirty="0"/>
              <a:t>the Affordable Care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Assess health needs, include information on implementation, evaluation</a:t>
            </a:r>
          </a:p>
        </p:txBody>
      </p:sp>
    </p:spTree>
    <p:extLst>
      <p:ext uri="{BB962C8B-B14F-4D97-AF65-F5344CB8AC3E}">
        <p14:creationId xmlns:p14="http://schemas.microsoft.com/office/powerpoint/2010/main" val="5668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Parkview Health </a:t>
            </a:r>
            <a:r>
              <a:rPr lang="en-US" sz="4000" dirty="0" smtClean="0"/>
              <a:t>CHNA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4203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dirty="0" smtClean="0"/>
              <a:t>Analyze local data in the context of the region </a:t>
            </a:r>
          </a:p>
          <a:p>
            <a:r>
              <a:rPr lang="en-US" dirty="0" smtClean="0"/>
              <a:t>Suggest strategies to address health concerns that align with existing hospital programs</a:t>
            </a:r>
          </a:p>
          <a:p>
            <a:r>
              <a:rPr lang="en-US" dirty="0" smtClean="0"/>
              <a:t>Provide a framework to evaluate cost, feasibility</a:t>
            </a:r>
          </a:p>
          <a:p>
            <a:r>
              <a:rPr lang="en-US" dirty="0" smtClean="0"/>
              <a:t>Leverage local partnerships</a:t>
            </a:r>
          </a:p>
          <a:p>
            <a:r>
              <a:rPr lang="en-US" dirty="0"/>
              <a:t>Make it </a:t>
            </a:r>
            <a:r>
              <a:rPr lang="en-US" dirty="0" smtClean="0"/>
              <a:t>replicable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Parkview Health </a:t>
            </a:r>
            <a:r>
              <a:rPr lang="en-US" sz="4000" dirty="0" smtClean="0"/>
              <a:t>CHNA</a:t>
            </a:r>
            <a:endParaRPr lang="en-US" sz="40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18" y="1572818"/>
            <a:ext cx="8992059" cy="426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3783" y="6472047"/>
            <a:ext cx="5240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Source: National Association of County and City Health Officials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Parkview Health </a:t>
            </a:r>
            <a:r>
              <a:rPr lang="en-US" sz="4000" dirty="0" smtClean="0"/>
              <a:t>CHNA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Challenges</a:t>
            </a:r>
          </a:p>
          <a:p>
            <a:r>
              <a:rPr lang="en-US" dirty="0" smtClean="0"/>
              <a:t>Collecting the right kind of data for Hanlon method</a:t>
            </a:r>
          </a:p>
          <a:p>
            <a:pPr lvl="1"/>
            <a:r>
              <a:rPr lang="en-US" dirty="0" smtClean="0"/>
              <a:t>Primary data sample sizes</a:t>
            </a:r>
          </a:p>
          <a:p>
            <a:pPr lvl="1"/>
            <a:r>
              <a:rPr lang="en-US" dirty="0" smtClean="0"/>
              <a:t>Secondary data timeliness</a:t>
            </a:r>
          </a:p>
          <a:p>
            <a:r>
              <a:rPr lang="en-US" dirty="0" smtClean="0"/>
              <a:t>Leaving clear instruction to replicate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Parkview Health </a:t>
            </a:r>
            <a:r>
              <a:rPr lang="en-US" sz="4000" dirty="0" smtClean="0"/>
              <a:t>CHNA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Where we are now</a:t>
            </a:r>
          </a:p>
          <a:p>
            <a:r>
              <a:rPr lang="en-US" dirty="0" smtClean="0"/>
              <a:t>CHNA documents and implementation supplement delivered</a:t>
            </a:r>
          </a:p>
          <a:p>
            <a:r>
              <a:rPr lang="en-US" dirty="0" smtClean="0"/>
              <a:t>Developing </a:t>
            </a:r>
            <a:r>
              <a:rPr lang="en-US" dirty="0"/>
              <a:t>implementation </a:t>
            </a:r>
            <a:r>
              <a:rPr lang="en-US" dirty="0" smtClean="0"/>
              <a:t>strategy, including feasibility analysis and evaluation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Parkview Health CHNA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Innovations and Building a Culture of Data Use</a:t>
            </a:r>
          </a:p>
          <a:p>
            <a:r>
              <a:rPr lang="en-US" dirty="0"/>
              <a:t>CHNA encourages </a:t>
            </a:r>
            <a:r>
              <a:rPr lang="en-US" dirty="0" smtClean="0"/>
              <a:t>collaboration</a:t>
            </a:r>
          </a:p>
          <a:p>
            <a:r>
              <a:rPr lang="en-US" dirty="0" smtClean="0"/>
              <a:t>Implementation encourages creative approaches to addressing health needs</a:t>
            </a:r>
            <a:endParaRPr lang="en-US" dirty="0"/>
          </a:p>
          <a:p>
            <a:r>
              <a:rPr lang="en-US" dirty="0" smtClean="0"/>
              <a:t>Parkview’s proactive </a:t>
            </a:r>
            <a:r>
              <a:rPr lang="en-US" dirty="0"/>
              <a:t>approach to this CHNA allows for better incremental analysis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651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Great Families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What is it?</a:t>
            </a:r>
          </a:p>
          <a:p>
            <a:r>
              <a:rPr lang="en-US" dirty="0"/>
              <a:t>Social Innovation Fund: What works, and how can we make it work for more people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Use 2-Gen approach to improve family outcomes in five neighborhood areas in Indianapolis</a:t>
            </a:r>
          </a:p>
          <a:p>
            <a:r>
              <a:rPr lang="en-US" dirty="0" smtClean="0"/>
              <a:t>Evaluate programs outcomes with scientific rigor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Great Families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56" y="1299991"/>
            <a:ext cx="7370688" cy="4694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1714" y="6450013"/>
            <a:ext cx="413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Source: Aspen Institute Two-Generation Playbook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Great Families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4203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dirty="0" smtClean="0"/>
              <a:t>Leverage existing, evidence-based programs as core services</a:t>
            </a:r>
          </a:p>
          <a:p>
            <a:r>
              <a:rPr lang="en-US" dirty="0" smtClean="0"/>
              <a:t>Provide guidance on appropriate wraparound services</a:t>
            </a:r>
          </a:p>
          <a:p>
            <a:r>
              <a:rPr lang="en-US" dirty="0" smtClean="0"/>
              <a:t>Ongoing technical and programmatic assistance to participating social service agencies</a:t>
            </a:r>
          </a:p>
        </p:txBody>
      </p:sp>
    </p:spTree>
    <p:extLst>
      <p:ext uri="{BB962C8B-B14F-4D97-AF65-F5344CB8AC3E}">
        <p14:creationId xmlns:p14="http://schemas.microsoft.com/office/powerpoint/2010/main" val="8047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Great Families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Challenges</a:t>
            </a:r>
          </a:p>
          <a:p>
            <a:r>
              <a:rPr lang="en-US" dirty="0" smtClean="0"/>
              <a:t>Establishing Great Families as more than the sum of its parts</a:t>
            </a:r>
          </a:p>
          <a:p>
            <a:r>
              <a:rPr lang="en-US" dirty="0" smtClean="0"/>
              <a:t>Will we enroll and maintain enough families?</a:t>
            </a:r>
          </a:p>
          <a:p>
            <a:r>
              <a:rPr lang="en-US" dirty="0" smtClean="0"/>
              <a:t>Federal resources diminishing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What is it?</a:t>
            </a:r>
          </a:p>
          <a:p>
            <a:r>
              <a:rPr lang="en-US" dirty="0" smtClean="0"/>
              <a:t>One of </a:t>
            </a:r>
            <a:r>
              <a:rPr lang="en-US" dirty="0"/>
              <a:t>the four </a:t>
            </a:r>
            <a:r>
              <a:rPr lang="en-US" dirty="0" smtClean="0"/>
              <a:t>elements </a:t>
            </a:r>
            <a:r>
              <a:rPr lang="en-US" dirty="0"/>
              <a:t>of the </a:t>
            </a:r>
            <a:r>
              <a:rPr lang="en-US" dirty="0" smtClean="0"/>
              <a:t>Indianapolis’ bicentennial plan (Plan 2020)</a:t>
            </a:r>
          </a:p>
          <a:p>
            <a:r>
              <a:rPr lang="en-US" dirty="0" smtClean="0"/>
              <a:t>Measure the neighborhood-level impact of the plan activities</a:t>
            </a:r>
          </a:p>
          <a:p>
            <a:r>
              <a:rPr lang="en-US" dirty="0"/>
              <a:t>H</a:t>
            </a:r>
            <a:r>
              <a:rPr lang="en-US" dirty="0" smtClean="0"/>
              <a:t>elps </a:t>
            </a:r>
            <a:r>
              <a:rPr lang="en-US" dirty="0"/>
              <a:t>users and policymakers tell a common story about a particular </a:t>
            </a:r>
            <a:r>
              <a:rPr lang="en-US" dirty="0" smtClean="0"/>
              <a:t>neighborhood and </a:t>
            </a:r>
            <a:r>
              <a:rPr lang="en-US" dirty="0"/>
              <a:t>make meaningful </a:t>
            </a:r>
            <a:r>
              <a:rPr lang="en-US" dirty="0" smtClean="0"/>
              <a:t>comparisons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Great Families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Where we are now</a:t>
            </a:r>
          </a:p>
          <a:p>
            <a:r>
              <a:rPr lang="en-US" dirty="0" smtClean="0"/>
              <a:t>Ongoing technical preparation and onboarding</a:t>
            </a:r>
          </a:p>
          <a:p>
            <a:r>
              <a:rPr lang="en-US" dirty="0" smtClean="0"/>
              <a:t>Proposed evaluation </a:t>
            </a:r>
            <a:r>
              <a:rPr lang="en-US" dirty="0"/>
              <a:t>plan submitted to </a:t>
            </a:r>
            <a:r>
              <a:rPr lang="en-US" dirty="0" smtClean="0"/>
              <a:t>federal agency, pending approval</a:t>
            </a:r>
          </a:p>
          <a:p>
            <a:r>
              <a:rPr lang="en-US" dirty="0" smtClean="0"/>
              <a:t>Collecting programmatic baseline data</a:t>
            </a:r>
          </a:p>
          <a:p>
            <a:r>
              <a:rPr lang="en-US" dirty="0" smtClean="0"/>
              <a:t>Clients enrolling in core programs</a:t>
            </a:r>
          </a:p>
          <a:p>
            <a:r>
              <a:rPr lang="en-US" dirty="0" smtClean="0"/>
              <a:t>Clients consent to participate in research, Jan. 2018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Great Families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Innovations and Building a Culture of Data Use</a:t>
            </a:r>
          </a:p>
          <a:p>
            <a:r>
              <a:rPr lang="en-US" dirty="0" smtClean="0"/>
              <a:t>High-touch guidance and support allow agencies to turn </a:t>
            </a:r>
            <a:r>
              <a:rPr lang="en-US" dirty="0"/>
              <a:t>data into action in near-real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Resources empower agencies to be innovative in service delivery</a:t>
            </a:r>
          </a:p>
          <a:p>
            <a:r>
              <a:rPr lang="en-US" dirty="0" smtClean="0"/>
              <a:t>Potential to replicate in other areas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61" y="1572237"/>
            <a:ext cx="8206878" cy="44650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Moderator: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8AC"/>
                </a:solidFill>
              </a:rPr>
              <a:t>David </a:t>
            </a:r>
            <a:r>
              <a:rPr lang="en-US" dirty="0" err="1" smtClean="0">
                <a:solidFill>
                  <a:srgbClr val="0068AC"/>
                </a:solidFill>
              </a:rPr>
              <a:t>Bodenhamer</a:t>
            </a:r>
            <a:r>
              <a:rPr lang="en-US" dirty="0" smtClean="0">
                <a:solidFill>
                  <a:srgbClr val="0068AC"/>
                </a:solidFill>
              </a:rPr>
              <a:t>, PhD</a:t>
            </a:r>
            <a:r>
              <a:rPr lang="en-US" dirty="0" smtClean="0"/>
              <a:t>: Executive Director, The Polis Center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Panelists: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8AC"/>
                </a:solidFill>
              </a:rPr>
              <a:t>Denise Luster</a:t>
            </a:r>
            <a:r>
              <a:rPr lang="en-US" dirty="0" smtClean="0"/>
              <a:t>: Vice President of Impact Research and Analytics,</a:t>
            </a:r>
            <a:br>
              <a:rPr lang="en-US" dirty="0" smtClean="0"/>
            </a:br>
            <a:r>
              <a:rPr lang="en-US" dirty="0" smtClean="0"/>
              <a:t>United Way of Central Indiana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8AC"/>
                </a:solidFill>
              </a:rPr>
              <a:t>Sue </a:t>
            </a:r>
            <a:r>
              <a:rPr lang="en-US" dirty="0" err="1" smtClean="0">
                <a:solidFill>
                  <a:srgbClr val="0068AC"/>
                </a:solidFill>
              </a:rPr>
              <a:t>Ehinger</a:t>
            </a:r>
            <a:r>
              <a:rPr lang="en-US" dirty="0" smtClean="0">
                <a:solidFill>
                  <a:srgbClr val="0068AC"/>
                </a:solidFill>
              </a:rPr>
              <a:t>, PhD</a:t>
            </a:r>
            <a:r>
              <a:rPr lang="en-US" dirty="0" smtClean="0"/>
              <a:t>: Chief Experience Officer,</a:t>
            </a:r>
            <a:br>
              <a:rPr lang="en-US" dirty="0" smtClean="0"/>
            </a:br>
            <a:r>
              <a:rPr lang="en-US" dirty="0" smtClean="0"/>
              <a:t>Parkview Health System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8AC"/>
                </a:solidFill>
              </a:rPr>
              <a:t>James Taylor</a:t>
            </a:r>
            <a:r>
              <a:rPr lang="en-US" dirty="0" smtClean="0"/>
              <a:t>: Chief Executive Officer,</a:t>
            </a:r>
            <a:br>
              <a:rPr lang="en-US" dirty="0" smtClean="0"/>
            </a:br>
            <a:r>
              <a:rPr lang="en-US" dirty="0" smtClean="0"/>
              <a:t>John Boner Neighborhood Centers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8AC"/>
                </a:solidFill>
              </a:rPr>
              <a:t>Brad </a:t>
            </a:r>
            <a:r>
              <a:rPr lang="en-US" dirty="0" err="1" smtClean="0">
                <a:solidFill>
                  <a:srgbClr val="0068AC"/>
                </a:solidFill>
              </a:rPr>
              <a:t>Beaubien</a:t>
            </a:r>
            <a:r>
              <a:rPr lang="en-US" dirty="0" smtClean="0">
                <a:solidFill>
                  <a:srgbClr val="0068AC"/>
                </a:solidFill>
              </a:rPr>
              <a:t>, AICP</a:t>
            </a:r>
            <a:r>
              <a:rPr lang="en-US" dirty="0" smtClean="0"/>
              <a:t>: Administrator for Long-Range Planning, Indianapolis Department of Metropolitan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dirty="0"/>
              <a:t>Present data in a common framework </a:t>
            </a:r>
            <a:r>
              <a:rPr lang="en-US" dirty="0" smtClean="0"/>
              <a:t> (STAR </a:t>
            </a:r>
            <a:r>
              <a:rPr lang="en-US" dirty="0"/>
              <a:t>community rating </a:t>
            </a:r>
            <a:r>
              <a:rPr lang="en-US" dirty="0" smtClean="0"/>
              <a:t>system)</a:t>
            </a:r>
          </a:p>
          <a:p>
            <a:r>
              <a:rPr lang="en-US" dirty="0"/>
              <a:t>S</a:t>
            </a:r>
            <a:r>
              <a:rPr lang="en-US" dirty="0" smtClean="0"/>
              <a:t>implify access while </a:t>
            </a:r>
            <a:r>
              <a:rPr lang="en-US" dirty="0"/>
              <a:t>still providing for powerful data </a:t>
            </a:r>
            <a:r>
              <a:rPr lang="en-US" dirty="0" smtClean="0"/>
              <a:t>exploration</a:t>
            </a:r>
          </a:p>
          <a:p>
            <a:r>
              <a:rPr lang="en-US" dirty="0"/>
              <a:t>R</a:t>
            </a:r>
            <a:r>
              <a:rPr lang="en-US" dirty="0" smtClean="0"/>
              <a:t>eveal </a:t>
            </a:r>
            <a:r>
              <a:rPr lang="en-US" dirty="0"/>
              <a:t>the areas of critical need and opportunity </a:t>
            </a:r>
            <a:r>
              <a:rPr lang="en-US" dirty="0" smtClean="0"/>
              <a:t>to </a:t>
            </a:r>
            <a:r>
              <a:rPr lang="en-US" dirty="0"/>
              <a:t>guide more successful and </a:t>
            </a:r>
            <a:r>
              <a:rPr lang="en-US" dirty="0" smtClean="0"/>
              <a:t>collaborative endeavors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9822" y="1379795"/>
            <a:ext cx="6279614" cy="47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95" y="1379795"/>
            <a:ext cx="5849717" cy="47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0" y="1316116"/>
            <a:ext cx="6937416" cy="47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Challenges</a:t>
            </a:r>
          </a:p>
          <a:p>
            <a:pPr>
              <a:lnSpc>
                <a:spcPct val="120000"/>
              </a:lnSpc>
            </a:pPr>
            <a:r>
              <a:rPr lang="en-US" dirty="0"/>
              <a:t>Defining a “neighborhood area”</a:t>
            </a:r>
          </a:p>
          <a:p>
            <a:pPr>
              <a:lnSpc>
                <a:spcPct val="120000"/>
              </a:lnSpc>
            </a:pPr>
            <a:r>
              <a:rPr lang="en-US" dirty="0"/>
              <a:t>Aligning data </a:t>
            </a:r>
            <a:r>
              <a:rPr lang="en-US" dirty="0" smtClean="0"/>
              <a:t>to those </a:t>
            </a:r>
            <a:r>
              <a:rPr lang="en-US" dirty="0"/>
              <a:t>custom </a:t>
            </a:r>
            <a:r>
              <a:rPr lang="en-US" dirty="0" smtClean="0"/>
              <a:t>areas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Integrating developer tools to meet data visualization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IndyVitals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374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Innovations and Building a Culture of Data </a:t>
            </a:r>
            <a:r>
              <a:rPr lang="en-US" dirty="0" smtClean="0">
                <a:solidFill>
                  <a:schemeClr val="tx1"/>
                </a:solidFill>
              </a:rPr>
              <a:t>Use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Data management system built for analysts</a:t>
            </a:r>
            <a:r>
              <a:rPr lang="en-US" dirty="0"/>
              <a:t>, not </a:t>
            </a:r>
            <a:r>
              <a:rPr lang="en-US" dirty="0" smtClean="0"/>
              <a:t>programmers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More </a:t>
            </a:r>
            <a:r>
              <a:rPr lang="en-US" dirty="0"/>
              <a:t>data on the back end to allow </a:t>
            </a:r>
            <a:r>
              <a:rPr lang="en-US" dirty="0" smtClean="0"/>
              <a:t>for meaningful</a:t>
            </a:r>
            <a:r>
              <a:rPr lang="en-US" dirty="0"/>
              <a:t>, dynamic </a:t>
            </a:r>
            <a:r>
              <a:rPr lang="en-US" dirty="0" smtClean="0"/>
              <a:t>visualizations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Merged disparate data and technologies into unified, place-based, decision-making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VI">
      <a:dk1>
        <a:srgbClr val="333333"/>
      </a:dk1>
      <a:lt1>
        <a:sysClr val="window" lastClr="FFFFFF"/>
      </a:lt1>
      <a:dk2>
        <a:srgbClr val="818285"/>
      </a:dk2>
      <a:lt2>
        <a:srgbClr val="E7E6E6"/>
      </a:lt2>
      <a:accent1>
        <a:srgbClr val="0068AC"/>
      </a:accent1>
      <a:accent2>
        <a:srgbClr val="00BCE4"/>
      </a:accent2>
      <a:accent3>
        <a:srgbClr val="FFB604"/>
      </a:accent3>
      <a:accent4>
        <a:srgbClr val="FA4F6B"/>
      </a:accent4>
      <a:accent5>
        <a:srgbClr val="F172AC"/>
      </a:accent5>
      <a:accent6>
        <a:srgbClr val="9BD16D"/>
      </a:accent6>
      <a:hlink>
        <a:srgbClr val="0563C1"/>
      </a:hlink>
      <a:folHlink>
        <a:srgbClr val="954F72"/>
      </a:folHlink>
    </a:clrScheme>
    <a:fontScheme name="SAVI">
      <a:majorFont>
        <a:latin typeface="Gotham Bold"/>
        <a:ea typeface=""/>
        <a:cs typeface=""/>
      </a:majorFont>
      <a:minorFont>
        <a:latin typeface="Vista Slab OT Re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4592</TotalTime>
  <Words>1297</Words>
  <Application>Microsoft Office PowerPoint</Application>
  <PresentationFormat>On-screen Show (4:3)</PresentationFormat>
  <Paragraphs>215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Gotham Bold</vt:lpstr>
      <vt:lpstr>ＭＳ Ｐゴシック</vt:lpstr>
      <vt:lpstr>Vista Slab OT Reg</vt:lpstr>
      <vt:lpstr>Calibri</vt:lpstr>
      <vt:lpstr>Times New Roman</vt:lpstr>
      <vt:lpstr>Office Theme</vt:lpstr>
      <vt:lpstr>Building a Culture of Data Use</vt:lpstr>
      <vt:lpstr>PowerPoint Presentation</vt:lpstr>
      <vt:lpstr>IndyVitals</vt:lpstr>
      <vt:lpstr>IndyVitals</vt:lpstr>
      <vt:lpstr>IndyVitals</vt:lpstr>
      <vt:lpstr>IndyVitals</vt:lpstr>
      <vt:lpstr>IndyVitals</vt:lpstr>
      <vt:lpstr>IndyVitals</vt:lpstr>
      <vt:lpstr>IndyVitals</vt:lpstr>
      <vt:lpstr>IndyVitals</vt:lpstr>
      <vt:lpstr>SAVI Expansion to Support United Way Data Integration</vt:lpstr>
      <vt:lpstr>SAVI Expansion to Support United Way Data Integration</vt:lpstr>
      <vt:lpstr>SAVI Expansion to support United Way Data Integration</vt:lpstr>
      <vt:lpstr>SAVI Expansion to Support United Way Data Integration</vt:lpstr>
      <vt:lpstr>SAVI Expansion to Support United Way Data Integration</vt:lpstr>
      <vt:lpstr>SAVI Expansion to Support United Way Data Integration</vt:lpstr>
      <vt:lpstr>SAVI Expansion to Support United Way Data Integration</vt:lpstr>
      <vt:lpstr>SAVI Expansion to Support United Way Data Integration</vt:lpstr>
      <vt:lpstr>SAVI Expansion to Support United Way Data Integration</vt:lpstr>
      <vt:lpstr>Parkview Health CHNA</vt:lpstr>
      <vt:lpstr>Parkview Health CHNA</vt:lpstr>
      <vt:lpstr>Parkview Health CHNA</vt:lpstr>
      <vt:lpstr>Parkview Health CHNA</vt:lpstr>
      <vt:lpstr>Parkview Health CHNA</vt:lpstr>
      <vt:lpstr>Parkview Health CHNA</vt:lpstr>
      <vt:lpstr>Great Families 2020</vt:lpstr>
      <vt:lpstr>Great Families 2020</vt:lpstr>
      <vt:lpstr>Great Families 2020</vt:lpstr>
      <vt:lpstr>Great Families 2020</vt:lpstr>
      <vt:lpstr>Great Families 2020</vt:lpstr>
      <vt:lpstr>Great Families 2020</vt:lpstr>
      <vt:lpstr>Thank You.</vt:lpstr>
      <vt:lpstr>Panelists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Nowlin, Matt Ian</dc:creator>
  <cp:lastModifiedBy>Davila, Kelly</cp:lastModifiedBy>
  <cp:revision>84</cp:revision>
  <dcterms:created xsi:type="dcterms:W3CDTF">2017-09-11T18:06:07Z</dcterms:created>
  <dcterms:modified xsi:type="dcterms:W3CDTF">2017-10-02T20:28:25Z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