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3" r:id="rId1"/>
  </p:sldMasterIdLst>
  <p:notesMasterIdLst>
    <p:notesMasterId r:id="rId13"/>
  </p:notesMasterIdLst>
  <p:sldIdLst>
    <p:sldId id="256" r:id="rId2"/>
    <p:sldId id="257" r:id="rId3"/>
    <p:sldId id="265" r:id="rId4"/>
    <p:sldId id="268" r:id="rId5"/>
    <p:sldId id="266" r:id="rId6"/>
    <p:sldId id="267" r:id="rId7"/>
    <p:sldId id="258" r:id="rId8"/>
    <p:sldId id="269" r:id="rId9"/>
    <p:sldId id="259" r:id="rId10"/>
    <p:sldId id="260" r:id="rId11"/>
    <p:sldId id="263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188" autoAdjust="0"/>
    <p:restoredTop sz="94660"/>
  </p:normalViewPr>
  <p:slideViewPr>
    <p:cSldViewPr snapToGrid="0">
      <p:cViewPr>
        <p:scale>
          <a:sx n="89" d="100"/>
          <a:sy n="89" d="100"/>
        </p:scale>
        <p:origin x="-120" y="-2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394D51-3EEE-4506-8DEC-0229F92D011B}" type="datetimeFigureOut">
              <a:rPr lang="en-US" smtClean="0"/>
              <a:t>4/27/2015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A86E65-F5CC-498F-BF07-474FA1480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2332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smtClean="0"/>
              <a:t>4/27/2015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1405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20000"/>
    </mc:Choice>
    <mc:Fallback>
      <p:transition advTm="20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smtClean="0"/>
              <a:t>4/27/2015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2304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20000"/>
    </mc:Choice>
    <mc:Fallback>
      <p:transition advTm="20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smtClean="0"/>
              <a:t>4/27/2015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2281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20000"/>
    </mc:Choice>
    <mc:Fallback>
      <p:transition advTm="2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smtClean="0"/>
              <a:t>4/27/2015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009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20000"/>
    </mc:Choice>
    <mc:Fallback>
      <p:transition advTm="2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smtClean="0"/>
              <a:t>4/27/2015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47145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20000"/>
    </mc:Choice>
    <mc:Fallback>
      <p:transition advTm="20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smtClean="0"/>
              <a:t>4/27/2015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6638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20000"/>
    </mc:Choice>
    <mc:Fallback>
      <p:transition advTm="2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smtClean="0"/>
              <a:t>4/27/2015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1273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20000"/>
    </mc:Choice>
    <mc:Fallback>
      <p:transition advTm="2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smtClean="0"/>
              <a:t>4/27/2015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61077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20000"/>
    </mc:Choice>
    <mc:Fallback>
      <p:transition advTm="2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4/27/2015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532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20000"/>
    </mc:Choice>
    <mc:Fallback>
      <p:transition advTm="2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BBEA6-7C60-4B02-AE87-00D78D8422AF}" type="datetimeFigureOut">
              <a:rPr lang="en-US" smtClean="0"/>
              <a:t>4/27/2015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8639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20000"/>
    </mc:Choice>
    <mc:Fallback>
      <p:transition advTm="2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smtClean="0"/>
              <a:t>4/27/2015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7979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20000"/>
    </mc:Choice>
    <mc:Fallback>
      <p:transition advTm="2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624D31-43A5-475A-80CF-332C9F6DCF35}" type="datetimeFigureOut">
              <a:rPr lang="en-US" smtClean="0"/>
              <a:t>4/27/2015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565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mc:AlternateContent xmlns:mc="http://schemas.openxmlformats.org/markup-compatibility/2006">
    <mc:Choice xmlns:p14="http://schemas.microsoft.com/office/powerpoint/2010/main" Requires="p14">
      <p:transition p14:dur="10" advTm="20000"/>
    </mc:Choice>
    <mc:Fallback>
      <p:transition advTm="20000"/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2243580" y="758825"/>
            <a:ext cx="8612154" cy="4251714"/>
          </a:xfrm>
        </p:spPr>
        <p:txBody>
          <a:bodyPr>
            <a:normAutofit/>
          </a:bodyPr>
          <a:lstStyle/>
          <a:p>
            <a:r>
              <a:rPr lang="en-US" b="1" dirty="0" smtClean="0"/>
              <a:t>Community Profiles: </a:t>
            </a:r>
            <a:br>
              <a:rPr lang="en-US" b="1" dirty="0" smtClean="0"/>
            </a:br>
            <a:r>
              <a:rPr lang="en-US" b="1" dirty="0" smtClean="0"/>
              <a:t>A Brief Overview of Transferring Technologies across Partnerships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889273"/>
            <a:ext cx="4816911" cy="968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1198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20000"/>
    </mc:Choice>
    <mc:Fallback>
      <p:transition advTm="20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Hurdles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Documentation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Troubleshooting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University of Pittsburgh Security Requirements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667" y="4894676"/>
            <a:ext cx="3886208" cy="1615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8461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20000"/>
    </mc:Choice>
    <mc:Fallback>
      <p:transition advTm="20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Want to know more?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Talk with UCSUR and/or Providence Plan before leaving Pittsburgh or call after the conference.</a:t>
            </a:r>
          </a:p>
          <a:p>
            <a:r>
              <a:rPr lang="en-US" dirty="0" smtClean="0"/>
              <a:t>The code is also available on GitHub.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19" y="4365423"/>
            <a:ext cx="4752980" cy="10172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9906" y="4365423"/>
            <a:ext cx="4117611" cy="977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9536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20000"/>
    </mc:Choice>
    <mc:Fallback>
      <p:transition advTm="20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The Tool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    2013 Providence Plan Launched Rhode Island Community Profiles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A tool to present data using interactive tables, maps, graphs, and charts at varying geographic scales.  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Adopted by University of Pittsburgh Center for Social and Urban Research (in partnership with the Allegheny County Department of Humans Services) for use in Southwestern PA.</a:t>
            </a:r>
          </a:p>
          <a:p>
            <a:pPr lvl="1"/>
            <a:endParaRPr lang="en-US" dirty="0"/>
          </a:p>
          <a:p>
            <a:pPr marL="201168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406203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20000"/>
    </mc:Choice>
    <mc:Fallback>
      <p:transition advTm="20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3" y="10796"/>
            <a:ext cx="4645870" cy="3528197"/>
          </a:xfr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6498" y="10796"/>
            <a:ext cx="4755502" cy="3462886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2998" y="3565520"/>
            <a:ext cx="5393093" cy="3219299"/>
          </a:xfrm>
          <a:prstGeom prst="rect">
            <a:avLst/>
          </a:prstGeom>
        </p:spPr>
      </p:pic>
      <p:sp>
        <p:nvSpPr>
          <p:cNvPr id="38" name="Rectangle 37"/>
          <p:cNvSpPr/>
          <p:nvPr/>
        </p:nvSpPr>
        <p:spPr>
          <a:xfrm>
            <a:off x="26853" y="37323"/>
            <a:ext cx="4645870" cy="350167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7436498" y="-1"/>
            <a:ext cx="4755502" cy="353899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3424336" y="3549790"/>
            <a:ext cx="5430415" cy="3277016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4861249" y="541176"/>
            <a:ext cx="245395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Domains</a:t>
            </a:r>
          </a:p>
          <a:p>
            <a:pPr algn="ctr"/>
            <a:r>
              <a:rPr lang="en-US" sz="2800" dirty="0" smtClean="0"/>
              <a:t>Sub-Domains</a:t>
            </a:r>
          </a:p>
          <a:p>
            <a:pPr algn="ctr"/>
            <a:r>
              <a:rPr lang="en-US" sz="2800" dirty="0" smtClean="0"/>
              <a:t>Groups</a:t>
            </a:r>
          </a:p>
          <a:p>
            <a:pPr algn="ctr"/>
            <a:r>
              <a:rPr lang="en-US" sz="2800" dirty="0" smtClean="0"/>
              <a:t>Indicators</a:t>
            </a:r>
            <a:endParaRPr lang="en-US" sz="2800" dirty="0"/>
          </a:p>
        </p:txBody>
      </p:sp>
      <p:sp>
        <p:nvSpPr>
          <p:cNvPr id="42" name="TextBox 41"/>
          <p:cNvSpPr txBox="1"/>
          <p:nvPr/>
        </p:nvSpPr>
        <p:spPr>
          <a:xfrm>
            <a:off x="9199984" y="4637399"/>
            <a:ext cx="28365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Download </a:t>
            </a:r>
          </a:p>
          <a:p>
            <a:pPr algn="ctr"/>
            <a:r>
              <a:rPr lang="en-US" sz="2800" dirty="0" smtClean="0"/>
              <a:t>Print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65924" y="4637398"/>
            <a:ext cx="27152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Multiple Geographies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287589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20000"/>
    </mc:Choice>
    <mc:Fallback>
      <p:transition advTm="20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Community Profile Tool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dirty="0" smtClean="0"/>
              <a:t>Incorporates APIs </a:t>
            </a:r>
            <a:r>
              <a:rPr lang="en-US" dirty="0"/>
              <a:t>for the Census Data – </a:t>
            </a:r>
            <a:r>
              <a:rPr lang="en-US" dirty="0" smtClean="0"/>
              <a:t>with built in margin of error reporting</a:t>
            </a:r>
            <a:r>
              <a:rPr lang="en-US" dirty="0"/>
              <a:t>.</a:t>
            </a:r>
          </a:p>
          <a:p>
            <a:pPr lvl="0"/>
            <a:r>
              <a:rPr lang="en-US" dirty="0" smtClean="0"/>
              <a:t>Allows for </a:t>
            </a:r>
            <a:r>
              <a:rPr lang="en-US" dirty="0"/>
              <a:t>the incorporation of locally-sourced data (upload as CSV).</a:t>
            </a:r>
          </a:p>
          <a:p>
            <a:pPr lvl="0"/>
            <a:r>
              <a:rPr lang="en-US" dirty="0"/>
              <a:t>It has an administrative interface to allow for </a:t>
            </a:r>
            <a:r>
              <a:rPr lang="en-US" dirty="0" smtClean="0"/>
              <a:t>any old fool to </a:t>
            </a:r>
            <a:r>
              <a:rPr lang="en-US" dirty="0"/>
              <a:t>upload data and manage the site. </a:t>
            </a:r>
            <a:endParaRPr lang="en-US" dirty="0" smtClean="0"/>
          </a:p>
          <a:p>
            <a:pPr marL="0" lvl="0" indent="0">
              <a:buNone/>
            </a:pPr>
            <a:endParaRPr lang="en-US" dirty="0" smtClean="0"/>
          </a:p>
          <a:p>
            <a:pPr marL="0" lvl="0" indent="0">
              <a:buNone/>
            </a:pPr>
            <a:endParaRPr lang="en-US" dirty="0" smtClean="0"/>
          </a:p>
          <a:p>
            <a:pPr marL="0" lvl="0" indent="0">
              <a:buNone/>
            </a:pPr>
            <a:endParaRPr lang="en-US" dirty="0"/>
          </a:p>
          <a:p>
            <a:pPr lvl="0"/>
            <a:r>
              <a:rPr lang="en-US" dirty="0" smtClean="0"/>
              <a:t>We </a:t>
            </a:r>
            <a:r>
              <a:rPr lang="en-US" dirty="0"/>
              <a:t>can add data for non-census geography – neighborhoods, council districts, etc.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0531" y="3601564"/>
            <a:ext cx="2134766" cy="152991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349926" y="3587416"/>
            <a:ext cx="2155371" cy="1558212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8268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20000"/>
    </mc:Choice>
    <mc:Fallback>
      <p:transition advTm="20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" b="1" dirty="0"/>
              <a:t>Indicator C</a:t>
            </a:r>
            <a:r>
              <a:rPr lang="en" b="1" dirty="0" smtClean="0"/>
              <a:t>reation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97280" y="1545996"/>
            <a:ext cx="10314059" cy="1747710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Handled through the administrative console</a:t>
            </a:r>
          </a:p>
          <a:p>
            <a:r>
              <a:rPr lang="en-US" sz="2800" dirty="0" smtClean="0"/>
              <a:t>Multiple </a:t>
            </a:r>
            <a:r>
              <a:rPr lang="en-US" sz="2800" dirty="0"/>
              <a:t>years and geographies at the same time</a:t>
            </a:r>
          </a:p>
          <a:p>
            <a:r>
              <a:rPr lang="en-US" sz="2800" dirty="0"/>
              <a:t>Several denominators for same </a:t>
            </a:r>
            <a:r>
              <a:rPr lang="en-US" sz="2800" dirty="0" smtClean="0"/>
              <a:t>indicator</a:t>
            </a:r>
          </a:p>
          <a:p>
            <a:r>
              <a:rPr lang="en-US" sz="2800" dirty="0" smtClean="0"/>
              <a:t>Metadata</a:t>
            </a:r>
            <a:endParaRPr lang="en-US" sz="2800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37" y="3450460"/>
            <a:ext cx="12089363" cy="2671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241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20000"/>
    </mc:Choice>
    <mc:Fallback>
      <p:transition advTm="20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7693" y="1380256"/>
            <a:ext cx="3094307" cy="41241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Initial Adoption Process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7484706" cy="4761787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Developing SWPA Profiles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Investment ($$)</a:t>
            </a:r>
          </a:p>
          <a:p>
            <a:pPr lvl="1"/>
            <a:r>
              <a:rPr lang="en-US" dirty="0" smtClean="0"/>
              <a:t>Collaborative work – conference calls, emails, meeting at NNIP</a:t>
            </a:r>
          </a:p>
          <a:p>
            <a:pPr lvl="1"/>
            <a:r>
              <a:rPr lang="en-US" dirty="0" smtClean="0"/>
              <a:t>New features developed and tailored to SWPA  </a:t>
            </a:r>
          </a:p>
          <a:p>
            <a:pPr lvl="1"/>
            <a:r>
              <a:rPr lang="en-US" dirty="0" smtClean="0"/>
              <a:t>Developed on Providence Plan server, then transferred to UCSUR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0395" y="2125214"/>
            <a:ext cx="501605" cy="156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707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20000"/>
    </mc:Choice>
    <mc:Fallback>
      <p:transition advTm="20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991691"/>
          </a:xfrm>
        </p:spPr>
        <p:txBody>
          <a:bodyPr/>
          <a:lstStyle/>
          <a:p>
            <a:pPr algn="ctr"/>
            <a:r>
              <a:rPr lang="en-US" b="1" dirty="0" smtClean="0"/>
              <a:t>Transferring the Tool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3813" y="1772816"/>
            <a:ext cx="7500946" cy="47882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 smtClean="0"/>
              <a:t>Server Environment</a:t>
            </a:r>
          </a:p>
          <a:p>
            <a:pPr marL="0" indent="0">
              <a:buNone/>
            </a:pP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	</a:t>
            </a:r>
            <a:r>
              <a:rPr lang="en-US" sz="2000" dirty="0" smtClean="0"/>
              <a:t>• Linux OS (Ubuntu preferred, but should work with all 		   distributions)</a:t>
            </a:r>
          </a:p>
          <a:p>
            <a:pPr marL="457200" lvl="1" indent="0">
              <a:buNone/>
            </a:pPr>
            <a:r>
              <a:rPr lang="en-US" sz="2000" dirty="0" smtClean="0"/>
              <a:t>		- SWPA Profiles uses </a:t>
            </a:r>
            <a:r>
              <a:rPr lang="en-US" sz="2000" dirty="0" err="1" smtClean="0"/>
              <a:t>RedHat</a:t>
            </a:r>
            <a:endParaRPr lang="en-US" sz="2000" dirty="0" smtClean="0"/>
          </a:p>
          <a:p>
            <a:pPr marL="457200" lvl="1" indent="0">
              <a:buNone/>
            </a:pPr>
            <a:endParaRPr lang="en-US" sz="2000" dirty="0" smtClean="0"/>
          </a:p>
          <a:p>
            <a:pPr marL="457200" lvl="1" indent="0">
              <a:buNone/>
            </a:pPr>
            <a:r>
              <a:rPr lang="en-US" sz="2000" dirty="0" smtClean="0"/>
              <a:t>	• Built using the Python language and the Django framework</a:t>
            </a:r>
          </a:p>
          <a:p>
            <a:pPr marL="457200" lvl="1" indent="0">
              <a:buNone/>
            </a:pPr>
            <a:endParaRPr lang="en-US" sz="2000" dirty="0" smtClean="0"/>
          </a:p>
          <a:p>
            <a:pPr marL="457200" lvl="1" indent="0">
              <a:buNone/>
            </a:pPr>
            <a:r>
              <a:rPr lang="en-US" sz="2000" dirty="0" smtClean="0"/>
              <a:t>	• Uses PostgreSQL with </a:t>
            </a:r>
            <a:r>
              <a:rPr lang="en-US" sz="2000" dirty="0" err="1" smtClean="0"/>
              <a:t>PostGIS</a:t>
            </a:r>
            <a:r>
              <a:rPr lang="en-US" sz="2000" dirty="0" smtClean="0"/>
              <a:t> enabled as the database </a:t>
            </a:r>
          </a:p>
          <a:p>
            <a:pPr marL="457200" lvl="1" indent="0">
              <a:buNone/>
            </a:pPr>
            <a:r>
              <a:rPr lang="en-US" sz="1800" dirty="0" smtClean="0"/>
              <a:t>   </a:t>
            </a:r>
          </a:p>
          <a:p>
            <a:pPr marL="0" indent="0">
              <a:buNone/>
            </a:pPr>
            <a:r>
              <a:rPr lang="en-US" sz="1800" dirty="0"/>
              <a:t>	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4773" y="3120273"/>
            <a:ext cx="3606768" cy="3142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4684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20000"/>
    </mc:Choice>
    <mc:Fallback>
      <p:transition advTm="20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991691"/>
          </a:xfrm>
        </p:spPr>
        <p:txBody>
          <a:bodyPr/>
          <a:lstStyle/>
          <a:p>
            <a:pPr algn="ctr"/>
            <a:r>
              <a:rPr lang="en-US" b="1" dirty="0" smtClean="0"/>
              <a:t>Transferring the Tool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3813" y="1772816"/>
            <a:ext cx="11215396" cy="456267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Capacity: </a:t>
            </a:r>
          </a:p>
          <a:p>
            <a:pPr lvl="1"/>
            <a:r>
              <a:rPr lang="en-US" dirty="0" smtClean="0"/>
              <a:t>Programmer on staff </a:t>
            </a:r>
          </a:p>
          <a:p>
            <a:pPr lvl="1"/>
            <a:r>
              <a:rPr lang="en-US" dirty="0" smtClean="0"/>
              <a:t>Staff to maintain the front end</a:t>
            </a:r>
          </a:p>
          <a:p>
            <a:pPr marL="0" indent="0">
              <a:buNone/>
            </a:pPr>
            <a:r>
              <a:rPr lang="en-US" dirty="0"/>
              <a:t>	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Time: </a:t>
            </a:r>
          </a:p>
          <a:p>
            <a:pPr lvl="1"/>
            <a:r>
              <a:rPr lang="en-US" dirty="0" smtClean="0"/>
              <a:t>Initial set up &lt; 1 day (if familiar with Django and Python)</a:t>
            </a:r>
          </a:p>
          <a:p>
            <a:pPr lvl="1"/>
            <a:r>
              <a:rPr lang="en-US" dirty="0" smtClean="0"/>
              <a:t>Budget time for maintenance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7568627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20000"/>
    </mc:Choice>
    <mc:Fallback>
      <p:transition advTm="20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Advantages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Program is already built for you</a:t>
            </a:r>
          </a:p>
          <a:p>
            <a:pPr lvl="1"/>
            <a:r>
              <a:rPr lang="en-US" dirty="0" smtClean="0"/>
              <a:t>Resources available </a:t>
            </a:r>
          </a:p>
          <a:p>
            <a:pPr lvl="1"/>
            <a:r>
              <a:rPr lang="en-US" dirty="0" smtClean="0"/>
              <a:t>Experience and advice from Providence Plan as well as the experience of UCSUR adopting the site</a:t>
            </a:r>
          </a:p>
          <a:p>
            <a:pPr lvl="1"/>
            <a:r>
              <a:rPr lang="en-US" dirty="0" smtClean="0"/>
              <a:t>Opportunity to continue cross city collaboration </a:t>
            </a:r>
          </a:p>
          <a:p>
            <a:pPr marL="38100" lvl="0" indent="0">
              <a:spcBef>
                <a:spcPts val="0"/>
              </a:spcBef>
              <a:buClr>
                <a:schemeClr val="dk1"/>
              </a:buClr>
              <a:buNone/>
            </a:pPr>
            <a:endParaRPr lang="en" dirty="0" smtClean="0"/>
          </a:p>
          <a:p>
            <a:pPr marL="38100" lvl="0" indent="0">
              <a:spcBef>
                <a:spcPts val="0"/>
              </a:spcBef>
              <a:buClr>
                <a:schemeClr val="dk1"/>
              </a:buClr>
              <a:buNone/>
            </a:pPr>
            <a:endParaRPr lang="en" dirty="0"/>
          </a:p>
          <a:p>
            <a:pPr marL="38100" lvl="0" indent="0">
              <a:spcBef>
                <a:spcPts val="0"/>
              </a:spcBef>
              <a:buClr>
                <a:schemeClr val="dk1"/>
              </a:buClr>
              <a:buNone/>
            </a:pPr>
            <a:endParaRPr lang="en" dirty="0" smtClean="0"/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1868" y="4398249"/>
            <a:ext cx="3597340" cy="1983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2970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20000"/>
    </mc:Choice>
    <mc:Fallback>
      <p:transition advTm="20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2737</TotalTime>
  <Words>279</Words>
  <Application>Microsoft Office PowerPoint</Application>
  <PresentationFormat>Custom</PresentationFormat>
  <Paragraphs>73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Community Profiles:  A Brief Overview of Transferring Technologies across Partnerships</vt:lpstr>
      <vt:lpstr>The Tool </vt:lpstr>
      <vt:lpstr>PowerPoint Presentation</vt:lpstr>
      <vt:lpstr>Community Profile Tool</vt:lpstr>
      <vt:lpstr>Indicator Creation</vt:lpstr>
      <vt:lpstr>Initial Adoption Process</vt:lpstr>
      <vt:lpstr>Transferring the Tool</vt:lpstr>
      <vt:lpstr>Transferring the Tool</vt:lpstr>
      <vt:lpstr>Advantages</vt:lpstr>
      <vt:lpstr>Hurdles </vt:lpstr>
      <vt:lpstr>Want to know more?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Ignite : Providence Plan -&gt; Pittsburgh -&gt; Infinity and Beyond</dc:title>
  <dc:creator>Monk, Elizabeth</dc:creator>
  <cp:lastModifiedBy>Woluchem, Maia</cp:lastModifiedBy>
  <cp:revision>43</cp:revision>
  <dcterms:created xsi:type="dcterms:W3CDTF">2015-04-13T20:35:51Z</dcterms:created>
  <dcterms:modified xsi:type="dcterms:W3CDTF">2015-04-28T00:15:21Z</dcterms:modified>
</cp:coreProperties>
</file>