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4" r:id="rId6"/>
    <p:sldId id="282" r:id="rId7"/>
    <p:sldId id="287" r:id="rId8"/>
    <p:sldId id="275" r:id="rId9"/>
    <p:sldId id="286" r:id="rId10"/>
    <p:sldId id="288" r:id="rId11"/>
    <p:sldId id="276" r:id="rId12"/>
    <p:sldId id="283" r:id="rId13"/>
    <p:sldId id="295" r:id="rId14"/>
    <p:sldId id="291" r:id="rId15"/>
    <p:sldId id="292" r:id="rId16"/>
    <p:sldId id="294" r:id="rId17"/>
    <p:sldId id="297" r:id="rId18"/>
    <p:sldId id="301" r:id="rId19"/>
    <p:sldId id="296" r:id="rId20"/>
    <p:sldId id="298" r:id="rId21"/>
    <p:sldId id="289" r:id="rId2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6" autoAdjust="0"/>
    <p:restoredTop sz="36978" autoAdjust="0"/>
  </p:normalViewPr>
  <p:slideViewPr>
    <p:cSldViewPr snapToGrid="0" snapToObjects="1">
      <p:cViewPr varScale="1">
        <p:scale>
          <a:sx n="30" d="100"/>
          <a:sy n="30" d="100"/>
        </p:scale>
        <p:origin x="2672" y="32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3612"/>
    </p:cViewPr>
  </p:sorterViewPr>
  <p:notesViewPr>
    <p:cSldViewPr snapToGrid="0" snapToObjects="1">
      <p:cViewPr>
        <p:scale>
          <a:sx n="98" d="100"/>
          <a:sy n="98" d="100"/>
        </p:scale>
        <p:origin x="-2148" y="4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F77D87-C30E-4FAE-9B77-A5B29BDF9C41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DD3EA5C-B564-43F6-A854-66CF5CD0C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5ED001-8E4F-41BA-B339-E1E7E3327FC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– introduce myself.</a:t>
            </a:r>
          </a:p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smtClean="0"/>
              <a:t>with logistics</a:t>
            </a:r>
            <a:endParaRPr lang="en-US" dirty="0" smtClean="0"/>
          </a:p>
          <a:p>
            <a:endParaRPr lang="en-US" dirty="0" smtClean="0"/>
          </a:p>
          <a:p>
            <a:pPr defTabSz="966612">
              <a:defRPr/>
            </a:pPr>
            <a:r>
              <a:rPr lang="en-US" sz="1300" dirty="0"/>
              <a:t>Welcome live-stream audiences, cameras are rolling and will be posted afterwards. We’ll be tweeting using hashtag NNIP.</a:t>
            </a:r>
          </a:p>
          <a:p>
            <a:endParaRPr lang="en-US" dirty="0" smtClean="0"/>
          </a:p>
          <a:p>
            <a:r>
              <a:rPr lang="en-US" dirty="0" smtClean="0"/>
              <a:t>Few opening remarks</a:t>
            </a:r>
            <a:r>
              <a:rPr lang="en-US" baseline="0" dirty="0" smtClean="0"/>
              <a:t> before introductions (heads up on icebreaker question).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introductions – large group so keep it short</a:t>
            </a:r>
          </a:p>
          <a:p>
            <a:r>
              <a:rPr lang="en-US" dirty="0" smtClean="0"/>
              <a:t>Name, org, and favorite indicator or</a:t>
            </a:r>
            <a:r>
              <a:rPr lang="en-US" baseline="0" dirty="0" smtClean="0"/>
              <a:t>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code of conduct somewhere</a:t>
            </a:r>
            <a:r>
              <a:rPr lang="en-US" dirty="0" smtClean="0"/>
              <a:t>?  LEAH TO UPDATE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Note availability</a:t>
            </a:r>
            <a:r>
              <a:rPr lang="en-US" baseline="0" dirty="0" smtClean="0"/>
              <a:t> of app with the overall schedule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Stay up to date on new NNIPCamp unconference sessions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Post announcements to all meeting attendees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Post crowd pictures during (and after) each day’s events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300" dirty="0"/>
              <a:t>Answer daily polls</a:t>
            </a:r>
          </a:p>
          <a:p>
            <a:endParaRPr lang="en-US" dirty="0" smtClean="0"/>
          </a:p>
          <a:p>
            <a:pPr lvl="0"/>
            <a:r>
              <a:rPr lang="en-US" sz="1300" dirty="0"/>
              <a:t>Walk through what is in the packet - Note framing pages and participant list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Break out rooms logistics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Tours – FIND OUT mobility requirements</a:t>
            </a:r>
          </a:p>
          <a:p>
            <a:pPr lvl="0"/>
            <a:endParaRPr lang="en-US" sz="1300" dirty="0"/>
          </a:p>
          <a:p>
            <a:pPr lvl="0"/>
            <a:r>
              <a:rPr lang="en-US" sz="1300" b="1" dirty="0"/>
              <a:t>Reception</a:t>
            </a:r>
            <a:r>
              <a:rPr lang="en-US" sz="1300" dirty="0"/>
              <a:t>: If you are arriving late Wednesday afternoon, we will be departing for the neighborhood bus tour at 4:15 pm from the lobby, which will run until 6:00.  The evening reception will  be held from 6:00 – 8:00 p.m. at Continental Avenue Bridge. If you want to meet us there, you should take a short taxi or Uber from the hotel (there’s not a traffic-safe walking route).</a:t>
            </a:r>
          </a:p>
          <a:p>
            <a:r>
              <a:rPr lang="en-US" sz="1300" dirty="0"/>
              <a:t> </a:t>
            </a:r>
          </a:p>
          <a:p>
            <a:pPr defTabSz="966612">
              <a:defRPr/>
            </a:pPr>
            <a:r>
              <a:rPr lang="en-US" sz="1300" dirty="0"/>
              <a:t>Light reception – expect people to go out afterwards  [Is this true?]  Point to restaurant list. </a:t>
            </a:r>
          </a:p>
          <a:p>
            <a:endParaRPr lang="en-US" sz="1300" dirty="0"/>
          </a:p>
          <a:p>
            <a:r>
              <a:rPr lang="en-US" sz="1300" dirty="0"/>
              <a:t>How to get back – Taxi/Uber?  OR do we have buses?</a:t>
            </a:r>
          </a:p>
          <a:p>
            <a:endParaRPr lang="en-US" sz="1300" dirty="0"/>
          </a:p>
          <a:p>
            <a:r>
              <a:rPr lang="en-US" sz="1300" dirty="0"/>
              <a:t>NNIPHQ staff - please stand up – we’re here to make your next 3 days go smoothly , so just let us know if you need anything.</a:t>
            </a:r>
          </a:p>
          <a:p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u="sng" dirty="0">
                <a:hlinkClick r:id="rId3"/>
              </a:rPr>
              <a:t>Go over schedule/timing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u="sng" dirty="0">
                <a:hlinkClick r:id="rId3"/>
              </a:rPr>
              <a:t>Rules are posted everywhere…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b="1" dirty="0">
                <a:hlinkClick r:id="rId3"/>
              </a:rPr>
              <a:t>UNCONFERENCE 101 – Sunlight Foundation</a:t>
            </a:r>
            <a:endParaRPr lang="en-US" sz="1300" b="1" dirty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u="sng" dirty="0">
                <a:hlinkClick r:id="rId3"/>
              </a:rPr>
              <a:t>Go over schedule/timing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u="sng" dirty="0">
                <a:hlinkClick r:id="rId3"/>
              </a:rPr>
              <a:t>Rules are posted everywhere…</a:t>
            </a: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endParaRPr lang="en-US" sz="1300" u="sng" dirty="0">
              <a:hlinkClick r:id="rId3"/>
            </a:endParaRPr>
          </a:p>
          <a:p>
            <a:pPr defTabSz="966612">
              <a:defRPr/>
            </a:pPr>
            <a:r>
              <a:rPr lang="en-US" sz="1300" b="1" dirty="0">
                <a:hlinkClick r:id="rId3"/>
              </a:rPr>
              <a:t>UNCONFERENCE 101 – Sunlight Foundation</a:t>
            </a:r>
            <a:endParaRPr lang="en-US" sz="1300" b="1" dirty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attended the intro session, but</a:t>
            </a:r>
            <a:r>
              <a:rPr lang="en-US" baseline="0" dirty="0" smtClean="0"/>
              <a:t> we always start out by reminding ourselves of what we have in common.</a:t>
            </a:r>
          </a:p>
          <a:p>
            <a:r>
              <a:rPr lang="en-US" baseline="0" dirty="0" smtClean="0"/>
              <a:t> - assemble and collect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 - work with local groups to USE the data</a:t>
            </a:r>
          </a:p>
          <a:p>
            <a:r>
              <a:rPr lang="en-US" baseline="0" dirty="0" smtClean="0"/>
              <a:t> - make sure everyone has access –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communities of color and distress that have traditionally not had access to data.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First,</a:t>
            </a:r>
            <a:r>
              <a:rPr lang="en-US" baseline="0" dirty="0" smtClean="0"/>
              <a:t> t</a:t>
            </a:r>
            <a:r>
              <a:rPr lang="en-US" dirty="0" smtClean="0"/>
              <a:t>hanks</a:t>
            </a:r>
            <a:r>
              <a:rPr lang="en-US" baseline="0" dirty="0" smtClean="0"/>
              <a:t> to all the partners attending – more than </a:t>
            </a:r>
            <a:r>
              <a:rPr lang="en-US" baseline="0" dirty="0" smtClean="0">
                <a:solidFill>
                  <a:srgbClr val="FF0000"/>
                </a:solidFill>
              </a:rPr>
              <a:t>44 </a:t>
            </a:r>
            <a:r>
              <a:rPr lang="en-US" baseline="0" dirty="0" smtClean="0"/>
              <a:t>staff from </a:t>
            </a:r>
            <a:r>
              <a:rPr lang="en-US" dirty="0" smtClean="0">
                <a:solidFill>
                  <a:srgbClr val="FF0000"/>
                </a:solidFill>
              </a:rPr>
              <a:t>29</a:t>
            </a:r>
            <a:r>
              <a:rPr lang="en-US" dirty="0" smtClean="0"/>
              <a:t> cities and about ¼ of them here</a:t>
            </a:r>
            <a:r>
              <a:rPr lang="en-US" baseline="0" dirty="0" smtClean="0"/>
              <a:t> for the first time (11).  </a:t>
            </a:r>
          </a:p>
          <a:p>
            <a:endParaRPr lang="en-US" dirty="0"/>
          </a:p>
          <a:p>
            <a:r>
              <a:rPr lang="en-US" baseline="0" dirty="0" smtClean="0"/>
              <a:t>And</a:t>
            </a:r>
            <a:r>
              <a:rPr lang="en-US" dirty="0" smtClean="0"/>
              <a:t> 4 alumni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Charlie Bruner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Jim </a:t>
            </a:r>
            <a:r>
              <a:rPr lang="en-US" dirty="0" err="1"/>
              <a:t>Farnam</a:t>
            </a: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Charlotte-Anne Lucas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Jacob </a:t>
            </a:r>
            <a:r>
              <a:rPr lang="en-US" dirty="0" err="1"/>
              <a:t>Wascalus</a:t>
            </a:r>
            <a:endParaRPr lang="en-US" dirty="0"/>
          </a:p>
          <a:p>
            <a:endParaRPr lang="en-US" baseline="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 of this would be possible without dedicated</a:t>
            </a:r>
            <a:r>
              <a:rPr lang="en-US" baseline="0" dirty="0" smtClean="0"/>
              <a:t> funders</a:t>
            </a:r>
          </a:p>
          <a:p>
            <a:endParaRPr lang="en-US" baseline="0" dirty="0" smtClean="0"/>
          </a:p>
          <a:p>
            <a:r>
              <a:rPr lang="en-US" dirty="0" smtClean="0"/>
              <a:t>Cindy</a:t>
            </a:r>
            <a:r>
              <a:rPr lang="en-US" baseline="0" dirty="0" smtClean="0"/>
              <a:t> Guy– really partners in thinking about directions  (</a:t>
            </a:r>
            <a:r>
              <a:rPr lang="en-US" baseline="0" dirty="0" err="1" smtClean="0"/>
              <a:t>Ji</a:t>
            </a:r>
            <a:r>
              <a:rPr lang="en-US" baseline="0" dirty="0" smtClean="0"/>
              <a:t> Won Shon</a:t>
            </a:r>
            <a:r>
              <a:rPr lang="en-US" dirty="0" smtClean="0"/>
              <a:t>)</a:t>
            </a:r>
          </a:p>
          <a:p>
            <a:endParaRPr lang="en-US" baseline="0" dirty="0" smtClean="0"/>
          </a:p>
          <a:p>
            <a:r>
              <a:rPr lang="en-US" dirty="0" smtClean="0"/>
              <a:t>News about </a:t>
            </a:r>
            <a:r>
              <a:rPr lang="en-US" dirty="0"/>
              <a:t>Alaina </a:t>
            </a:r>
            <a:r>
              <a:rPr lang="en-US" dirty="0" smtClean="0"/>
              <a:t>Harkness, lucky to have Craig Howard be program officer for NNIP and CTDC (can’t be here this time)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Kresge – new funder of Turning the Corner project with</a:t>
            </a:r>
            <a:r>
              <a:rPr lang="en-US" dirty="0" smtClean="0"/>
              <a:t> D3 that Maia will tell you about in Ignite on Fri</a:t>
            </a:r>
          </a:p>
          <a:p>
            <a:endParaRPr lang="en-US" baseline="0" dirty="0" smtClean="0"/>
          </a:p>
          <a:p>
            <a:r>
              <a:rPr lang="en-US" dirty="0" smtClean="0"/>
              <a:t>Microsoft – email </a:t>
            </a:r>
            <a:r>
              <a:rPr lang="en-US" smtClean="0"/>
              <a:t>from before</a:t>
            </a:r>
            <a:r>
              <a:rPr lang="en-US" baseline="0" smtClean="0"/>
              <a:t> - </a:t>
            </a:r>
            <a:r>
              <a:rPr lang="en-US" smtClean="0"/>
              <a:t>note </a:t>
            </a:r>
            <a:r>
              <a:rPr lang="en-US" dirty="0" smtClean="0"/>
              <a:t>Elizabeth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want to recognize our local partners.</a:t>
            </a:r>
            <a:r>
              <a:rPr lang="en-US" baseline="0" dirty="0" smtClean="0"/>
              <a:t>, Laura,</a:t>
            </a:r>
            <a:r>
              <a:rPr lang="en-US" dirty="0" smtClean="0"/>
              <a:t> </a:t>
            </a:r>
            <a:r>
              <a:rPr lang="en-US" dirty="0" err="1" smtClean="0"/>
              <a:t>Clarire</a:t>
            </a:r>
            <a:r>
              <a:rPr lang="en-US" dirty="0" smtClean="0"/>
              <a:t>, Norma, Stephanie, Courtney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Local funders made tours and receptions possible – NAMES?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[Don’t read all the names]</a:t>
            </a:r>
            <a:r>
              <a:rPr lang="en-US" baseline="0" dirty="0" smtClean="0"/>
              <a:t> </a:t>
            </a:r>
            <a:r>
              <a:rPr lang="en-US" dirty="0" smtClean="0"/>
              <a:t>Would the Exec </a:t>
            </a:r>
            <a:r>
              <a:rPr lang="en-US" dirty="0" err="1" smtClean="0"/>
              <a:t>Comm</a:t>
            </a:r>
            <a:r>
              <a:rPr lang="en-US" baseline="0" dirty="0" smtClean="0"/>
              <a:t> please stand…. These are your representatives – they </a:t>
            </a:r>
            <a:r>
              <a:rPr lang="en-US" dirty="0" smtClean="0"/>
              <a:t>meet</a:t>
            </a:r>
            <a:r>
              <a:rPr lang="en-US" baseline="0" dirty="0" smtClean="0"/>
              <a:t> with us monthly and helped a lot with putting the program together.  </a:t>
            </a:r>
          </a:p>
          <a:p>
            <a:endParaRPr lang="en-US" dirty="0" smtClean="0"/>
          </a:p>
          <a:p>
            <a:r>
              <a:rPr lang="en-US" dirty="0" smtClean="0"/>
              <a:t>Tom Kingsley,</a:t>
            </a:r>
            <a:r>
              <a:rPr lang="en-US" baseline="0" dirty="0" smtClean="0"/>
              <a:t> Leah and I are also part of the Executive Committee.  </a:t>
            </a:r>
          </a:p>
          <a:p>
            <a:endParaRPr lang="en-US" baseline="0" dirty="0" smtClean="0"/>
          </a:p>
          <a:p>
            <a:r>
              <a:rPr lang="en-US" dirty="0" smtClean="0"/>
              <a:t>PLUG</a:t>
            </a:r>
            <a:r>
              <a:rPr lang="en-US" baseline="0" dirty="0" smtClean="0"/>
              <a:t> for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Missing Davin Reed</a:t>
            </a:r>
          </a:p>
          <a:p>
            <a:endParaRPr lang="en-US" baseline="0" dirty="0"/>
          </a:p>
          <a:p>
            <a:r>
              <a:rPr lang="en-US" baseline="0" dirty="0" smtClean="0"/>
              <a:t>Our lives are made easier and the wealth of expertise in the network and generosity of sharing.  Here’s the partners that you’ll hear from over the next 3 days.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Encourage you to thank them in person while we’re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Particularly Jason from Portland, John from </a:t>
            </a:r>
            <a:r>
              <a:rPr lang="en-US" baseline="0" dirty="0" err="1" smtClean="0"/>
              <a:t>StL</a:t>
            </a:r>
            <a:r>
              <a:rPr lang="en-US" baseline="0" dirty="0" smtClean="0"/>
              <a:t>, Davin from NYU, Nina from Cleveland</a:t>
            </a:r>
            <a:r>
              <a:rPr lang="en-US" dirty="0" smtClean="0"/>
              <a:t> – presenting on their first time to the meeting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part of NNIP’s value is bringing outside expertise to the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afternoon – lucky to hear about the great work in San Antonio– all listed in your agenda</a:t>
            </a:r>
          </a:p>
          <a:p>
            <a:endParaRPr lang="en-US" baseline="0" dirty="0" smtClean="0"/>
          </a:p>
          <a:p>
            <a:r>
              <a:rPr lang="en-US" dirty="0" smtClean="0"/>
              <a:t>Our Urban Institute colleague </a:t>
            </a:r>
            <a:r>
              <a:rPr lang="en-US" dirty="0" err="1" smtClean="0"/>
              <a:t>Kilolo</a:t>
            </a:r>
            <a:r>
              <a:rPr lang="en-US" dirty="0" smtClean="0"/>
              <a:t> </a:t>
            </a:r>
            <a:r>
              <a:rPr lang="en-US" dirty="0" err="1" smtClean="0"/>
              <a:t>Kijakazi</a:t>
            </a:r>
            <a:r>
              <a:rPr lang="en-US" dirty="0" smtClean="0"/>
              <a:t> and </a:t>
            </a:r>
            <a:r>
              <a:rPr lang="en-US" dirty="0" err="1" smtClean="0"/>
              <a:t>MaTEEas</a:t>
            </a:r>
            <a:r>
              <a:rPr lang="en-US" dirty="0" smtClean="0"/>
              <a:t> Valenzuela will be here later from King County to help us on the equity panel</a:t>
            </a:r>
          </a:p>
          <a:p>
            <a:endParaRPr lang="en-US" baseline="0" dirty="0"/>
          </a:p>
          <a:p>
            <a:r>
              <a:rPr lang="en-US" dirty="0" smtClean="0"/>
              <a:t>Charlie and Spencer will be doing Ignites</a:t>
            </a:r>
          </a:p>
          <a:p>
            <a:endParaRPr lang="en-US" baseline="0" dirty="0"/>
          </a:p>
          <a:p>
            <a:r>
              <a:rPr lang="en-US" baseline="0" dirty="0" smtClean="0"/>
              <a:t>And be sure to thank your tour guides for tonight.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network’s mission is to foster NNIP</a:t>
            </a:r>
            <a:r>
              <a:rPr lang="en-US" baseline="0" dirty="0" smtClean="0"/>
              <a:t> capacities in new cities – welcome them – answer questions  - ask about their work….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welcome to friends</a:t>
            </a:r>
            <a:r>
              <a:rPr lang="en-US" baseline="0" dirty="0" smtClean="0"/>
              <a:t> from national organizations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Several chances to exchange ideas with them through panels and Camp sessions.  Please welcome</a:t>
            </a:r>
            <a:r>
              <a:rPr lang="en-US" dirty="0" smtClean="0"/>
              <a:t> them at meals </a:t>
            </a:r>
            <a:r>
              <a:rPr lang="en-US" dirty="0"/>
              <a:t>and </a:t>
            </a:r>
            <a:r>
              <a:rPr lang="en-US" dirty="0" smtClean="0"/>
              <a:t>reception.</a:t>
            </a:r>
            <a:endParaRPr lang="en-US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jp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hyperlink" Target="http://www.google.com/url?sa=i&amp;rct=j&amp;q=&amp;esrc=s&amp;source=images&amp;cd=&amp;cad=rja&amp;uact=8&amp;ved=0CAQQjRw&amp;url=http://www.whitehouse.gov/champions/civic-hacking-and-open-government/steve-spiker&amp;ei=xtJrVMWTL8OwyASHoYDYCw&amp;bvm=bv.79908130,d.aWw&amp;psig=AFQjCNGX0XWLgKahlIu-nb74EpjmVrqTXw&amp;ust=1416438854825431" TargetMode="External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4" Type="http://schemas.openxmlformats.org/officeDocument/2006/relationships/image" Target="../media/image15.jpg"/><Relationship Id="rId9" Type="http://schemas.openxmlformats.org/officeDocument/2006/relationships/image" Target="../media/image19.jpeg"/><Relationship Id="rId14" Type="http://schemas.openxmlformats.org/officeDocument/2006/relationships/image" Target="../media/image24.jpg"/><Relationship Id="rId22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br>
              <a:rPr lang="en-US" dirty="0" smtClean="0"/>
            </a:br>
            <a:r>
              <a:rPr lang="en-US" dirty="0" smtClean="0"/>
              <a:t>#NNIP San Antonio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April 6, 2016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Leah Hendey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San Antonio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Maia Woluchem and Rob </a:t>
            </a:r>
            <a:r>
              <a:rPr lang="en-US" dirty="0" err="1" smtClean="0"/>
              <a:t>Pitingolo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unconference?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dirty="0" smtClean="0"/>
              <a:t>Informal gathering of collaborators</a:t>
            </a:r>
          </a:p>
          <a:p>
            <a:pPr lvl="0"/>
            <a:r>
              <a:rPr lang="en-US" sz="2400" dirty="0" smtClean="0"/>
              <a:t>Participants set the agenda</a:t>
            </a:r>
          </a:p>
          <a:p>
            <a:pPr lvl="0"/>
            <a:r>
              <a:rPr lang="en-US" sz="2400" dirty="0" smtClean="0"/>
              <a:t>Focused on discussion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we build the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49" y="1863119"/>
            <a:ext cx="4061279" cy="4203573"/>
          </a:xfrm>
        </p:spPr>
        <p:txBody>
          <a:bodyPr/>
          <a:lstStyle/>
          <a:p>
            <a:r>
              <a:rPr lang="en-US" sz="2400" dirty="0" smtClean="0"/>
              <a:t>Submit an idea</a:t>
            </a:r>
          </a:p>
          <a:p>
            <a:r>
              <a:rPr lang="en-US" sz="2400" dirty="0" smtClean="0"/>
              <a:t>Vote on your favorites</a:t>
            </a:r>
          </a:p>
          <a:p>
            <a:r>
              <a:rPr lang="en-US" sz="2400" dirty="0" smtClean="0"/>
              <a:t>Volunteer to lead if necessary</a:t>
            </a:r>
          </a:p>
          <a:p>
            <a:r>
              <a:rPr lang="en-US" sz="2400" dirty="0" smtClean="0"/>
              <a:t>On Wednesday and Thursday we build our wall</a:t>
            </a:r>
          </a:p>
          <a:p>
            <a:r>
              <a:rPr lang="en-US" sz="2400" dirty="0" smtClean="0"/>
              <a:t>Check the app and #</a:t>
            </a:r>
            <a:r>
              <a:rPr lang="en-US" sz="2400" dirty="0" err="1" smtClean="0"/>
              <a:t>nnip</a:t>
            </a:r>
            <a:r>
              <a:rPr lang="en-US" sz="2400" dirty="0" smtClean="0"/>
              <a:t> for the schedule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pbs.twimg.com/media/CEaqlcIWAAAHE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19" y="2144286"/>
            <a:ext cx="3638998" cy="36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wall v. Physical wall – how does voting work?</a:t>
            </a:r>
          </a:p>
          <a:p>
            <a:r>
              <a:rPr lang="en-US" dirty="0"/>
              <a:t>Votes </a:t>
            </a:r>
            <a:r>
              <a:rPr lang="en-US" b="1" dirty="0"/>
              <a:t>from home </a:t>
            </a:r>
            <a:r>
              <a:rPr lang="en-US" dirty="0" smtClean="0"/>
              <a:t>helped </a:t>
            </a:r>
            <a:r>
              <a:rPr lang="en-US" dirty="0"/>
              <a:t>us prime the pump and identify early </a:t>
            </a:r>
            <a:r>
              <a:rPr lang="en-US" dirty="0" smtClean="0"/>
              <a:t>topics of interest</a:t>
            </a:r>
          </a:p>
          <a:p>
            <a:r>
              <a:rPr lang="en-US" dirty="0"/>
              <a:t>Votes </a:t>
            </a:r>
            <a:r>
              <a:rPr lang="en-US" b="1" dirty="0"/>
              <a:t>on-site</a:t>
            </a:r>
            <a:r>
              <a:rPr lang="en-US" dirty="0"/>
              <a:t> are critical so we can make final </a:t>
            </a:r>
            <a:r>
              <a:rPr lang="en-US" dirty="0" smtClean="0"/>
              <a:t>choices</a:t>
            </a:r>
          </a:p>
          <a:p>
            <a:r>
              <a:rPr lang="en-US" dirty="0" smtClean="0"/>
              <a:t>Make sure to visit the wall today and tomorrow and vote to help finalize camp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dirty="0" smtClean="0"/>
              <a:t>Set your own agenda.</a:t>
            </a:r>
          </a:p>
          <a:p>
            <a:pPr lvl="0"/>
            <a:r>
              <a:rPr lang="en-US" sz="2400" dirty="0"/>
              <a:t>Introduce </a:t>
            </a:r>
            <a:r>
              <a:rPr lang="en-US" sz="2400" dirty="0" smtClean="0"/>
              <a:t>yourself.</a:t>
            </a:r>
            <a:endParaRPr lang="en-US" sz="2400" dirty="0"/>
          </a:p>
          <a:p>
            <a:pPr lvl="0"/>
            <a:r>
              <a:rPr lang="en-US" sz="2400" dirty="0"/>
              <a:t>Assign a </a:t>
            </a:r>
            <a:r>
              <a:rPr lang="en-US" sz="2400" dirty="0" smtClean="0"/>
              <a:t>note-taker.</a:t>
            </a:r>
            <a:endParaRPr lang="en-US" sz="2400" dirty="0"/>
          </a:p>
          <a:p>
            <a:pPr lvl="0"/>
            <a:r>
              <a:rPr lang="en-US" sz="2400" dirty="0" smtClean="0"/>
              <a:t>Avoid </a:t>
            </a:r>
            <a:r>
              <a:rPr lang="en-US" sz="2400" dirty="0"/>
              <a:t>planned speeches &amp; PPTs.</a:t>
            </a:r>
          </a:p>
          <a:p>
            <a:pPr lvl="0"/>
            <a:r>
              <a:rPr lang="en-US" sz="2400" dirty="0" smtClean="0"/>
              <a:t>Contribute </a:t>
            </a:r>
            <a:r>
              <a:rPr lang="en-US" sz="2400" dirty="0"/>
              <a:t>&amp; allow other to contribute.</a:t>
            </a:r>
          </a:p>
          <a:p>
            <a:pPr lvl="0"/>
            <a:r>
              <a:rPr lang="en-US" sz="2400" dirty="0"/>
              <a:t>Tweet!</a:t>
            </a:r>
          </a:p>
          <a:p>
            <a:pPr lvl="0"/>
            <a:r>
              <a:rPr lang="en-US" sz="2400" dirty="0" smtClean="0"/>
              <a:t>COME AND GO AS YOU PLEASE.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creative</a:t>
            </a:r>
          </a:p>
          <a:p>
            <a:r>
              <a:rPr lang="en-US" dirty="0" smtClean="0"/>
              <a:t>Hallway conversations count</a:t>
            </a:r>
          </a:p>
          <a:p>
            <a:r>
              <a:rPr lang="en-US" dirty="0" smtClean="0"/>
              <a:t>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</a:t>
            </a:r>
            <a:br>
              <a:rPr lang="en-US" dirty="0" smtClean="0"/>
            </a:br>
            <a:r>
              <a:rPr lang="en-US" dirty="0" smtClean="0"/>
              <a:t>#NNIP San Antonio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April 6, 2016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Functions of NNIP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Build and operate </a:t>
            </a:r>
            <a:r>
              <a:rPr lang="en-US" altLang="en-US" dirty="0" smtClean="0"/>
              <a:t>information systems </a:t>
            </a:r>
            <a:r>
              <a:rPr lang="en-US" altLang="en-US" dirty="0"/>
              <a:t>with recurrently updated data on neighborhood conditions</a:t>
            </a:r>
          </a:p>
          <a:p>
            <a:r>
              <a:rPr lang="en-US" altLang="en-US" dirty="0"/>
              <a:t>Facilitate the direct use of indicators for community building and local policy making</a:t>
            </a:r>
          </a:p>
          <a:p>
            <a:r>
              <a:rPr lang="en-US" altLang="en-US" dirty="0"/>
              <a:t>Emphasize the use of information to build the capacities of </a:t>
            </a:r>
            <a:r>
              <a:rPr lang="en-US" altLang="en-US" dirty="0" smtClean="0"/>
              <a:t>low-income neighborhoods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NNIP Network Supporters: </a:t>
            </a:r>
            <a:br>
              <a:rPr lang="en-US" altLang="en-US" dirty="0" smtClean="0"/>
            </a:br>
            <a:r>
              <a:rPr lang="en-US" altLang="en-US" dirty="0" smtClean="0"/>
              <a:t>Funders and Colleagues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3" y="1794164"/>
            <a:ext cx="7847903" cy="11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41" y="3209719"/>
            <a:ext cx="66976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kresge.org/sites/default/files/uploaded/kres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3" y="4088972"/>
            <a:ext cx="6363150" cy="6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641" y="4951559"/>
            <a:ext cx="3923147" cy="9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              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38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02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7743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0" y="1610901"/>
            <a:ext cx="6631781" cy="44184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58740" y="80233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B4045"/>
                </a:solidFill>
                <a:latin typeface="crocodoc-bWssaL-inv-f9"/>
              </a:rPr>
              <a:t>Photo Credit: Tim Thompson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CiNow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7" y="292893"/>
            <a:ext cx="161925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63119"/>
            <a:ext cx="4159250" cy="420357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u="sng" dirty="0"/>
              <a:t>Executive Committee </a:t>
            </a:r>
            <a:r>
              <a:rPr lang="en-US" altLang="en-US" sz="2200" u="sng" dirty="0" smtClean="0"/>
              <a:t>2016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Mark Abraham, New Haven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Bob Gradeck</a:t>
            </a:r>
            <a:r>
              <a:rPr lang="en-US" altLang="en-US" sz="2200" dirty="0" smtClean="0"/>
              <a:t>, Pittsburgh</a:t>
            </a:r>
            <a:endParaRPr lang="en-US" alt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Sheila Martin, Portland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Jeff Matson, </a:t>
            </a:r>
            <a:r>
              <a:rPr lang="en-US" altLang="en-US" sz="2200" dirty="0" smtClean="0"/>
              <a:t>Minneapolis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 smtClean="0"/>
              <a:t>Laura McKieran, San Antonio</a:t>
            </a:r>
            <a:endParaRPr lang="en-US" alt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 smtClean="0"/>
              <a:t>April Urban, Cleveland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u="sn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NNIP </a:t>
            </a:r>
            <a:r>
              <a:rPr lang="en-US" altLang="en-US" dirty="0" smtClean="0"/>
              <a:t>Leadership:</a:t>
            </a:r>
            <a:br>
              <a:rPr lang="en-US" altLang="en-US" dirty="0" smtClean="0"/>
            </a:br>
            <a:r>
              <a:rPr lang="en-US" altLang="en-US" dirty="0" smtClean="0"/>
              <a:t>Guiding the Agenda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55820" y="1779299"/>
            <a:ext cx="4114800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en-US" sz="2200" u="sng" dirty="0"/>
              <a:t>Recent Members, </a:t>
            </a:r>
            <a:r>
              <a:rPr lang="en-US" altLang="en-US" sz="2200" u="sng" dirty="0" smtClean="0"/>
              <a:t>2012-15</a:t>
            </a:r>
            <a:endParaRPr lang="en-US" altLang="en-US" sz="2200" u="sng" dirty="0"/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Eleanor </a:t>
            </a:r>
            <a:r>
              <a:rPr lang="en-US" altLang="en-US" sz="2200" dirty="0" err="1"/>
              <a:t>Tutt</a:t>
            </a:r>
            <a:r>
              <a:rPr lang="en-US" altLang="en-US" sz="2200" dirty="0"/>
              <a:t>, St. Louis</a:t>
            </a:r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Max Weselcouch, </a:t>
            </a:r>
            <a:r>
              <a:rPr lang="en-US" altLang="en-US" sz="2200" dirty="0" smtClean="0"/>
              <a:t>NYC</a:t>
            </a:r>
            <a:endParaRPr lang="en-US" altLang="en-US" sz="2200" dirty="0"/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 smtClean="0"/>
              <a:t>Todd </a:t>
            </a:r>
            <a:r>
              <a:rPr lang="en-US" altLang="en-US" sz="2200" dirty="0"/>
              <a:t>Clausen, </a:t>
            </a:r>
            <a:r>
              <a:rPr lang="en-US" altLang="en-US" sz="2200" dirty="0" smtClean="0"/>
              <a:t>Milwaukee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Kurt Metzger, </a:t>
            </a:r>
            <a:r>
              <a:rPr lang="en-US" altLang="en-US" sz="2200" dirty="0" smtClean="0"/>
              <a:t>Detroit</a:t>
            </a:r>
            <a:endParaRPr lang="en-US" alt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437695" y="2697763"/>
            <a:ext cx="6005073" cy="3537613"/>
            <a:chOff x="1798961" y="1779468"/>
            <a:chExt cx="5585058" cy="3361485"/>
          </a:xfrm>
        </p:grpSpPr>
        <p:grpSp>
          <p:nvGrpSpPr>
            <p:cNvPr id="87" name="Group 86"/>
            <p:cNvGrpSpPr/>
            <p:nvPr/>
          </p:nvGrpSpPr>
          <p:grpSpPr>
            <a:xfrm>
              <a:off x="1798961" y="1779468"/>
              <a:ext cx="5585058" cy="3361485"/>
              <a:chOff x="1798961" y="1779468"/>
              <a:chExt cx="5585058" cy="3361485"/>
            </a:xfrm>
          </p:grpSpPr>
          <p:pic>
            <p:nvPicPr>
              <p:cNvPr id="89" name="Picture 88" descr="Map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961" y="1779468"/>
                <a:ext cx="5585058" cy="3361485"/>
              </a:xfrm>
              <a:prstGeom prst="rect">
                <a:avLst/>
              </a:prstGeom>
            </p:spPr>
          </p:pic>
          <p:sp>
            <p:nvSpPr>
              <p:cNvPr id="90" name="Oval 89"/>
              <p:cNvSpPr/>
              <p:nvPr userDrawn="1"/>
            </p:nvSpPr>
            <p:spPr>
              <a:xfrm>
                <a:off x="2231019" y="196262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 userDrawn="1"/>
            </p:nvSpPr>
            <p:spPr>
              <a:xfrm>
                <a:off x="2125806" y="221843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 userDrawn="1"/>
            </p:nvSpPr>
            <p:spPr>
              <a:xfrm>
                <a:off x="1921452" y="324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 userDrawn="1"/>
            </p:nvSpPr>
            <p:spPr>
              <a:xfrm>
                <a:off x="3717295" y="333579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 userDrawn="1"/>
            </p:nvSpPr>
            <p:spPr>
              <a:xfrm>
                <a:off x="4531790" y="420055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 userDrawn="1"/>
            </p:nvSpPr>
            <p:spPr>
              <a:xfrm>
                <a:off x="4766269" y="336331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 userDrawn="1"/>
            </p:nvSpPr>
            <p:spPr>
              <a:xfrm>
                <a:off x="4840419" y="25442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 userDrawn="1"/>
            </p:nvSpPr>
            <p:spPr>
              <a:xfrm>
                <a:off x="5190276" y="3377265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 userDrawn="1"/>
            </p:nvSpPr>
            <p:spPr>
              <a:xfrm>
                <a:off x="5288111" y="38121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 userDrawn="1"/>
            </p:nvSpPr>
            <p:spPr>
              <a:xfrm>
                <a:off x="5364314" y="275613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 userDrawn="1"/>
            </p:nvSpPr>
            <p:spPr>
              <a:xfrm>
                <a:off x="5629484" y="274591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 userDrawn="1"/>
            </p:nvSpPr>
            <p:spPr>
              <a:xfrm>
                <a:off x="5603940" y="323363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 userDrawn="1"/>
            </p:nvSpPr>
            <p:spPr>
              <a:xfrm>
                <a:off x="5623080" y="36689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897420" y="392910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 userDrawn="1"/>
            </p:nvSpPr>
            <p:spPr>
              <a:xfrm>
                <a:off x="5937011" y="3102080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 userDrawn="1"/>
            </p:nvSpPr>
            <p:spPr>
              <a:xfrm>
                <a:off x="5835513" y="27847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 userDrawn="1"/>
            </p:nvSpPr>
            <p:spPr>
              <a:xfrm>
                <a:off x="6034045" y="29123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 userDrawn="1"/>
            </p:nvSpPr>
            <p:spPr>
              <a:xfrm>
                <a:off x="6206042" y="296184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 userDrawn="1"/>
            </p:nvSpPr>
            <p:spPr>
              <a:xfrm>
                <a:off x="6569921" y="30788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 userDrawn="1"/>
            </p:nvSpPr>
            <p:spPr>
              <a:xfrm>
                <a:off x="6527622" y="310680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 userDrawn="1"/>
            </p:nvSpPr>
            <p:spPr>
              <a:xfrm>
                <a:off x="6729536" y="29538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 userDrawn="1"/>
            </p:nvSpPr>
            <p:spPr>
              <a:xfrm>
                <a:off x="6850496" y="280852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 userDrawn="1"/>
            </p:nvSpPr>
            <p:spPr>
              <a:xfrm>
                <a:off x="6891969" y="272558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 userDrawn="1"/>
            </p:nvSpPr>
            <p:spPr>
              <a:xfrm>
                <a:off x="7001392" y="26335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 userDrawn="1"/>
            </p:nvSpPr>
            <p:spPr>
              <a:xfrm>
                <a:off x="7025627" y="254127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 userDrawn="1"/>
            </p:nvSpPr>
            <p:spPr>
              <a:xfrm>
                <a:off x="4453011" y="446154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 userDrawn="1"/>
            </p:nvSpPr>
            <p:spPr>
              <a:xfrm>
                <a:off x="4362512" y="45802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 userDrawn="1"/>
            </p:nvSpPr>
            <p:spPr>
              <a:xfrm>
                <a:off x="5364314" y="45432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 userDrawn="1"/>
            </p:nvSpPr>
            <p:spPr>
              <a:xfrm>
                <a:off x="6224124" y="471474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 userDrawn="1"/>
            </p:nvSpPr>
            <p:spPr>
              <a:xfrm>
                <a:off x="6532779" y="49360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6259006" y="366557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34" y="1964741"/>
            <a:ext cx="794149" cy="7352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58518" y="2347645"/>
            <a:ext cx="1125530" cy="196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61429" y="2711545"/>
            <a:ext cx="1666725" cy="842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80455" y="3115139"/>
            <a:ext cx="257429" cy="789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362944" y="4740025"/>
            <a:ext cx="739071" cy="50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78228" y="4123343"/>
            <a:ext cx="583014" cy="209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01" idx="0"/>
          </p:cNvCxnSpPr>
          <p:nvPr/>
        </p:nvCxnSpPr>
        <p:spPr>
          <a:xfrm>
            <a:off x="5360357" y="2147455"/>
            <a:ext cx="213056" cy="2080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Partner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305394" y="5741732"/>
            <a:ext cx="544399" cy="27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899838" y="2266197"/>
            <a:ext cx="816499" cy="1499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92627" y="2926240"/>
            <a:ext cx="274271" cy="797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" idx="1"/>
          </p:cNvCxnSpPr>
          <p:nvPr/>
        </p:nvCxnSpPr>
        <p:spPr>
          <a:xfrm flipH="1" flipV="1">
            <a:off x="6963919" y="3828367"/>
            <a:ext cx="1101818" cy="5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012065" y="2840481"/>
            <a:ext cx="649149" cy="274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681802" y="4152490"/>
            <a:ext cx="6620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https://encrypted-tbn2.gstatic.com/images?q=tbn:ANd9GcQdLqTCilIS7AJt53fFJkdwj02-lKo3fDw6y99sqglX7MkenuMdac6JWZY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1" y="3977322"/>
            <a:ext cx="799465" cy="5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32" y="2275953"/>
            <a:ext cx="667095" cy="65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57" y="4933188"/>
            <a:ext cx="680654" cy="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neighborhoodindicators.org/sites/default/files/styles/200x200/public/profile_photos/coulton_200x199.jpg?itok=MWeuaES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03" y="2512689"/>
            <a:ext cx="673904" cy="6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22" y="1664487"/>
            <a:ext cx="727543" cy="72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47" y="1585363"/>
            <a:ext cx="685310" cy="685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83" y="6059507"/>
            <a:ext cx="609059" cy="609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11" y="4102217"/>
            <a:ext cx="652295" cy="652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07" y="1573365"/>
            <a:ext cx="663428" cy="663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8" y="2629256"/>
            <a:ext cx="728896" cy="728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75" y="2516680"/>
            <a:ext cx="653346" cy="653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19061" r="1327" b="-5307"/>
          <a:stretch/>
        </p:blipFill>
        <p:spPr>
          <a:xfrm>
            <a:off x="4754017" y="6063415"/>
            <a:ext cx="749244" cy="7934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93" y="2632873"/>
            <a:ext cx="614144" cy="6141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52" y="1551733"/>
            <a:ext cx="795912" cy="795912"/>
          </a:xfrm>
          <a:prstGeom prst="rect">
            <a:avLst/>
          </a:prstGeom>
        </p:spPr>
      </p:pic>
      <p:sp>
        <p:nvSpPr>
          <p:cNvPr id="31" name="AutoShape 4" descr="Image result for laura mckieran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6" descr="Image result for laura mckieran ph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www.pdx.edu/sites/www.pdx.edu.prc/files/Clipboard0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7" y="2010087"/>
            <a:ext cx="677693" cy="7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inow.info/wp-content/uploads/2015/05/LMcKieran708-150x15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13" y="6037079"/>
            <a:ext cx="619986" cy="6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37" y="3407160"/>
            <a:ext cx="614435" cy="853669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H="1">
            <a:off x="7199786" y="3075982"/>
            <a:ext cx="652531" cy="422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626723" y="2218704"/>
            <a:ext cx="364548" cy="1416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Guest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Matias Valenzu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49" y="4325831"/>
            <a:ext cx="1807340" cy="1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rles Bru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18" y="4325831"/>
            <a:ext cx="1807339" cy="1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oodstockinst.org/sites/default/files/styles/person_bio/public/person_image/spencer_cowan_lowres.jpg?itok=Pk5r_ks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08" y="4325830"/>
            <a:ext cx="1751712" cy="1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ilah Pow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3" y="2142126"/>
            <a:ext cx="1832428" cy="18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loyd  B. Po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57" y="2102080"/>
            <a:ext cx="1872472" cy="18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nrietta Munoz, Ph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24" y="2102079"/>
            <a:ext cx="1887895" cy="18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aha.org/images/richard-mil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16" y="2154867"/>
            <a:ext cx="1462767" cy="18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ilolo Kijakaz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2" y="4252542"/>
            <a:ext cx="1719077" cy="18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Guest Cities!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Chicago, IL</a:t>
            </a:r>
          </a:p>
          <a:p>
            <a:r>
              <a:rPr lang="en-US" dirty="0" smtClean="0"/>
              <a:t>Durham, NC</a:t>
            </a:r>
          </a:p>
          <a:p>
            <a:r>
              <a:rPr lang="en-US" dirty="0" smtClean="0"/>
              <a:t>Houston, TX</a:t>
            </a:r>
          </a:p>
          <a:p>
            <a:r>
              <a:rPr lang="en-US" dirty="0" smtClean="0"/>
              <a:t>Los Angeles, CA</a:t>
            </a:r>
          </a:p>
          <a:p>
            <a:r>
              <a:rPr lang="en-US" dirty="0" smtClean="0"/>
              <a:t>Memphis, TN</a:t>
            </a:r>
          </a:p>
        </p:txBody>
      </p:sp>
    </p:spTree>
    <p:extLst>
      <p:ext uri="{BB962C8B-B14F-4D97-AF65-F5344CB8AC3E}">
        <p14:creationId xmlns:p14="http://schemas.microsoft.com/office/powerpoint/2010/main" val="26788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National Organizations!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Ash Center at Harvard Kennedy </a:t>
            </a:r>
            <a:r>
              <a:rPr lang="en-US" dirty="0" smtClean="0"/>
              <a:t>School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Child Trends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Code </a:t>
            </a:r>
            <a:r>
              <a:rPr lang="en-US" dirty="0"/>
              <a:t>for </a:t>
            </a:r>
            <a:r>
              <a:rPr lang="en-US" dirty="0" smtClean="0"/>
              <a:t>America (national and Open Austin)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Quality </a:t>
            </a:r>
            <a:r>
              <a:rPr lang="en-US" dirty="0" smtClean="0"/>
              <a:t>Campaign</a:t>
            </a:r>
          </a:p>
          <a:p>
            <a:pPr>
              <a:spcBef>
                <a:spcPts val="0"/>
              </a:spcBef>
            </a:pPr>
            <a:r>
              <a:rPr lang="en-US" dirty="0"/>
              <a:t>Federal Reserve </a:t>
            </a:r>
            <a:r>
              <a:rPr lang="en-US" dirty="0" smtClean="0"/>
              <a:t>Banks of Atlanta and Minneapolis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Living Cities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Robert Wood Johnson Foundation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W.K. Kellogg Foundation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981</Words>
  <Application>Microsoft Office PowerPoint</Application>
  <PresentationFormat>On-screen Show (4:3)</PresentationFormat>
  <Paragraphs>190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crocodoc-bWssaL-inv-f9</vt:lpstr>
      <vt:lpstr>NNIP PPT Theme</vt:lpstr>
      <vt:lpstr>Welcome to the  #NNIP San Antonio Meeting!</vt:lpstr>
      <vt:lpstr>Defining Functions of NNIP Partners</vt:lpstr>
      <vt:lpstr>NNIP Network Supporters:  Funders and Colleagues</vt:lpstr>
      <vt:lpstr>Thanks to               </vt:lpstr>
      <vt:lpstr>NNIP Leadership: Guiding the Agenda</vt:lpstr>
      <vt:lpstr>Thanks to Partner Speakers</vt:lpstr>
      <vt:lpstr>Thanks to Guest Speakers</vt:lpstr>
      <vt:lpstr>Welcome Guest Cities!</vt:lpstr>
      <vt:lpstr>Welcome National Organizations!</vt:lpstr>
      <vt:lpstr>Introductions</vt:lpstr>
      <vt:lpstr>Agenda Review</vt:lpstr>
      <vt:lpstr>NNIPCamp San Antonio</vt:lpstr>
      <vt:lpstr>What is an unconference?</vt:lpstr>
      <vt:lpstr>Together we build the wall</vt:lpstr>
      <vt:lpstr>Voting?</vt:lpstr>
      <vt:lpstr>NNIPCamp Rules</vt:lpstr>
      <vt:lpstr>Most Importantly</vt:lpstr>
      <vt:lpstr>Welcome to the #NNIP San Antonio Meeting!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Kathy Pettit</cp:lastModifiedBy>
  <cp:revision>274</cp:revision>
  <cp:lastPrinted>2016-04-03T19:54:13Z</cp:lastPrinted>
  <dcterms:created xsi:type="dcterms:W3CDTF">2010-04-12T23:12:02Z</dcterms:created>
  <dcterms:modified xsi:type="dcterms:W3CDTF">2016-04-10T18:19:49Z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