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59" r:id="rId4"/>
    <p:sldId id="342" r:id="rId5"/>
    <p:sldId id="260" r:id="rId6"/>
    <p:sldId id="273" r:id="rId7"/>
    <p:sldId id="262" r:id="rId8"/>
    <p:sldId id="263" r:id="rId9"/>
    <p:sldId id="264" r:id="rId10"/>
    <p:sldId id="344" r:id="rId11"/>
    <p:sldId id="348" r:id="rId12"/>
    <p:sldId id="266" r:id="rId13"/>
    <p:sldId id="280" r:id="rId14"/>
    <p:sldId id="268" r:id="rId15"/>
    <p:sldId id="356" r:id="rId16"/>
    <p:sldId id="286" r:id="rId17"/>
    <p:sldId id="347" r:id="rId18"/>
    <p:sldId id="346" r:id="rId19"/>
    <p:sldId id="287" r:id="rId20"/>
    <p:sldId id="288" r:id="rId21"/>
    <p:sldId id="297" r:id="rId22"/>
    <p:sldId id="295" r:id="rId23"/>
    <p:sldId id="355" r:id="rId24"/>
    <p:sldId id="302" r:id="rId25"/>
    <p:sldId id="349" r:id="rId26"/>
    <p:sldId id="350" r:id="rId27"/>
    <p:sldId id="303" r:id="rId28"/>
    <p:sldId id="304" r:id="rId29"/>
    <p:sldId id="317" r:id="rId30"/>
    <p:sldId id="311" r:id="rId31"/>
    <p:sldId id="353" r:id="rId32"/>
    <p:sldId id="319" r:id="rId33"/>
    <p:sldId id="351" r:id="rId34"/>
    <p:sldId id="352" r:id="rId35"/>
    <p:sldId id="321" r:id="rId36"/>
    <p:sldId id="334" r:id="rId37"/>
    <p:sldId id="328" r:id="rId38"/>
    <p:sldId id="329" r:id="rId39"/>
    <p:sldId id="354" r:id="rId40"/>
  </p:sldIdLst>
  <p:sldSz cx="9144000" cy="6858000" type="screen4x3"/>
  <p:notesSz cx="6858000" cy="9144000"/>
  <p:embeddedFontLst>
    <p:embeddedFont>
      <p:font typeface="Gotham Bold" pitchFamily="50" charset="0"/>
      <p:regular r:id="rId42"/>
      <p:italic r:id="rId43"/>
    </p:embeddedFont>
    <p:embeddedFont>
      <p:font typeface="Vista Slab OT Reg" panose="02060604030204060204" pitchFamily="18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tt\Box%20Sync\Projects\NNIP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1.3379671215989E-2"/>
                  <c:y val="0.280504345608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901596889669"/>
                      <c:h val="0.271091663646772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Indianapolis!$B$1:$U$1</c:f>
              <c:numCache>
                <c:formatCode>General</c:formatCode>
                <c:ptCount val="20"/>
                <c:pt idx="0">
                  <c:v>1830</c:v>
                </c:pt>
                <c:pt idx="1">
                  <c:v>1840</c:v>
                </c:pt>
                <c:pt idx="2">
                  <c:v>1850</c:v>
                </c:pt>
                <c:pt idx="3">
                  <c:v>1860</c:v>
                </c:pt>
                <c:pt idx="4">
                  <c:v>1870</c:v>
                </c:pt>
                <c:pt idx="5">
                  <c:v>1880</c:v>
                </c:pt>
                <c:pt idx="6">
                  <c:v>1890</c:v>
                </c:pt>
                <c:pt idx="7">
                  <c:v>1900</c:v>
                </c:pt>
                <c:pt idx="8">
                  <c:v>1910</c:v>
                </c:pt>
                <c:pt idx="9">
                  <c:v>1920</c:v>
                </c:pt>
                <c:pt idx="10">
                  <c:v>1930</c:v>
                </c:pt>
                <c:pt idx="11">
                  <c:v>1940</c:v>
                </c:pt>
                <c:pt idx="12">
                  <c:v>1950</c:v>
                </c:pt>
                <c:pt idx="13">
                  <c:v>1960</c:v>
                </c:pt>
                <c:pt idx="14">
                  <c:v>1970</c:v>
                </c:pt>
                <c:pt idx="15">
                  <c:v>1980</c:v>
                </c:pt>
                <c:pt idx="16">
                  <c:v>1990</c:v>
                </c:pt>
                <c:pt idx="17">
                  <c:v>2000</c:v>
                </c:pt>
                <c:pt idx="18">
                  <c:v>2010</c:v>
                </c:pt>
                <c:pt idx="19">
                  <c:v>2015</c:v>
                </c:pt>
              </c:numCache>
            </c:numRef>
          </c:cat>
          <c:val>
            <c:numRef>
              <c:f>Indianapolis!$B$2:$U$2</c:f>
              <c:numCache>
                <c:formatCode>_(* #,##0_);_(* \(#,##0\);_(* "-"??_);_(@_)</c:formatCode>
                <c:ptCount val="20"/>
                <c:pt idx="0">
                  <c:v>7192</c:v>
                </c:pt>
                <c:pt idx="1">
                  <c:v>16080</c:v>
                </c:pt>
                <c:pt idx="2">
                  <c:v>24103</c:v>
                </c:pt>
                <c:pt idx="3">
                  <c:v>39855</c:v>
                </c:pt>
                <c:pt idx="4">
                  <c:v>71939</c:v>
                </c:pt>
                <c:pt idx="5">
                  <c:v>102782</c:v>
                </c:pt>
                <c:pt idx="6">
                  <c:v>141156</c:v>
                </c:pt>
                <c:pt idx="7">
                  <c:v>197227</c:v>
                </c:pt>
                <c:pt idx="8">
                  <c:v>263661</c:v>
                </c:pt>
                <c:pt idx="9">
                  <c:v>348061</c:v>
                </c:pt>
                <c:pt idx="10">
                  <c:v>422666</c:v>
                </c:pt>
                <c:pt idx="11">
                  <c:v>460926</c:v>
                </c:pt>
                <c:pt idx="12">
                  <c:v>551777</c:v>
                </c:pt>
                <c:pt idx="13">
                  <c:v>697567</c:v>
                </c:pt>
                <c:pt idx="14">
                  <c:v>792299</c:v>
                </c:pt>
                <c:pt idx="15">
                  <c:v>765233</c:v>
                </c:pt>
                <c:pt idx="16">
                  <c:v>797159</c:v>
                </c:pt>
                <c:pt idx="17">
                  <c:v>860454</c:v>
                </c:pt>
                <c:pt idx="18">
                  <c:v>903393</c:v>
                </c:pt>
                <c:pt idx="19">
                  <c:v>926335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85440"/>
        <c:axId val="158784416"/>
      </c:lineChart>
      <c:catAx>
        <c:axId val="1550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84416"/>
        <c:crosses val="autoZero"/>
        <c:auto val="1"/>
        <c:lblAlgn val="ctr"/>
        <c:lblOffset val="100"/>
        <c:noMultiLvlLbl val="0"/>
      </c:catAx>
      <c:valAx>
        <c:axId val="1587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Indianapolis!$L$4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8.788416001427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'Fountain Sq'!$B$4:$I$4</c:f>
              <c:numCache>
                <c:formatCode>0%</c:formatCode>
                <c:ptCount val="8"/>
                <c:pt idx="0">
                  <c:v>0.98980661696178895</c:v>
                </c:pt>
                <c:pt idx="1">
                  <c:v>0.98806821488854002</c:v>
                </c:pt>
                <c:pt idx="2">
                  <c:v>0.98855516531427901</c:v>
                </c:pt>
                <c:pt idx="3">
                  <c:v>0.93969734026291596</c:v>
                </c:pt>
                <c:pt idx="4">
                  <c:v>0.97112860892388397</c:v>
                </c:pt>
                <c:pt idx="5">
                  <c:v>0.95516205861033399</c:v>
                </c:pt>
                <c:pt idx="6">
                  <c:v>0.87768541509230302</c:v>
                </c:pt>
                <c:pt idx="7">
                  <c:v>0.79776435821662595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Indianapolis!$L$5</c:f>
              <c:strCache>
                <c:ptCount val="1"/>
                <c:pt idx="0">
                  <c:v>Non-White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-8.462919112485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'Fountain Sq'!$B$5:$I$5</c:f>
              <c:numCache>
                <c:formatCode>0%</c:formatCode>
                <c:ptCount val="8"/>
                <c:pt idx="0">
                  <c:v>1.01933830382106E-2</c:v>
                </c:pt>
                <c:pt idx="1">
                  <c:v>1.19317851114603E-2</c:v>
                </c:pt>
                <c:pt idx="2">
                  <c:v>1.14448346857212E-2</c:v>
                </c:pt>
                <c:pt idx="3">
                  <c:v>6.03026597370835E-2</c:v>
                </c:pt>
                <c:pt idx="4">
                  <c:v>2.8871391076115499E-2</c:v>
                </c:pt>
                <c:pt idx="5">
                  <c:v>4.4837941389665598E-2</c:v>
                </c:pt>
                <c:pt idx="6">
                  <c:v>0.122314584907697</c:v>
                </c:pt>
                <c:pt idx="7">
                  <c:v>0.202235641783374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173280"/>
        <c:axId val="342173840"/>
      </c:lineChart>
      <c:catAx>
        <c:axId val="3421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73840"/>
        <c:crosses val="autoZero"/>
        <c:auto val="1"/>
        <c:lblAlgn val="ctr"/>
        <c:lblOffset val="100"/>
        <c:noMultiLvlLbl val="0"/>
      </c:catAx>
      <c:valAx>
        <c:axId val="342173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421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2206119162640899E-2"/>
                  <c:y val="6.118296704737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4074074074074098E-2"/>
                  <c:y val="-0.10537066547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Downtown!$B$1:$J$1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'Cottage Home'!$B$2:$J$2</c:f>
              <c:numCache>
                <c:formatCode>General</c:formatCode>
                <c:ptCount val="9"/>
                <c:pt idx="0">
                  <c:v>5225</c:v>
                </c:pt>
                <c:pt idx="1">
                  <c:v>5291</c:v>
                </c:pt>
                <c:pt idx="2">
                  <c:v>4714</c:v>
                </c:pt>
                <c:pt idx="3">
                  <c:v>4282</c:v>
                </c:pt>
                <c:pt idx="4">
                  <c:v>2311</c:v>
                </c:pt>
                <c:pt idx="5">
                  <c:v>1820</c:v>
                </c:pt>
                <c:pt idx="6">
                  <c:v>1666</c:v>
                </c:pt>
                <c:pt idx="7">
                  <c:v>1333</c:v>
                </c:pt>
                <c:pt idx="8">
                  <c:v>1357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176080"/>
        <c:axId val="342176640"/>
      </c:lineChart>
      <c:catAx>
        <c:axId val="34217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76640"/>
        <c:crosses val="autoZero"/>
        <c:auto val="1"/>
        <c:lblAlgn val="ctr"/>
        <c:lblOffset val="100"/>
        <c:noMultiLvlLbl val="0"/>
      </c:catAx>
      <c:valAx>
        <c:axId val="3421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7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Indianapolis!$P$1</c:f>
              <c:strCache>
                <c:ptCount val="1"/>
                <c:pt idx="0">
                  <c:v>1970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'Cottage Home'!$E$7:$E$16</c:f>
              <c:numCache>
                <c:formatCode>0%</c:formatCode>
                <c:ptCount val="10"/>
                <c:pt idx="0">
                  <c:v>9.9483555313943997E-2</c:v>
                </c:pt>
                <c:pt idx="1">
                  <c:v>0.234302799673824</c:v>
                </c:pt>
                <c:pt idx="2">
                  <c:v>0.18510464800217399</c:v>
                </c:pt>
                <c:pt idx="3">
                  <c:v>9.9483555313943997E-2</c:v>
                </c:pt>
                <c:pt idx="4">
                  <c:v>0.102473498233216</c:v>
                </c:pt>
                <c:pt idx="5">
                  <c:v>0.100298994291927</c:v>
                </c:pt>
                <c:pt idx="6">
                  <c:v>8.1815710790975799E-2</c:v>
                </c:pt>
                <c:pt idx="7">
                  <c:v>5.9798858385430802E-2</c:v>
                </c:pt>
                <c:pt idx="8">
                  <c:v>3.01712421853765E-2</c:v>
                </c:pt>
                <c:pt idx="9">
                  <c:v>7.0671378091872799E-3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Indianapolis!$Q$1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'Cottage Home'!$F$7:$F$16</c:f>
              <c:numCache>
                <c:formatCode>0%</c:formatCode>
                <c:ptCount val="10"/>
                <c:pt idx="0">
                  <c:v>8.0904741191822505E-2</c:v>
                </c:pt>
                <c:pt idx="1">
                  <c:v>0.165289256198347</c:v>
                </c:pt>
                <c:pt idx="2">
                  <c:v>0.19965202261852999</c:v>
                </c:pt>
                <c:pt idx="3">
                  <c:v>0.161374510656807</c:v>
                </c:pt>
                <c:pt idx="4">
                  <c:v>9.1344062635928605E-2</c:v>
                </c:pt>
                <c:pt idx="5">
                  <c:v>9.6998695084819495E-2</c:v>
                </c:pt>
                <c:pt idx="6">
                  <c:v>9.6128751631143899E-2</c:v>
                </c:pt>
                <c:pt idx="7">
                  <c:v>6.6985645933014301E-2</c:v>
                </c:pt>
                <c:pt idx="8">
                  <c:v>3.2622879512831701E-2</c:v>
                </c:pt>
                <c:pt idx="9">
                  <c:v>8.6994345367551098E-3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Indianapolis!$R$1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'Cottage Home'!$G$7:$G$16</c:f>
              <c:numCache>
                <c:formatCode>0%</c:formatCode>
                <c:ptCount val="10"/>
                <c:pt idx="0">
                  <c:v>9.7862767154105704E-2</c:v>
                </c:pt>
                <c:pt idx="1">
                  <c:v>0.15354330708661401</c:v>
                </c:pt>
                <c:pt idx="2">
                  <c:v>0.146231721034871</c:v>
                </c:pt>
                <c:pt idx="3">
                  <c:v>0.198537682789651</c:v>
                </c:pt>
                <c:pt idx="4">
                  <c:v>0.13779527559055099</c:v>
                </c:pt>
                <c:pt idx="5">
                  <c:v>8.3802024746906595E-2</c:v>
                </c:pt>
                <c:pt idx="6">
                  <c:v>8.5489313835770506E-2</c:v>
                </c:pt>
                <c:pt idx="7">
                  <c:v>6.2992125984251995E-2</c:v>
                </c:pt>
                <c:pt idx="8">
                  <c:v>2.64341957255343E-2</c:v>
                </c:pt>
                <c:pt idx="9">
                  <c:v>7.3115860517435297E-3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Indianapolis!$S$1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'Cottage Home'!$H$7:$H$16</c:f>
              <c:numCache>
                <c:formatCode>0%</c:formatCode>
                <c:ptCount val="10"/>
                <c:pt idx="0">
                  <c:v>7.8602620087336206E-2</c:v>
                </c:pt>
                <c:pt idx="1">
                  <c:v>0.13911416094822199</c:v>
                </c:pt>
                <c:pt idx="2">
                  <c:v>0.12975670617592</c:v>
                </c:pt>
                <c:pt idx="3">
                  <c:v>0.18527760449157801</c:v>
                </c:pt>
                <c:pt idx="4">
                  <c:v>0.195258889582034</c:v>
                </c:pt>
                <c:pt idx="5">
                  <c:v>0.112913287585777</c:v>
                </c:pt>
                <c:pt idx="6">
                  <c:v>7.8602620087336206E-2</c:v>
                </c:pt>
                <c:pt idx="7">
                  <c:v>5.36494073611977E-2</c:v>
                </c:pt>
                <c:pt idx="8">
                  <c:v>2.1834061135371199E-2</c:v>
                </c:pt>
                <c:pt idx="9">
                  <c:v>4.9906425452276998E-3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Indianapolis!$T$1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'Cottage Home'!$I$7:$I$16</c:f>
              <c:numCache>
                <c:formatCode>0%</c:formatCode>
                <c:ptCount val="10"/>
                <c:pt idx="0">
                  <c:v>6.6016504126031494E-2</c:v>
                </c:pt>
                <c:pt idx="1">
                  <c:v>8.7771942985746407E-2</c:v>
                </c:pt>
                <c:pt idx="2">
                  <c:v>0.119279819954989</c:v>
                </c:pt>
                <c:pt idx="3">
                  <c:v>0.225806451612903</c:v>
                </c:pt>
                <c:pt idx="4">
                  <c:v>0.159789947486872</c:v>
                </c:pt>
                <c:pt idx="5">
                  <c:v>0.15753938484621199</c:v>
                </c:pt>
                <c:pt idx="6">
                  <c:v>9.9774943735933999E-2</c:v>
                </c:pt>
                <c:pt idx="7">
                  <c:v>5.5513878469617403E-2</c:v>
                </c:pt>
                <c:pt idx="8">
                  <c:v>2.1755438859714898E-2</c:v>
                </c:pt>
                <c:pt idx="9">
                  <c:v>6.7516879219804904E-3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Indianapolis!$U$1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'Cottage Home'!$J$7:$J$16</c:f>
              <c:numCache>
                <c:formatCode>0%</c:formatCode>
                <c:ptCount val="10"/>
                <c:pt idx="0">
                  <c:v>3.9793662490788501E-2</c:v>
                </c:pt>
                <c:pt idx="1">
                  <c:v>5.6005895357406001E-2</c:v>
                </c:pt>
                <c:pt idx="2">
                  <c:v>0.17833456153279301</c:v>
                </c:pt>
                <c:pt idx="3">
                  <c:v>0.19823139277818699</c:v>
                </c:pt>
                <c:pt idx="4">
                  <c:v>0.17096536477523899</c:v>
                </c:pt>
                <c:pt idx="5">
                  <c:v>0.18717759764185701</c:v>
                </c:pt>
                <c:pt idx="6">
                  <c:v>9.3588798820928507E-2</c:v>
                </c:pt>
                <c:pt idx="7">
                  <c:v>4.2741341193809901E-2</c:v>
                </c:pt>
                <c:pt idx="8">
                  <c:v>2.1370670596904898E-2</c:v>
                </c:pt>
                <c:pt idx="9">
                  <c:v>1.17907148120855E-2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602848"/>
        <c:axId val="342603408"/>
      </c:lineChart>
      <c:catAx>
        <c:axId val="3426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03408"/>
        <c:crosses val="autoZero"/>
        <c:auto val="1"/>
        <c:lblAlgn val="ctr"/>
        <c:lblOffset val="100"/>
        <c:noMultiLvlLbl val="0"/>
      </c:catAx>
      <c:valAx>
        <c:axId val="342603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426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Indianapolis!$L$4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8.788416001427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816425120772903E-2"/>
                  <c:y val="-8.1374222235435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'Cottage Home'!$B$4:$I$4</c:f>
              <c:numCache>
                <c:formatCode>0%</c:formatCode>
                <c:ptCount val="8"/>
                <c:pt idx="0">
                  <c:v>0.98755980861243997</c:v>
                </c:pt>
                <c:pt idx="1">
                  <c:v>0.965034965034965</c:v>
                </c:pt>
                <c:pt idx="2">
                  <c:v>0.90793381417055596</c:v>
                </c:pt>
                <c:pt idx="3">
                  <c:v>0.71064922933208796</c:v>
                </c:pt>
                <c:pt idx="4">
                  <c:v>0.73344872349632195</c:v>
                </c:pt>
                <c:pt idx="5">
                  <c:v>0.70054945054944995</c:v>
                </c:pt>
                <c:pt idx="6">
                  <c:v>0.59843937575030004</c:v>
                </c:pt>
                <c:pt idx="7">
                  <c:v>0.711927981995499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Indianapolis!$L$5</c:f>
              <c:strCache>
                <c:ptCount val="1"/>
                <c:pt idx="0">
                  <c:v>Non-White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-8.462919112485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206119162640899E-2"/>
                  <c:y val="7.160931556718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'Cottage Home'!$B$5:$I$5</c:f>
              <c:numCache>
                <c:formatCode>0%</c:formatCode>
                <c:ptCount val="8"/>
                <c:pt idx="0">
                  <c:v>1.24401913875598E-2</c:v>
                </c:pt>
                <c:pt idx="1">
                  <c:v>3.4965034965035002E-2</c:v>
                </c:pt>
                <c:pt idx="2">
                  <c:v>9.2066185829444203E-2</c:v>
                </c:pt>
                <c:pt idx="3">
                  <c:v>0.28935077066791198</c:v>
                </c:pt>
                <c:pt idx="4">
                  <c:v>0.26655127650367799</c:v>
                </c:pt>
                <c:pt idx="5">
                  <c:v>0.299450549450549</c:v>
                </c:pt>
                <c:pt idx="6">
                  <c:v>0.40156062424970002</c:v>
                </c:pt>
                <c:pt idx="7">
                  <c:v>0.288072018004501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606208"/>
        <c:axId val="342606768"/>
      </c:lineChart>
      <c:catAx>
        <c:axId val="3426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06768"/>
        <c:crosses val="autoZero"/>
        <c:auto val="1"/>
        <c:lblAlgn val="ctr"/>
        <c:lblOffset val="100"/>
        <c:noMultiLvlLbl val="0"/>
      </c:catAx>
      <c:valAx>
        <c:axId val="342606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4260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2206119162640899E-2"/>
                  <c:y val="6.118296704737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4074074074074098E-2"/>
                  <c:y val="-0.10537066547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Downtown!$B$1:$J$1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Englewood!$B$2:$J$2</c:f>
              <c:numCache>
                <c:formatCode>General</c:formatCode>
                <c:ptCount val="9"/>
                <c:pt idx="0">
                  <c:v>5054</c:v>
                </c:pt>
                <c:pt idx="1">
                  <c:v>5063</c:v>
                </c:pt>
                <c:pt idx="2">
                  <c:v>4975</c:v>
                </c:pt>
                <c:pt idx="3">
                  <c:v>4364</c:v>
                </c:pt>
                <c:pt idx="4">
                  <c:v>3552</c:v>
                </c:pt>
                <c:pt idx="5">
                  <c:v>3491</c:v>
                </c:pt>
                <c:pt idx="6">
                  <c:v>3311</c:v>
                </c:pt>
                <c:pt idx="7">
                  <c:v>2196</c:v>
                </c:pt>
                <c:pt idx="8">
                  <c:v>2145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609008"/>
        <c:axId val="342609568"/>
      </c:lineChart>
      <c:catAx>
        <c:axId val="3426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09568"/>
        <c:crosses val="autoZero"/>
        <c:auto val="1"/>
        <c:lblAlgn val="ctr"/>
        <c:lblOffset val="100"/>
        <c:noMultiLvlLbl val="0"/>
      </c:catAx>
      <c:valAx>
        <c:axId val="34260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0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Indianapolis!$P$1</c:f>
              <c:strCache>
                <c:ptCount val="1"/>
                <c:pt idx="0">
                  <c:v>1970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Englewood!$E$7:$E$16</c:f>
              <c:numCache>
                <c:formatCode>0%</c:formatCode>
                <c:ptCount val="10"/>
                <c:pt idx="0">
                  <c:v>9.56662056247118E-2</c:v>
                </c:pt>
                <c:pt idx="1">
                  <c:v>0.21023513139695699</c:v>
                </c:pt>
                <c:pt idx="2">
                  <c:v>0.15352697095435699</c:v>
                </c:pt>
                <c:pt idx="3">
                  <c:v>0.127478100507146</c:v>
                </c:pt>
                <c:pt idx="4">
                  <c:v>0.101659751037344</c:v>
                </c:pt>
                <c:pt idx="5">
                  <c:v>9.3360995850622394E-2</c:v>
                </c:pt>
                <c:pt idx="6">
                  <c:v>9.7049331489165502E-2</c:v>
                </c:pt>
                <c:pt idx="7">
                  <c:v>6.5698478561549103E-2</c:v>
                </c:pt>
                <c:pt idx="8">
                  <c:v>4.6565237436606698E-2</c:v>
                </c:pt>
                <c:pt idx="9">
                  <c:v>8.7597971415398802E-3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Indianapolis!$Q$1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Englewood!$F$7:$F$16</c:f>
              <c:numCache>
                <c:formatCode>0%</c:formatCode>
                <c:ptCount val="10"/>
                <c:pt idx="0">
                  <c:v>9.62837837837838E-2</c:v>
                </c:pt>
                <c:pt idx="1">
                  <c:v>0.16497747747747701</c:v>
                </c:pt>
                <c:pt idx="2">
                  <c:v>0.195382882882883</c:v>
                </c:pt>
                <c:pt idx="3">
                  <c:v>0.14217342342342301</c:v>
                </c:pt>
                <c:pt idx="4">
                  <c:v>8.7837837837837801E-2</c:v>
                </c:pt>
                <c:pt idx="5">
                  <c:v>9.8536036036036001E-2</c:v>
                </c:pt>
                <c:pt idx="6">
                  <c:v>9.3468468468468402E-2</c:v>
                </c:pt>
                <c:pt idx="7">
                  <c:v>7.5168918918918901E-2</c:v>
                </c:pt>
                <c:pt idx="8">
                  <c:v>3.5191441441441401E-2</c:v>
                </c:pt>
                <c:pt idx="9">
                  <c:v>1.0979729729729701E-2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Indianapolis!$R$1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Englewood!$G$7:$G$16</c:f>
              <c:numCache>
                <c:formatCode>0%</c:formatCode>
                <c:ptCount val="10"/>
                <c:pt idx="0">
                  <c:v>0.11212814645308899</c:v>
                </c:pt>
                <c:pt idx="1">
                  <c:v>0.16790617848970199</c:v>
                </c:pt>
                <c:pt idx="2">
                  <c:v>0.14788329519450799</c:v>
                </c:pt>
                <c:pt idx="3">
                  <c:v>0.209096109839817</c:v>
                </c:pt>
                <c:pt idx="4">
                  <c:v>0.122425629290618</c:v>
                </c:pt>
                <c:pt idx="5">
                  <c:v>8.1807780320366105E-2</c:v>
                </c:pt>
                <c:pt idx="6">
                  <c:v>7.1510297482837507E-2</c:v>
                </c:pt>
                <c:pt idx="7">
                  <c:v>4.9485125858123598E-2</c:v>
                </c:pt>
                <c:pt idx="8">
                  <c:v>3.1750572082379899E-2</c:v>
                </c:pt>
                <c:pt idx="9">
                  <c:v>6.0068649885583504E-3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Indianapolis!$S$1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Englewood!$H$7:$H$16</c:f>
              <c:numCache>
                <c:formatCode>0%</c:formatCode>
                <c:ptCount val="10"/>
                <c:pt idx="0">
                  <c:v>0.103566958698373</c:v>
                </c:pt>
                <c:pt idx="1">
                  <c:v>0.17271589486858599</c:v>
                </c:pt>
                <c:pt idx="2">
                  <c:v>0.17740926157697101</c:v>
                </c:pt>
                <c:pt idx="3">
                  <c:v>0.16395494367959901</c:v>
                </c:pt>
                <c:pt idx="4">
                  <c:v>0.16833541927409301</c:v>
                </c:pt>
                <c:pt idx="5">
                  <c:v>9.8873591989987505E-2</c:v>
                </c:pt>
                <c:pt idx="6">
                  <c:v>5.4755944931163897E-2</c:v>
                </c:pt>
                <c:pt idx="7">
                  <c:v>3.9111389236545703E-2</c:v>
                </c:pt>
                <c:pt idx="8">
                  <c:v>1.53316645807259E-2</c:v>
                </c:pt>
                <c:pt idx="9">
                  <c:v>5.9449311639549404E-3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Indianapolis!$T$1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Englewood!$I$7:$I$16</c:f>
              <c:numCache>
                <c:formatCode>0%</c:formatCode>
                <c:ptCount val="10"/>
                <c:pt idx="0">
                  <c:v>9.8816029143898004E-2</c:v>
                </c:pt>
                <c:pt idx="1">
                  <c:v>0.15391621129326</c:v>
                </c:pt>
                <c:pt idx="2">
                  <c:v>0.159380692167577</c:v>
                </c:pt>
                <c:pt idx="3">
                  <c:v>0.15528233151184001</c:v>
                </c:pt>
                <c:pt idx="4">
                  <c:v>0.13205828779599299</c:v>
                </c:pt>
                <c:pt idx="5">
                  <c:v>0.157103825136612</c:v>
                </c:pt>
                <c:pt idx="6">
                  <c:v>8.6065573770491802E-2</c:v>
                </c:pt>
                <c:pt idx="7">
                  <c:v>3.9162112932604701E-2</c:v>
                </c:pt>
                <c:pt idx="8">
                  <c:v>1.54826958105647E-2</c:v>
                </c:pt>
                <c:pt idx="9">
                  <c:v>2.7322404371584699E-3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Indianapolis!$U$1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Englewood!$J$7:$J$16</c:f>
              <c:numCache>
                <c:formatCode>0%</c:formatCode>
                <c:ptCount val="10"/>
                <c:pt idx="0">
                  <c:v>8.4848484848484798E-2</c:v>
                </c:pt>
                <c:pt idx="1">
                  <c:v>0.17482517482517501</c:v>
                </c:pt>
                <c:pt idx="2">
                  <c:v>0.17948717948717899</c:v>
                </c:pt>
                <c:pt idx="3">
                  <c:v>0.14965034965035001</c:v>
                </c:pt>
                <c:pt idx="4">
                  <c:v>0.116550116550117</c:v>
                </c:pt>
                <c:pt idx="5">
                  <c:v>0.145920745920746</c:v>
                </c:pt>
                <c:pt idx="6">
                  <c:v>8.8111888111888095E-2</c:v>
                </c:pt>
                <c:pt idx="7">
                  <c:v>4.5687645687645703E-2</c:v>
                </c:pt>
                <c:pt idx="8">
                  <c:v>1.0722610722610699E-2</c:v>
                </c:pt>
                <c:pt idx="9">
                  <c:v>4.1958041958041897E-3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614608"/>
        <c:axId val="342615168"/>
      </c:lineChart>
      <c:catAx>
        <c:axId val="34261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15168"/>
        <c:crosses val="autoZero"/>
        <c:auto val="1"/>
        <c:lblAlgn val="ctr"/>
        <c:lblOffset val="100"/>
        <c:noMultiLvlLbl val="0"/>
      </c:catAx>
      <c:valAx>
        <c:axId val="342615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4261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Indianapolis!$L$4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8.788416001427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Englewood!$B$4:$I$4</c:f>
              <c:numCache>
                <c:formatCode>0%</c:formatCode>
                <c:ptCount val="8"/>
                <c:pt idx="0">
                  <c:v>0.99960427384250095</c:v>
                </c:pt>
                <c:pt idx="1">
                  <c:v>0.99940746592929097</c:v>
                </c:pt>
                <c:pt idx="2">
                  <c:v>0.995979899497487</c:v>
                </c:pt>
                <c:pt idx="3">
                  <c:v>0.98831347387717705</c:v>
                </c:pt>
                <c:pt idx="4">
                  <c:v>0.973536036036036</c:v>
                </c:pt>
                <c:pt idx="5">
                  <c:v>0.87224291034087598</c:v>
                </c:pt>
                <c:pt idx="6">
                  <c:v>0.57505285412262197</c:v>
                </c:pt>
                <c:pt idx="7">
                  <c:v>0.56602914389799597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Indianapolis!$L$5</c:f>
              <c:strCache>
                <c:ptCount val="1"/>
                <c:pt idx="0">
                  <c:v>Non-White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-8.462919112485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Englewood!$B$5:$I$5</c:f>
              <c:numCache>
                <c:formatCode>0%</c:formatCode>
                <c:ptCount val="8"/>
                <c:pt idx="0">
                  <c:v>3.95726157499054E-4</c:v>
                </c:pt>
                <c:pt idx="1">
                  <c:v>5.9253407070902699E-4</c:v>
                </c:pt>
                <c:pt idx="2">
                  <c:v>4.0201005025125598E-3</c:v>
                </c:pt>
                <c:pt idx="3">
                  <c:v>1.16865261228231E-2</c:v>
                </c:pt>
                <c:pt idx="4">
                  <c:v>2.6463963963963999E-2</c:v>
                </c:pt>
                <c:pt idx="5">
                  <c:v>0.127757089659123</c:v>
                </c:pt>
                <c:pt idx="6">
                  <c:v>0.42494714587737797</c:v>
                </c:pt>
                <c:pt idx="7">
                  <c:v>0.43397085610200398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987280"/>
        <c:axId val="342987840"/>
      </c:lineChart>
      <c:catAx>
        <c:axId val="34298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87840"/>
        <c:crosses val="autoZero"/>
        <c:auto val="1"/>
        <c:lblAlgn val="ctr"/>
        <c:lblOffset val="100"/>
        <c:noMultiLvlLbl val="0"/>
      </c:catAx>
      <c:valAx>
        <c:axId val="342987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4298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1030595813206E-3"/>
                  <c:y val="-6.43522438611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Indianapolis!$P$1:$T$1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Englewood!$E$18:$I$18</c:f>
              <c:numCache>
                <c:formatCode>0%</c:formatCode>
                <c:ptCount val="5"/>
                <c:pt idx="0">
                  <c:v>1.55820348304308E-2</c:v>
                </c:pt>
                <c:pt idx="1">
                  <c:v>1.8018018018018001E-2</c:v>
                </c:pt>
                <c:pt idx="2">
                  <c:v>1.14580349470066E-2</c:v>
                </c:pt>
                <c:pt idx="4">
                  <c:v>0.18989071038251401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990080"/>
        <c:axId val="342990640"/>
      </c:lineChart>
      <c:catAx>
        <c:axId val="3429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90640"/>
        <c:crosses val="autoZero"/>
        <c:auto val="1"/>
        <c:lblAlgn val="ctr"/>
        <c:lblOffset val="100"/>
        <c:noMultiLvlLbl val="0"/>
      </c:catAx>
      <c:valAx>
        <c:axId val="34299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4299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Indianapolis!$P$1</c:f>
              <c:strCache>
                <c:ptCount val="1"/>
                <c:pt idx="0">
                  <c:v>1970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Indianapolis!$P$7:$P$16</c:f>
              <c:numCache>
                <c:formatCode>0%</c:formatCode>
                <c:ptCount val="10"/>
                <c:pt idx="0">
                  <c:v>8.9444767695024199E-2</c:v>
                </c:pt>
                <c:pt idx="1">
                  <c:v>0.21025774360437199</c:v>
                </c:pt>
                <c:pt idx="2">
                  <c:v>0.17128760733006099</c:v>
                </c:pt>
                <c:pt idx="3">
                  <c:v>0.12719061869319501</c:v>
                </c:pt>
                <c:pt idx="4">
                  <c:v>0.115156020643722</c:v>
                </c:pt>
                <c:pt idx="5">
                  <c:v>0.11437853638588499</c:v>
                </c:pt>
                <c:pt idx="6">
                  <c:v>8.6284344672907604E-2</c:v>
                </c:pt>
                <c:pt idx="7">
                  <c:v>5.4008650774518198E-2</c:v>
                </c:pt>
                <c:pt idx="8">
                  <c:v>2.54600851446234E-2</c:v>
                </c:pt>
                <c:pt idx="9">
                  <c:v>6.5316250556923597E-3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Indianapolis!$Q$1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Indianapolis!$Q$7:$Q$16</c:f>
              <c:numCache>
                <c:formatCode>0%</c:formatCode>
                <c:ptCount val="10"/>
                <c:pt idx="0">
                  <c:v>7.4585126360206602E-2</c:v>
                </c:pt>
                <c:pt idx="1">
                  <c:v>0.15253524090048401</c:v>
                </c:pt>
                <c:pt idx="2">
                  <c:v>0.19292816697659401</c:v>
                </c:pt>
                <c:pt idx="3">
                  <c:v>0.172751305811433</c:v>
                </c:pt>
                <c:pt idx="4">
                  <c:v>0.10566977639490201</c:v>
                </c:pt>
                <c:pt idx="5">
                  <c:v>0.102368820999617</c:v>
                </c:pt>
                <c:pt idx="6">
                  <c:v>9.5535608108902798E-2</c:v>
                </c:pt>
                <c:pt idx="7">
                  <c:v>6.3057918307234506E-2</c:v>
                </c:pt>
                <c:pt idx="8">
                  <c:v>3.1803385374127899E-2</c:v>
                </c:pt>
                <c:pt idx="9">
                  <c:v>8.76465076649857E-3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Indianapolis!$R$1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Indianapolis!$R$7:$R$16</c:f>
              <c:numCache>
                <c:formatCode>0%</c:formatCode>
                <c:ptCount val="10"/>
                <c:pt idx="0">
                  <c:v>7.9159866475822294E-2</c:v>
                </c:pt>
                <c:pt idx="1">
                  <c:v>0.13778681542828999</c:v>
                </c:pt>
                <c:pt idx="2">
                  <c:v>0.14311323086109501</c:v>
                </c:pt>
                <c:pt idx="3">
                  <c:v>0.201151840473481</c:v>
                </c:pt>
                <c:pt idx="4">
                  <c:v>0.14597966026852899</c:v>
                </c:pt>
                <c:pt idx="5">
                  <c:v>9.3345242291688293E-2</c:v>
                </c:pt>
                <c:pt idx="6">
                  <c:v>8.30235875151632E-2</c:v>
                </c:pt>
                <c:pt idx="7">
                  <c:v>6.7932495273841195E-2</c:v>
                </c:pt>
                <c:pt idx="8">
                  <c:v>3.6721657787216803E-2</c:v>
                </c:pt>
                <c:pt idx="9">
                  <c:v>1.17856036248728E-2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Indianapolis!$S$1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Indianapolis!$S$7:$S$16</c:f>
              <c:numCache>
                <c:formatCode>0%</c:formatCode>
                <c:ptCount val="10"/>
                <c:pt idx="0">
                  <c:v>7.3960955495587205E-2</c:v>
                </c:pt>
                <c:pt idx="1">
                  <c:v>0.14353352997371199</c:v>
                </c:pt>
                <c:pt idx="2">
                  <c:v>0.139898239766449</c:v>
                </c:pt>
                <c:pt idx="3">
                  <c:v>0.16457823428097301</c:v>
                </c:pt>
                <c:pt idx="4">
                  <c:v>0.164568936863563</c:v>
                </c:pt>
                <c:pt idx="5">
                  <c:v>0.126668014792191</c:v>
                </c:pt>
                <c:pt idx="6">
                  <c:v>7.5764654473103696E-2</c:v>
                </c:pt>
                <c:pt idx="7">
                  <c:v>5.8280861033826299E-2</c:v>
                </c:pt>
                <c:pt idx="8">
                  <c:v>3.9366427490603803E-2</c:v>
                </c:pt>
                <c:pt idx="9">
                  <c:v>1.3380145829992101E-2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Indianapolis!$T$1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Indianapolis!$T$7:$T$16</c:f>
              <c:numCache>
                <c:formatCode>0%</c:formatCode>
                <c:ptCount val="10"/>
                <c:pt idx="0">
                  <c:v>7.5448891014209804E-2</c:v>
                </c:pt>
                <c:pt idx="1">
                  <c:v>0.134798476410599</c:v>
                </c:pt>
                <c:pt idx="2">
                  <c:v>0.145183768304603</c:v>
                </c:pt>
                <c:pt idx="3">
                  <c:v>0.159931502679343</c:v>
                </c:pt>
                <c:pt idx="4">
                  <c:v>0.131693515446766</c:v>
                </c:pt>
                <c:pt idx="5">
                  <c:v>0.141028323221455</c:v>
                </c:pt>
                <c:pt idx="6">
                  <c:v>0.10553657156962699</c:v>
                </c:pt>
                <c:pt idx="7">
                  <c:v>5.5980066261306E-2</c:v>
                </c:pt>
                <c:pt idx="8">
                  <c:v>3.4994736510023897E-2</c:v>
                </c:pt>
                <c:pt idx="9">
                  <c:v>1.54041485820678E-2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Indianapolis!$U$1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chemeClr val="tx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Indianapolis!$U$7:$U$16</c:f>
              <c:numCache>
                <c:formatCode>0%</c:formatCode>
                <c:ptCount val="10"/>
                <c:pt idx="0">
                  <c:v>7.4999999999999997E-2</c:v>
                </c:pt>
                <c:pt idx="1">
                  <c:v>0.13600000000000001</c:v>
                </c:pt>
                <c:pt idx="2">
                  <c:v>0.13800000000000001</c:v>
                </c:pt>
                <c:pt idx="3">
                  <c:v>0.16400000000000001</c:v>
                </c:pt>
                <c:pt idx="4">
                  <c:v>0.129</c:v>
                </c:pt>
                <c:pt idx="5">
                  <c:v>0.13300000000000001</c:v>
                </c:pt>
                <c:pt idx="6">
                  <c:v>0.115</c:v>
                </c:pt>
                <c:pt idx="7">
                  <c:v>6.2E-2</c:v>
                </c:pt>
                <c:pt idx="8">
                  <c:v>3.4000000000000002E-2</c:v>
                </c:pt>
                <c:pt idx="9">
                  <c:v>1.4999999999999999E-2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89456"/>
        <c:axId val="158790016"/>
      </c:lineChart>
      <c:catAx>
        <c:axId val="1587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0016"/>
        <c:crosses val="autoZero"/>
        <c:auto val="1"/>
        <c:lblAlgn val="ctr"/>
        <c:lblOffset val="100"/>
        <c:noMultiLvlLbl val="0"/>
      </c:catAx>
      <c:valAx>
        <c:axId val="15879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78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Indianapolis!$L$4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5.533447112009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Indianapolis!$M$4:$T$4</c:f>
              <c:numCache>
                <c:formatCode>0%</c:formatCode>
                <c:ptCount val="8"/>
                <c:pt idx="0">
                  <c:v>0.88190000000000002</c:v>
                </c:pt>
                <c:pt idx="1">
                  <c:v>0.87829999999999997</c:v>
                </c:pt>
                <c:pt idx="2">
                  <c:v>0.85560000000000003</c:v>
                </c:pt>
                <c:pt idx="3">
                  <c:v>0.82706528722111206</c:v>
                </c:pt>
                <c:pt idx="4">
                  <c:v>0.78562999766084296</c:v>
                </c:pt>
                <c:pt idx="5">
                  <c:v>0.77153867672572196</c:v>
                </c:pt>
                <c:pt idx="6">
                  <c:v>0.70486278174080197</c:v>
                </c:pt>
                <c:pt idx="7">
                  <c:v>0.62747110061733902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Indianapolis!$L$5</c:f>
              <c:strCache>
                <c:ptCount val="1"/>
                <c:pt idx="0">
                  <c:v>Non-White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-5.858944000951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Indianapolis!$M$5:$T$5</c:f>
              <c:numCache>
                <c:formatCode>0%</c:formatCode>
                <c:ptCount val="8"/>
                <c:pt idx="0">
                  <c:v>0.1181</c:v>
                </c:pt>
                <c:pt idx="1">
                  <c:v>0.1217</c:v>
                </c:pt>
                <c:pt idx="2">
                  <c:v>0.1444</c:v>
                </c:pt>
                <c:pt idx="3">
                  <c:v>0.172934712778888</c:v>
                </c:pt>
                <c:pt idx="4">
                  <c:v>0.21437000233915701</c:v>
                </c:pt>
                <c:pt idx="5">
                  <c:v>0.22846132327427801</c:v>
                </c:pt>
                <c:pt idx="6">
                  <c:v>0.29513721825919798</c:v>
                </c:pt>
                <c:pt idx="7">
                  <c:v>0.37252889938266098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92816"/>
        <c:axId val="158793376"/>
      </c:lineChart>
      <c:catAx>
        <c:axId val="15879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3376"/>
        <c:crosses val="autoZero"/>
        <c:auto val="1"/>
        <c:lblAlgn val="ctr"/>
        <c:lblOffset val="100"/>
        <c:noMultiLvlLbl val="0"/>
      </c:catAx>
      <c:valAx>
        <c:axId val="15879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79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760967429588399E-17"/>
                  <c:y val="-6.773920406435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Indianapolis!$P$1:$T$1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Indianapolis!$P$18:$T$18</c:f>
              <c:numCache>
                <c:formatCode>0%</c:formatCode>
                <c:ptCount val="5"/>
                <c:pt idx="0">
                  <c:v>1.45563732883671E-2</c:v>
                </c:pt>
                <c:pt idx="1">
                  <c:v>1.9399320207048001E-2</c:v>
                </c:pt>
                <c:pt idx="2">
                  <c:v>1.91818696144684E-2</c:v>
                </c:pt>
                <c:pt idx="4">
                  <c:v>7.8284866054972702E-2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95616"/>
        <c:axId val="158796176"/>
      </c:lineChart>
      <c:catAx>
        <c:axId val="1587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6176"/>
        <c:crosses val="autoZero"/>
        <c:auto val="1"/>
        <c:lblAlgn val="ctr"/>
        <c:lblOffset val="100"/>
        <c:noMultiLvlLbl val="0"/>
      </c:catAx>
      <c:valAx>
        <c:axId val="158796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15879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2206119162640899E-2"/>
                  <c:y val="-3.738959097339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647342995169198E-2"/>
                  <c:y val="-8.497634312135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4074074074074098E-2"/>
                  <c:y val="-0.10537066547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Downtown!$B$1:$J$1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Downtown!$B$2:$J$2</c:f>
              <c:numCache>
                <c:formatCode>General</c:formatCode>
                <c:ptCount val="9"/>
                <c:pt idx="0">
                  <c:v>45819</c:v>
                </c:pt>
                <c:pt idx="1">
                  <c:v>42834</c:v>
                </c:pt>
                <c:pt idx="2">
                  <c:v>32384</c:v>
                </c:pt>
                <c:pt idx="3">
                  <c:v>12870</c:v>
                </c:pt>
                <c:pt idx="4">
                  <c:v>10168</c:v>
                </c:pt>
                <c:pt idx="5">
                  <c:v>8997</c:v>
                </c:pt>
                <c:pt idx="6">
                  <c:v>11804</c:v>
                </c:pt>
                <c:pt idx="7">
                  <c:v>12725</c:v>
                </c:pt>
                <c:pt idx="8">
                  <c:v>14443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98416"/>
        <c:axId val="158798976"/>
      </c:lineChart>
      <c:catAx>
        <c:axId val="15879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8976"/>
        <c:crosses val="autoZero"/>
        <c:auto val="1"/>
        <c:lblAlgn val="ctr"/>
        <c:lblOffset val="100"/>
        <c:noMultiLvlLbl val="0"/>
      </c:catAx>
      <c:valAx>
        <c:axId val="15879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Indianapolis!$P$1</c:f>
              <c:strCache>
                <c:ptCount val="1"/>
                <c:pt idx="0">
                  <c:v>1970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Downtown!$E$7:$E$16</c:f>
              <c:numCache>
                <c:formatCode>0%</c:formatCode>
                <c:ptCount val="10"/>
                <c:pt idx="0">
                  <c:v>6.1348843650463898E-2</c:v>
                </c:pt>
                <c:pt idx="1">
                  <c:v>0.119512532890181</c:v>
                </c:pt>
                <c:pt idx="2">
                  <c:v>0.148248165074089</c:v>
                </c:pt>
                <c:pt idx="3">
                  <c:v>9.1954022988505704E-2</c:v>
                </c:pt>
                <c:pt idx="4">
                  <c:v>0.11120343442736499</c:v>
                </c:pt>
                <c:pt idx="5">
                  <c:v>0.13495360753358299</c:v>
                </c:pt>
                <c:pt idx="6">
                  <c:v>0.14021603656003301</c:v>
                </c:pt>
                <c:pt idx="7">
                  <c:v>0.119997230300512</c:v>
                </c:pt>
                <c:pt idx="8">
                  <c:v>6.0587176291372398E-2</c:v>
                </c:pt>
                <c:pt idx="9">
                  <c:v>1.19789502838942E-2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Indianapolis!$Q$1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Downtown!$F$7:$F$16</c:f>
              <c:numCache>
                <c:formatCode>0%</c:formatCode>
                <c:ptCount val="10"/>
                <c:pt idx="0">
                  <c:v>3.3421105934778199E-2</c:v>
                </c:pt>
                <c:pt idx="1">
                  <c:v>6.1778407940044598E-2</c:v>
                </c:pt>
                <c:pt idx="2">
                  <c:v>0.19718452501519099</c:v>
                </c:pt>
                <c:pt idx="3">
                  <c:v>0.13611504962527801</c:v>
                </c:pt>
                <c:pt idx="4">
                  <c:v>8.6591047194652604E-2</c:v>
                </c:pt>
                <c:pt idx="5">
                  <c:v>0.110492201741949</c:v>
                </c:pt>
                <c:pt idx="6">
                  <c:v>0.133481871581932</c:v>
                </c:pt>
                <c:pt idx="7">
                  <c:v>0.14026736884747801</c:v>
                </c:pt>
                <c:pt idx="8">
                  <c:v>8.0818310715009098E-2</c:v>
                </c:pt>
                <c:pt idx="9">
                  <c:v>1.98501114036864E-2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Indianapolis!$R$1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Downtown!$G$7:$G$16</c:f>
              <c:numCache>
                <c:formatCode>0%</c:formatCode>
                <c:ptCount val="10"/>
                <c:pt idx="0">
                  <c:v>2.85351201478743E-2</c:v>
                </c:pt>
                <c:pt idx="1">
                  <c:v>3.0961182994454699E-2</c:v>
                </c:pt>
                <c:pt idx="2">
                  <c:v>0.185304990757856</c:v>
                </c:pt>
                <c:pt idx="3">
                  <c:v>0.28939463955637701</c:v>
                </c:pt>
                <c:pt idx="4">
                  <c:v>0.142906654343808</c:v>
                </c:pt>
                <c:pt idx="5">
                  <c:v>8.9995378927911304E-2</c:v>
                </c:pt>
                <c:pt idx="6">
                  <c:v>9.0110905730129406E-2</c:v>
                </c:pt>
                <c:pt idx="7">
                  <c:v>7.8442698706099795E-2</c:v>
                </c:pt>
                <c:pt idx="8">
                  <c:v>4.7134935304990702E-2</c:v>
                </c:pt>
                <c:pt idx="9">
                  <c:v>1.7213493530499099E-2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Indianapolis!$S$1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Downtown!$H$7:$H$16</c:f>
              <c:numCache>
                <c:formatCode>0%</c:formatCode>
                <c:ptCount val="10"/>
                <c:pt idx="0">
                  <c:v>1.6234040754206501E-2</c:v>
                </c:pt>
                <c:pt idx="1">
                  <c:v>1.6487697640990898E-2</c:v>
                </c:pt>
                <c:pt idx="2">
                  <c:v>0.20859051323243399</c:v>
                </c:pt>
                <c:pt idx="3">
                  <c:v>0.29069079225500999</c:v>
                </c:pt>
                <c:pt idx="4">
                  <c:v>0.20241819565401201</c:v>
                </c:pt>
                <c:pt idx="5">
                  <c:v>0.12522194977593601</c:v>
                </c:pt>
                <c:pt idx="6">
                  <c:v>6.0623995941489803E-2</c:v>
                </c:pt>
                <c:pt idx="7">
                  <c:v>3.9824131225162797E-2</c:v>
                </c:pt>
                <c:pt idx="8">
                  <c:v>2.6887629999154498E-2</c:v>
                </c:pt>
                <c:pt idx="9">
                  <c:v>1.30210535216031E-2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Indianapolis!$T$1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Downtown!$I$7:$I$16</c:f>
              <c:numCache>
                <c:formatCode>0%</c:formatCode>
                <c:ptCount val="10"/>
                <c:pt idx="0">
                  <c:v>1.69478348752235E-2</c:v>
                </c:pt>
                <c:pt idx="1">
                  <c:v>1.18168389955687E-2</c:v>
                </c:pt>
                <c:pt idx="2">
                  <c:v>0.26020368498794999</c:v>
                </c:pt>
                <c:pt idx="3">
                  <c:v>0.29736453393454099</c:v>
                </c:pt>
                <c:pt idx="4">
                  <c:v>0.12990748658944301</c:v>
                </c:pt>
                <c:pt idx="5">
                  <c:v>0.13037394076032</c:v>
                </c:pt>
                <c:pt idx="6">
                  <c:v>9.5467620306304901E-2</c:v>
                </c:pt>
                <c:pt idx="7">
                  <c:v>3.7627303117468702E-2</c:v>
                </c:pt>
                <c:pt idx="8">
                  <c:v>1.57816994480292E-2</c:v>
                </c:pt>
                <c:pt idx="9">
                  <c:v>4.5090569851512097E-3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Indianapolis!$U$1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Downtown!$J$7:$J$16</c:f>
              <c:numCache>
                <c:formatCode>0%</c:formatCode>
                <c:ptCount val="10"/>
                <c:pt idx="0">
                  <c:v>2.22252994530222E-2</c:v>
                </c:pt>
                <c:pt idx="1">
                  <c:v>1.9109603268019099E-2</c:v>
                </c:pt>
                <c:pt idx="2">
                  <c:v>0.21505227445821501</c:v>
                </c:pt>
                <c:pt idx="3">
                  <c:v>0.34383438343834399</c:v>
                </c:pt>
                <c:pt idx="4">
                  <c:v>0.13293637056013299</c:v>
                </c:pt>
                <c:pt idx="5">
                  <c:v>0.140898705255141</c:v>
                </c:pt>
                <c:pt idx="6">
                  <c:v>7.81693553970782E-2</c:v>
                </c:pt>
                <c:pt idx="7">
                  <c:v>4.2858131967042801E-2</c:v>
                </c:pt>
                <c:pt idx="8">
                  <c:v>3.7388354220037399E-3</c:v>
                </c:pt>
                <c:pt idx="9">
                  <c:v>1.17704078100118E-3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444400"/>
        <c:axId val="340444960"/>
      </c:lineChart>
      <c:catAx>
        <c:axId val="3404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444960"/>
        <c:crosses val="autoZero"/>
        <c:auto val="1"/>
        <c:lblAlgn val="ctr"/>
        <c:lblOffset val="100"/>
        <c:noMultiLvlLbl val="0"/>
      </c:catAx>
      <c:valAx>
        <c:axId val="340444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404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Indianapolis!$L$4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8.788416001427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801932367149704E-2"/>
                  <c:y val="-9.764906668252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Downtown!$B$4:$I$4</c:f>
              <c:numCache>
                <c:formatCode>0%</c:formatCode>
                <c:ptCount val="8"/>
                <c:pt idx="0">
                  <c:v>0.80154521050219296</c:v>
                </c:pt>
                <c:pt idx="1">
                  <c:v>0.76464957743848305</c:v>
                </c:pt>
                <c:pt idx="2">
                  <c:v>0.70757164031620501</c:v>
                </c:pt>
                <c:pt idx="3">
                  <c:v>0.76977466977467002</c:v>
                </c:pt>
                <c:pt idx="4">
                  <c:v>0.63326121164437399</c:v>
                </c:pt>
                <c:pt idx="5">
                  <c:v>0.60786928976325405</c:v>
                </c:pt>
                <c:pt idx="6">
                  <c:v>0.57768553032870196</c:v>
                </c:pt>
                <c:pt idx="7">
                  <c:v>0.68047151277013695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Indianapolis!$L$5</c:f>
              <c:strCache>
                <c:ptCount val="1"/>
                <c:pt idx="0">
                  <c:v>Non-White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60967429588399E-17"/>
                  <c:y val="-8.462919112485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1867954911433199E-2"/>
                  <c:y val="9.439409779310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Indianapolis!$M$1:$U$1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Downtown!$B$5:$I$5</c:f>
              <c:numCache>
                <c:formatCode>0%</c:formatCode>
                <c:ptCount val="8"/>
                <c:pt idx="0">
                  <c:v>0.19845478949780701</c:v>
                </c:pt>
                <c:pt idx="1">
                  <c:v>0.235350422561516</c:v>
                </c:pt>
                <c:pt idx="2">
                  <c:v>0.29242835968379399</c:v>
                </c:pt>
                <c:pt idx="3">
                  <c:v>0.23022533022533001</c:v>
                </c:pt>
                <c:pt idx="4">
                  <c:v>0.36673878835562501</c:v>
                </c:pt>
                <c:pt idx="5">
                  <c:v>0.39213071023674601</c:v>
                </c:pt>
                <c:pt idx="6">
                  <c:v>0.42231446967129799</c:v>
                </c:pt>
                <c:pt idx="7">
                  <c:v>0.31952848722986199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447760"/>
        <c:axId val="340448320"/>
      </c:lineChart>
      <c:catAx>
        <c:axId val="34044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448320"/>
        <c:crosses val="autoZero"/>
        <c:auto val="1"/>
        <c:lblAlgn val="ctr"/>
        <c:lblOffset val="100"/>
        <c:noMultiLvlLbl val="0"/>
      </c:catAx>
      <c:valAx>
        <c:axId val="340448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4044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2206119162640899E-2"/>
                  <c:y val="-3.738959097339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4074074074074098E-2"/>
                  <c:y val="-0.10537066547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Downtown!$B$1:$J$1</c:f>
              <c:numCache>
                <c:formatCode>General</c:formatCode>
                <c:ptCount val="9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2015</c:v>
                </c:pt>
              </c:numCache>
            </c:numRef>
          </c:cat>
          <c:val>
            <c:numRef>
              <c:f>'Fountain Sq'!$B$2:$J$2</c:f>
              <c:numCache>
                <c:formatCode>General</c:formatCode>
                <c:ptCount val="9"/>
                <c:pt idx="0">
                  <c:v>17168</c:v>
                </c:pt>
                <c:pt idx="1">
                  <c:v>17181</c:v>
                </c:pt>
                <c:pt idx="2">
                  <c:v>16514</c:v>
                </c:pt>
                <c:pt idx="3">
                  <c:v>13084</c:v>
                </c:pt>
                <c:pt idx="4">
                  <c:v>11049</c:v>
                </c:pt>
                <c:pt idx="5">
                  <c:v>9657</c:v>
                </c:pt>
                <c:pt idx="6">
                  <c:v>9263</c:v>
                </c:pt>
                <c:pt idx="7">
                  <c:v>7783</c:v>
                </c:pt>
                <c:pt idx="8">
                  <c:v>7144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450560"/>
        <c:axId val="340451120"/>
      </c:lineChart>
      <c:catAx>
        <c:axId val="34045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451120"/>
        <c:crosses val="autoZero"/>
        <c:auto val="1"/>
        <c:lblAlgn val="ctr"/>
        <c:lblOffset val="100"/>
        <c:noMultiLvlLbl val="0"/>
      </c:catAx>
      <c:valAx>
        <c:axId val="3404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4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Indianapolis!$P$1</c:f>
              <c:strCache>
                <c:ptCount val="1"/>
                <c:pt idx="0">
                  <c:v>1970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'Fountain Sq'!$E$7:$E$16</c:f>
              <c:numCache>
                <c:formatCode>0%</c:formatCode>
                <c:ptCount val="10"/>
                <c:pt idx="0">
                  <c:v>9.5046961547724101E-2</c:v>
                </c:pt>
                <c:pt idx="1">
                  <c:v>0.21706670948061299</c:v>
                </c:pt>
                <c:pt idx="2">
                  <c:v>0.16191699446094601</c:v>
                </c:pt>
                <c:pt idx="3">
                  <c:v>0.11615958898611201</c:v>
                </c:pt>
                <c:pt idx="4">
                  <c:v>0.100505739744722</c:v>
                </c:pt>
                <c:pt idx="5">
                  <c:v>0.103636509593</c:v>
                </c:pt>
                <c:pt idx="6">
                  <c:v>8.8785421851168E-2</c:v>
                </c:pt>
                <c:pt idx="7">
                  <c:v>7.2087982660351602E-2</c:v>
                </c:pt>
                <c:pt idx="8">
                  <c:v>3.7328409729469401E-2</c:v>
                </c:pt>
                <c:pt idx="9">
                  <c:v>7.4656819458938702E-3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Indianapolis!$Q$1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'Fountain Sq'!$F$7:$F$16</c:f>
              <c:numCache>
                <c:formatCode>0%</c:formatCode>
                <c:ptCount val="10"/>
                <c:pt idx="0">
                  <c:v>9.8922979455154297E-2</c:v>
                </c:pt>
                <c:pt idx="1">
                  <c:v>0.17965426735451201</c:v>
                </c:pt>
                <c:pt idx="2">
                  <c:v>0.202733279029776</c:v>
                </c:pt>
                <c:pt idx="3">
                  <c:v>0.13639243370440801</c:v>
                </c:pt>
                <c:pt idx="4">
                  <c:v>9.3402117838718296E-2</c:v>
                </c:pt>
                <c:pt idx="5">
                  <c:v>9.0686939994569601E-2</c:v>
                </c:pt>
                <c:pt idx="6">
                  <c:v>8.6433161372069897E-2</c:v>
                </c:pt>
                <c:pt idx="7">
                  <c:v>6.5345280115847601E-2</c:v>
                </c:pt>
                <c:pt idx="8">
                  <c:v>3.8012489818083098E-2</c:v>
                </c:pt>
                <c:pt idx="9">
                  <c:v>8.4170513168612508E-3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Indianapolis!$R$1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'Fountain Sq'!$G$7:$G$16</c:f>
              <c:numCache>
                <c:formatCode>0%</c:formatCode>
                <c:ptCount val="10"/>
                <c:pt idx="0">
                  <c:v>9.6820958889924397E-2</c:v>
                </c:pt>
                <c:pt idx="1">
                  <c:v>0.16506161333747499</c:v>
                </c:pt>
                <c:pt idx="2">
                  <c:v>0.151496323910117</c:v>
                </c:pt>
                <c:pt idx="3">
                  <c:v>0.19985502744123401</c:v>
                </c:pt>
                <c:pt idx="4">
                  <c:v>0.124676400538469</c:v>
                </c:pt>
                <c:pt idx="5">
                  <c:v>8.09775292533913E-2</c:v>
                </c:pt>
                <c:pt idx="6">
                  <c:v>8.2013047530288902E-2</c:v>
                </c:pt>
                <c:pt idx="7">
                  <c:v>5.90245417831625E-2</c:v>
                </c:pt>
                <c:pt idx="8">
                  <c:v>3.07548928238583E-2</c:v>
                </c:pt>
                <c:pt idx="9">
                  <c:v>9.3196644920782792E-3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Indianapolis!$S$1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'Fountain Sq'!$H$7:$H$16</c:f>
              <c:numCache>
                <c:formatCode>0%</c:formatCode>
                <c:ptCount val="10"/>
                <c:pt idx="0">
                  <c:v>8.8120950323974101E-2</c:v>
                </c:pt>
                <c:pt idx="1">
                  <c:v>0.17354211663067001</c:v>
                </c:pt>
                <c:pt idx="2">
                  <c:v>0.15863930885529201</c:v>
                </c:pt>
                <c:pt idx="3">
                  <c:v>0.15820734341252701</c:v>
                </c:pt>
                <c:pt idx="4">
                  <c:v>0.16835853131749501</c:v>
                </c:pt>
                <c:pt idx="5">
                  <c:v>0.10561555075593999</c:v>
                </c:pt>
                <c:pt idx="6">
                  <c:v>6.7278617710583105E-2</c:v>
                </c:pt>
                <c:pt idx="7">
                  <c:v>4.9568034557235401E-2</c:v>
                </c:pt>
                <c:pt idx="8">
                  <c:v>2.39740820734341E-2</c:v>
                </c:pt>
                <c:pt idx="9">
                  <c:v>6.6954643628509697E-3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Indianapolis!$T$1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'Fountain Sq'!$I$7:$I$16</c:f>
              <c:numCache>
                <c:formatCode>0%</c:formatCode>
                <c:ptCount val="10"/>
                <c:pt idx="0">
                  <c:v>8.4029294616471795E-2</c:v>
                </c:pt>
                <c:pt idx="1">
                  <c:v>0.142104586920211</c:v>
                </c:pt>
                <c:pt idx="2">
                  <c:v>0.150584607477836</c:v>
                </c:pt>
                <c:pt idx="3">
                  <c:v>0.168187074392908</c:v>
                </c:pt>
                <c:pt idx="4">
                  <c:v>0.13593729924193801</c:v>
                </c:pt>
                <c:pt idx="5">
                  <c:v>0.14634459719902301</c:v>
                </c:pt>
                <c:pt idx="6">
                  <c:v>9.18668893742772E-2</c:v>
                </c:pt>
                <c:pt idx="7">
                  <c:v>4.9338301426185303E-2</c:v>
                </c:pt>
                <c:pt idx="8">
                  <c:v>2.6596428112553E-2</c:v>
                </c:pt>
                <c:pt idx="9">
                  <c:v>5.0109212385969397E-3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Indianapolis!$U$1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Indianapolis!$O$7:$O$16</c:f>
              <c:strCache>
                <c:ptCount val="10"/>
                <c:pt idx="0">
                  <c:v>0 to 4</c:v>
                </c:pt>
                <c:pt idx="1">
                  <c:v>5 to 14</c:v>
                </c:pt>
                <c:pt idx="2">
                  <c:v>15 to 24</c:v>
                </c:pt>
                <c:pt idx="3">
                  <c:v>25 to 34</c:v>
                </c:pt>
                <c:pt idx="4">
                  <c:v>35 to 44</c:v>
                </c:pt>
                <c:pt idx="5">
                  <c:v>45 to 54</c:v>
                </c:pt>
                <c:pt idx="6">
                  <c:v>55 to 64</c:v>
                </c:pt>
                <c:pt idx="7">
                  <c:v>65 to 74</c:v>
                </c:pt>
                <c:pt idx="8">
                  <c:v>75 to 84</c:v>
                </c:pt>
                <c:pt idx="9">
                  <c:v>85 and older</c:v>
                </c:pt>
              </c:strCache>
            </c:strRef>
          </c:cat>
          <c:val>
            <c:numRef>
              <c:f>'Fountain Sq'!$J$7:$J$16</c:f>
              <c:numCache>
                <c:formatCode>0%</c:formatCode>
                <c:ptCount val="10"/>
                <c:pt idx="0">
                  <c:v>9.47648376259798E-2</c:v>
                </c:pt>
                <c:pt idx="1">
                  <c:v>0.13857782754759199</c:v>
                </c:pt>
                <c:pt idx="2">
                  <c:v>0.120240761478163</c:v>
                </c:pt>
                <c:pt idx="3">
                  <c:v>0.18938969764837599</c:v>
                </c:pt>
                <c:pt idx="4">
                  <c:v>0.13871780515117599</c:v>
                </c:pt>
                <c:pt idx="5">
                  <c:v>0.13549832026875699</c:v>
                </c:pt>
                <c:pt idx="6">
                  <c:v>9.79843225083986E-2</c:v>
                </c:pt>
                <c:pt idx="7">
                  <c:v>4.6192609182530799E-2</c:v>
                </c:pt>
                <c:pt idx="8">
                  <c:v>2.7855543113101899E-2</c:v>
                </c:pt>
                <c:pt idx="9">
                  <c:v>1.07782754759239E-2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456160"/>
        <c:axId val="340456720"/>
      </c:lineChart>
      <c:catAx>
        <c:axId val="3404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456720"/>
        <c:crosses val="autoZero"/>
        <c:auto val="1"/>
        <c:lblAlgn val="ctr"/>
        <c:lblOffset val="100"/>
        <c:noMultiLvlLbl val="0"/>
      </c:catAx>
      <c:valAx>
        <c:axId val="340456720"/>
        <c:scaling>
          <c:orientation val="minMax"/>
          <c:max val="0.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404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3A0B-9F48-3241-BB61-6254343EF15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8A05C-B08E-B54D-888E-C5DF7219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556329"/>
            <a:ext cx="9144000" cy="3301671"/>
            <a:chOff x="0" y="3273171"/>
            <a:chExt cx="9144000" cy="3301671"/>
          </a:xfrm>
        </p:grpSpPr>
        <p:sp>
          <p:nvSpPr>
            <p:cNvPr id="8" name="Rectangle 7"/>
            <p:cNvSpPr/>
            <p:nvPr/>
          </p:nvSpPr>
          <p:spPr>
            <a:xfrm>
              <a:off x="0" y="4333875"/>
              <a:ext cx="9144000" cy="2240967"/>
            </a:xfrm>
            <a:prstGeom prst="rect">
              <a:avLst/>
            </a:prstGeom>
            <a:solidFill>
              <a:srgbClr val="ABA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273171"/>
              <a:ext cx="9143997" cy="128320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1191"/>
            <a:ext cx="7772400" cy="190542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24722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0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9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48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05877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C82-AD19-4014-96A9-550F69B62A4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0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0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8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92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14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9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4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AC82-AD19-4014-96A9-550F69B62A4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Indianapolis Neighborhoods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 Neighborhood Histories in</a:t>
            </a:r>
            <a:br>
              <a:rPr lang="en-US" dirty="0" smtClean="0"/>
            </a:br>
            <a:r>
              <a:rPr lang="en-US" dirty="0" smtClean="0"/>
              <a:t>Five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1079" y="3182584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1079" y="3182584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1" y="1403713"/>
            <a:ext cx="8282375" cy="45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61979"/>
              </p:ext>
            </p:extLst>
          </p:nvPr>
        </p:nvGraphicFramePr>
        <p:xfrm>
          <a:off x="628650" y="1690689"/>
          <a:ext cx="7886700" cy="373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6971" y="1908404"/>
            <a:ext cx="4988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Huge decline, but 60% growth since 1990</a:t>
            </a:r>
          </a:p>
        </p:txBody>
      </p:sp>
    </p:spTree>
    <p:extLst>
      <p:ext uri="{BB962C8B-B14F-4D97-AF65-F5344CB8AC3E}">
        <p14:creationId xmlns:p14="http://schemas.microsoft.com/office/powerpoint/2010/main" val="810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smtClean="0"/>
              <a:t>- 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70771"/>
              </p:ext>
            </p:extLst>
          </p:nvPr>
        </p:nvGraphicFramePr>
        <p:xfrm>
          <a:off x="628650" y="1690690"/>
          <a:ext cx="7886700" cy="344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5283197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Look at all those millennials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28319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At first, even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28319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Less old, more young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5" grpId="0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Race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539628"/>
              </p:ext>
            </p:extLst>
          </p:nvPr>
        </p:nvGraphicFramePr>
        <p:xfrm>
          <a:off x="628650" y="1690689"/>
          <a:ext cx="7886700" cy="39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2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Non-Data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2786"/>
          </a:xfrm>
        </p:spPr>
        <p:txBody>
          <a:bodyPr>
            <a:normAutofit/>
          </a:bodyPr>
          <a:lstStyle/>
          <a:p>
            <a:r>
              <a:rPr lang="en-US" dirty="0" smtClean="0"/>
              <a:t>New apartments, high rents</a:t>
            </a:r>
          </a:p>
          <a:p>
            <a:r>
              <a:rPr lang="en-US" dirty="0" smtClean="0"/>
              <a:t>Places I might take my wife on a date</a:t>
            </a:r>
          </a:p>
          <a:p>
            <a:r>
              <a:rPr lang="en-US" dirty="0" smtClean="0"/>
              <a:t>Stunning public spaces</a:t>
            </a:r>
          </a:p>
          <a:p>
            <a:r>
              <a:rPr lang="en-US" dirty="0" err="1" smtClean="0"/>
              <a:t>Megablocks</a:t>
            </a:r>
            <a:r>
              <a:rPr lang="en-US" dirty="0" smtClean="0"/>
              <a:t>, 90s redevelopment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Fountain Square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1940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8612" y="4502569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8612" y="4502569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343723"/>
            <a:ext cx="8995583" cy="465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Streetcar turnaround built 1864</a:t>
            </a:r>
          </a:p>
          <a:p>
            <a:r>
              <a:rPr lang="en-US" dirty="0" smtClean="0"/>
              <a:t>Settled by mostly Germans, also Italians, Irish, Danes</a:t>
            </a:r>
          </a:p>
          <a:p>
            <a:r>
              <a:rPr lang="en-US" dirty="0" smtClean="0"/>
              <a:t>Post WWII decline</a:t>
            </a:r>
          </a:p>
          <a:p>
            <a:r>
              <a:rPr lang="en-US" dirty="0" smtClean="0"/>
              <a:t>Interstate construction in 1960s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Indianapolis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1830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514159"/>
              </p:ext>
            </p:extLst>
          </p:nvPr>
        </p:nvGraphicFramePr>
        <p:xfrm>
          <a:off x="628650" y="1690689"/>
          <a:ext cx="7886700" cy="373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7810" y="3730171"/>
            <a:ext cx="4988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Constant decline, </a:t>
            </a:r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despite revitalization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smtClean="0"/>
              <a:t>- 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341269"/>
              </p:ext>
            </p:extLst>
          </p:nvPr>
        </p:nvGraphicFramePr>
        <p:xfrm>
          <a:off x="628650" y="1690690"/>
          <a:ext cx="7886700" cy="356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539931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Concentration of kids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39931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Growing older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539931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Concentration of millennials</a:t>
            </a:r>
          </a:p>
        </p:txBody>
      </p:sp>
    </p:spTree>
    <p:extLst>
      <p:ext uri="{BB962C8B-B14F-4D97-AF65-F5344CB8AC3E}">
        <p14:creationId xmlns:p14="http://schemas.microsoft.com/office/powerpoint/2010/main" val="11947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5" grpId="0"/>
      <p:bldP spid="5" grpId="1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Race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7041"/>
              </p:ext>
            </p:extLst>
          </p:nvPr>
        </p:nvGraphicFramePr>
        <p:xfrm>
          <a:off x="628650" y="1690689"/>
          <a:ext cx="7886700" cy="39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8456" y="3318386"/>
            <a:ext cx="516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Has </a:t>
            </a:r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stayed fairly white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Non-Data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2786"/>
          </a:xfrm>
        </p:spPr>
        <p:txBody>
          <a:bodyPr>
            <a:normAutofit/>
          </a:bodyPr>
          <a:lstStyle/>
          <a:p>
            <a:r>
              <a:rPr lang="en-US" dirty="0" smtClean="0"/>
              <a:t>Hipster shows</a:t>
            </a:r>
          </a:p>
          <a:p>
            <a:r>
              <a:rPr lang="en-US" dirty="0" smtClean="0"/>
              <a:t>The bars I leave my neighborhood for</a:t>
            </a:r>
          </a:p>
          <a:p>
            <a:r>
              <a:rPr lang="en-US" dirty="0" smtClean="0"/>
              <a:t>Art in the Murray Building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5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Cottage Home &amp;</a:t>
            </a:r>
            <a:br>
              <a:rPr lang="en-US" dirty="0" smtClean="0"/>
            </a:br>
            <a:r>
              <a:rPr lang="en-US" dirty="0" smtClean="0"/>
              <a:t>Holy Cross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1940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82368" y="1923797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3615" y="3253833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0"/>
          <a:stretch/>
        </p:blipFill>
        <p:spPr>
          <a:xfrm>
            <a:off x="1258810" y="890699"/>
            <a:ext cx="7047580" cy="502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Cottage Home</a:t>
            </a:r>
          </a:p>
          <a:p>
            <a:r>
              <a:rPr lang="en-US" dirty="0" smtClean="0"/>
              <a:t>Settled 1870-1892 by many German-Americans</a:t>
            </a:r>
          </a:p>
          <a:p>
            <a:pPr marL="0" indent="0">
              <a:buNone/>
            </a:pPr>
            <a:r>
              <a:rPr lang="en-US" dirty="0" smtClean="0"/>
              <a:t>Holy Cross</a:t>
            </a:r>
          </a:p>
          <a:p>
            <a:r>
              <a:rPr lang="en-US" dirty="0" smtClean="0"/>
              <a:t>Irish Catholics settled area in 1880s</a:t>
            </a:r>
          </a:p>
          <a:p>
            <a:pPr marL="0" indent="0">
              <a:buNone/>
            </a:pPr>
            <a:r>
              <a:rPr lang="en-US" dirty="0" smtClean="0"/>
              <a:t>Decline after WWII, interstate built in 1970s</a:t>
            </a:r>
          </a:p>
        </p:txBody>
      </p:sp>
    </p:spTree>
    <p:extLst>
      <p:ext uri="{BB962C8B-B14F-4D97-AF65-F5344CB8AC3E}">
        <p14:creationId xmlns:p14="http://schemas.microsoft.com/office/powerpoint/2010/main" val="20013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59484"/>
              </p:ext>
            </p:extLst>
          </p:nvPr>
        </p:nvGraphicFramePr>
        <p:xfrm>
          <a:off x="628650" y="1690689"/>
          <a:ext cx="7886700" cy="373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7810" y="4281714"/>
            <a:ext cx="49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75% decline since 1940</a:t>
            </a:r>
          </a:p>
        </p:txBody>
      </p:sp>
    </p:spTree>
    <p:extLst>
      <p:ext uri="{BB962C8B-B14F-4D97-AF65-F5344CB8AC3E}">
        <p14:creationId xmlns:p14="http://schemas.microsoft.com/office/powerpoint/2010/main" val="2976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smtClean="0"/>
              <a:t>- 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958696"/>
              </p:ext>
            </p:extLst>
          </p:nvPr>
        </p:nvGraphicFramePr>
        <p:xfrm>
          <a:off x="628650" y="1690689"/>
          <a:ext cx="7886700" cy="37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7810" y="5399314"/>
            <a:ext cx="49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Concentration of kids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7810" y="5399314"/>
            <a:ext cx="49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Then millennials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39931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Now more college age/middle-aged</a:t>
            </a:r>
          </a:p>
        </p:txBody>
      </p:sp>
    </p:spTree>
    <p:extLst>
      <p:ext uri="{BB962C8B-B14F-4D97-AF65-F5344CB8AC3E}">
        <p14:creationId xmlns:p14="http://schemas.microsoft.com/office/powerpoint/2010/main" val="8356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1820 as state capitol</a:t>
            </a:r>
          </a:p>
          <a:p>
            <a:r>
              <a:rPr lang="en-US" dirty="0" smtClean="0"/>
              <a:t>Hub for agriculture, manufacturing, and transportation</a:t>
            </a:r>
          </a:p>
          <a:p>
            <a:r>
              <a:rPr lang="en-US" dirty="0" err="1" smtClean="0"/>
              <a:t>Unigov</a:t>
            </a:r>
            <a:r>
              <a:rPr lang="en-US" dirty="0" smtClean="0"/>
              <a:t> merged city and county in 1970s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Race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043156"/>
              </p:ext>
            </p:extLst>
          </p:nvPr>
        </p:nvGraphicFramePr>
        <p:xfrm>
          <a:off x="628650" y="1690689"/>
          <a:ext cx="7886700" cy="39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9582" y="3260330"/>
            <a:ext cx="740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More diverse, but growing whiter</a:t>
            </a:r>
          </a:p>
        </p:txBody>
      </p:sp>
    </p:spTree>
    <p:extLst>
      <p:ext uri="{BB962C8B-B14F-4D97-AF65-F5344CB8AC3E}">
        <p14:creationId xmlns:p14="http://schemas.microsoft.com/office/powerpoint/2010/main" val="3269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Non-Data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2786"/>
          </a:xfrm>
        </p:spPr>
        <p:txBody>
          <a:bodyPr>
            <a:normAutofit/>
          </a:bodyPr>
          <a:lstStyle/>
          <a:p>
            <a:r>
              <a:rPr lang="en-US" dirty="0" smtClean="0"/>
              <a:t>Nice antiques</a:t>
            </a:r>
          </a:p>
          <a:p>
            <a:r>
              <a:rPr lang="en-US" dirty="0" smtClean="0"/>
              <a:t>Great dive bar</a:t>
            </a:r>
          </a:p>
          <a:p>
            <a:r>
              <a:rPr lang="en-US" dirty="0" smtClean="0"/>
              <a:t>Pretty good beer</a:t>
            </a:r>
          </a:p>
          <a:p>
            <a:r>
              <a:rPr lang="en-US" dirty="0"/>
              <a:t>R</a:t>
            </a:r>
            <a:r>
              <a:rPr lang="en-US" dirty="0" smtClean="0"/>
              <a:t>eal fancy meat</a:t>
            </a:r>
          </a:p>
        </p:txBody>
      </p:sp>
    </p:spTree>
    <p:extLst>
      <p:ext uri="{BB962C8B-B14F-4D97-AF65-F5344CB8AC3E}">
        <p14:creationId xmlns:p14="http://schemas.microsoft.com/office/powerpoint/2010/main" val="7216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Englewood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1940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24280" y="3019293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83231" y="3811980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886" y="3728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39489" y="4181309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8253" y="3586352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08584" y="3788827"/>
            <a:ext cx="249382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183" y="0"/>
            <a:ext cx="11984297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5-Point Star 8"/>
          <p:cNvSpPr/>
          <p:nvPr/>
        </p:nvSpPr>
        <p:spPr>
          <a:xfrm>
            <a:off x="4471333" y="3491972"/>
            <a:ext cx="516550" cy="516550"/>
          </a:xfrm>
          <a:prstGeom prst="star5">
            <a:avLst>
              <a:gd name="adj" fmla="val 21177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3615" y="3253833"/>
            <a:ext cx="350331" cy="35033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>
          <a:xfrm>
            <a:off x="1353787" y="1401288"/>
            <a:ext cx="8811491" cy="450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152695"/>
              </p:ext>
            </p:extLst>
          </p:nvPr>
        </p:nvGraphicFramePr>
        <p:xfrm>
          <a:off x="628650" y="1690689"/>
          <a:ext cx="7886700" cy="373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2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smtClean="0"/>
              <a:t>- 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94117"/>
              </p:ext>
            </p:extLst>
          </p:nvPr>
        </p:nvGraphicFramePr>
        <p:xfrm>
          <a:off x="628650" y="1690689"/>
          <a:ext cx="7886700" cy="354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539931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Kids galore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39931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Millennial share peaks in 1990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399313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But now kids are rebounding</a:t>
            </a:r>
          </a:p>
        </p:txBody>
      </p:sp>
    </p:spTree>
    <p:extLst>
      <p:ext uri="{BB962C8B-B14F-4D97-AF65-F5344CB8AC3E}">
        <p14:creationId xmlns:p14="http://schemas.microsoft.com/office/powerpoint/2010/main" val="17381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5" grpId="0"/>
      <p:bldP spid="5" grpId="1"/>
      <p:bldP spid="6" grpId="0"/>
      <p:bldP spid="6" grpId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Race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915975"/>
              </p:ext>
            </p:extLst>
          </p:nvPr>
        </p:nvGraphicFramePr>
        <p:xfrm>
          <a:off x="628650" y="1690689"/>
          <a:ext cx="7886700" cy="39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9582" y="3041388"/>
            <a:ext cx="552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Changed later than other neighborhoods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Immigrants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28664"/>
              </p:ext>
            </p:extLst>
          </p:nvPr>
        </p:nvGraphicFramePr>
        <p:xfrm>
          <a:off x="628650" y="1825625"/>
          <a:ext cx="788670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5011" y="1825625"/>
            <a:ext cx="552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1970: 1-in-50 foreign-born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011" y="2522313"/>
            <a:ext cx="552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2010: 1-in-5 foreign-born</a:t>
            </a:r>
          </a:p>
        </p:txBody>
      </p:sp>
    </p:spTree>
    <p:extLst>
      <p:ext uri="{BB962C8B-B14F-4D97-AF65-F5344CB8AC3E}">
        <p14:creationId xmlns:p14="http://schemas.microsoft.com/office/powerpoint/2010/main" val="12511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Non-Data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42786"/>
          </a:xfrm>
        </p:spPr>
        <p:txBody>
          <a:bodyPr>
            <a:normAutofit/>
          </a:bodyPr>
          <a:lstStyle/>
          <a:p>
            <a:r>
              <a:rPr lang="en-US" dirty="0" smtClean="0"/>
              <a:t>Christian community development</a:t>
            </a:r>
          </a:p>
          <a:p>
            <a:r>
              <a:rPr lang="en-US" dirty="0" smtClean="0"/>
              <a:t>Tamales!</a:t>
            </a:r>
          </a:p>
          <a:p>
            <a:r>
              <a:rPr lang="en-US" dirty="0" smtClean="0"/>
              <a:t>Best bourbon selection</a:t>
            </a:r>
          </a:p>
          <a:p>
            <a:r>
              <a:rPr lang="en-US" dirty="0" smtClean="0"/>
              <a:t>Grass-roots redevelopment</a:t>
            </a:r>
          </a:p>
        </p:txBody>
      </p:sp>
    </p:spTree>
    <p:extLst>
      <p:ext uri="{BB962C8B-B14F-4D97-AF65-F5344CB8AC3E}">
        <p14:creationId xmlns:p14="http://schemas.microsoft.com/office/powerpoint/2010/main" val="4218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26477"/>
            <a:ext cx="8178799" cy="48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665985"/>
              </p:ext>
            </p:extLst>
          </p:nvPr>
        </p:nvGraphicFramePr>
        <p:xfrm>
          <a:off x="628650" y="1690689"/>
          <a:ext cx="7517823" cy="298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7849" y="4987636"/>
            <a:ext cx="644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ista Slab OT" charset="0"/>
                <a:ea typeface="Vista Slab OT" charset="0"/>
                <a:cs typeface="Vista Slab OT" charset="0"/>
              </a:rPr>
              <a:t>Continuous growth, thanks to</a:t>
            </a:r>
            <a:br>
              <a:rPr lang="en-US" sz="2800" b="1" dirty="0" smtClean="0">
                <a:latin typeface="Vista Slab OT" charset="0"/>
                <a:ea typeface="Vista Slab OT" charset="0"/>
                <a:cs typeface="Vista Slab OT" charset="0"/>
              </a:rPr>
            </a:br>
            <a:r>
              <a:rPr lang="en-US" sz="2800" b="1" dirty="0" smtClean="0">
                <a:latin typeface="Vista Slab OT" charset="0"/>
                <a:ea typeface="Vista Slab OT" charset="0"/>
                <a:cs typeface="Vista Slab OT" charset="0"/>
              </a:rPr>
              <a:t>city-county merger</a:t>
            </a:r>
            <a:endParaRPr lang="en-US" sz="2800" b="1" dirty="0">
              <a:latin typeface="Vista Slab OT" charset="0"/>
              <a:ea typeface="Vista Slab OT" charset="0"/>
              <a:cs typeface="Vista Slab OT" charset="0"/>
            </a:endParaRPr>
          </a:p>
        </p:txBody>
      </p:sp>
      <p:cxnSp>
        <p:nvCxnSpPr>
          <p:cNvPr id="5" name="Straight Connector 4"/>
          <p:cNvCxnSpPr>
            <a:stCxn id="7" idx="2"/>
          </p:cNvCxnSpPr>
          <p:nvPr/>
        </p:nvCxnSpPr>
        <p:spPr>
          <a:xfrm>
            <a:off x="6255657" y="1788208"/>
            <a:ext cx="0" cy="2348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31506" y="1388098"/>
            <a:ext cx="644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a typeface="Vista Slab OT" charset="0"/>
                <a:cs typeface="Vista Slab OT" charset="0"/>
              </a:rPr>
              <a:t>Unigov</a:t>
            </a:r>
            <a:endParaRPr lang="en-US" sz="2000" b="1" dirty="0"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84525"/>
              </p:ext>
            </p:extLst>
          </p:nvPr>
        </p:nvGraphicFramePr>
        <p:xfrm>
          <a:off x="628650" y="1690689"/>
          <a:ext cx="7886700" cy="35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528319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Tons of kids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28319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Age curve evening out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Race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217874"/>
              </p:ext>
            </p:extLst>
          </p:nvPr>
        </p:nvGraphicFramePr>
        <p:xfrm>
          <a:off x="628650" y="1690689"/>
          <a:ext cx="7886700" cy="39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59428" y="2953431"/>
            <a:ext cx="596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Grown </a:t>
            </a:r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much more diverse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- Immigrants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372678"/>
              </p:ext>
            </p:extLst>
          </p:nvPr>
        </p:nvGraphicFramePr>
        <p:xfrm>
          <a:off x="628650" y="1825625"/>
          <a:ext cx="788670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5372" y="2125217"/>
            <a:ext cx="596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ista Slab OT" charset="0"/>
                <a:ea typeface="Vista Slab OT" charset="0"/>
                <a:cs typeface="Vista Slab OT" charset="0"/>
              </a:rPr>
              <a:t>Foreign-born share is small but </a:t>
            </a:r>
            <a:r>
              <a:rPr lang="en-US" sz="3600" b="1" smtClean="0">
                <a:latin typeface="Vista Slab OT" charset="0"/>
                <a:ea typeface="Vista Slab OT" charset="0"/>
                <a:cs typeface="Vista Slab OT" charset="0"/>
              </a:rPr>
              <a:t>growing fast</a:t>
            </a:r>
            <a:endParaRPr lang="en-US" sz="3600" b="1" dirty="0" smtClean="0">
              <a:latin typeface="Vista Slab OT" charset="0"/>
              <a:ea typeface="Vista Slab OT" charset="0"/>
              <a:cs typeface="Vista Slab 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1940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VI">
      <a:dk1>
        <a:srgbClr val="333333"/>
      </a:dk1>
      <a:lt1>
        <a:sysClr val="window" lastClr="FFFFFF"/>
      </a:lt1>
      <a:dk2>
        <a:srgbClr val="818285"/>
      </a:dk2>
      <a:lt2>
        <a:srgbClr val="E7E6E6"/>
      </a:lt2>
      <a:accent1>
        <a:srgbClr val="0068AC"/>
      </a:accent1>
      <a:accent2>
        <a:srgbClr val="00BCE4"/>
      </a:accent2>
      <a:accent3>
        <a:srgbClr val="FFB604"/>
      </a:accent3>
      <a:accent4>
        <a:srgbClr val="FA4F6B"/>
      </a:accent4>
      <a:accent5>
        <a:srgbClr val="F172AC"/>
      </a:accent5>
      <a:accent6>
        <a:srgbClr val="9BD16D"/>
      </a:accent6>
      <a:hlink>
        <a:srgbClr val="0563C1"/>
      </a:hlink>
      <a:folHlink>
        <a:srgbClr val="954F72"/>
      </a:folHlink>
    </a:clrScheme>
    <a:fontScheme name="SAVI">
      <a:majorFont>
        <a:latin typeface="Gotham Bold"/>
        <a:ea typeface=""/>
        <a:cs typeface=""/>
      </a:majorFont>
      <a:minorFont>
        <a:latin typeface="Vista Slab OT Re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4236</TotalTime>
  <Words>318</Words>
  <Application>Microsoft Office PowerPoint</Application>
  <PresentationFormat>On-screen Show (4:3)</PresentationFormat>
  <Paragraphs>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Gotham Bold</vt:lpstr>
      <vt:lpstr>Vista Slab OT Reg</vt:lpstr>
      <vt:lpstr>Calibri</vt:lpstr>
      <vt:lpstr>Vista Slab OT</vt:lpstr>
      <vt:lpstr>Office Theme</vt:lpstr>
      <vt:lpstr>Indianapolis Neighborhoods</vt:lpstr>
      <vt:lpstr>Indianapolis</vt:lpstr>
      <vt:lpstr>Origin Story</vt:lpstr>
      <vt:lpstr>PowerPoint Presentation</vt:lpstr>
      <vt:lpstr>People</vt:lpstr>
      <vt:lpstr>People - Age</vt:lpstr>
      <vt:lpstr>People - Race</vt:lpstr>
      <vt:lpstr>People - Immigrants</vt:lpstr>
      <vt:lpstr>Downtown</vt:lpstr>
      <vt:lpstr>PowerPoint Presentation</vt:lpstr>
      <vt:lpstr>PowerPoint Presentation</vt:lpstr>
      <vt:lpstr>People</vt:lpstr>
      <vt:lpstr>People - Age</vt:lpstr>
      <vt:lpstr>People - Race</vt:lpstr>
      <vt:lpstr>Non-Data Perspective</vt:lpstr>
      <vt:lpstr>Fountain Square</vt:lpstr>
      <vt:lpstr>PowerPoint Presentation</vt:lpstr>
      <vt:lpstr>PowerPoint Presentation</vt:lpstr>
      <vt:lpstr>Origin Story</vt:lpstr>
      <vt:lpstr>People</vt:lpstr>
      <vt:lpstr>People - Age</vt:lpstr>
      <vt:lpstr>People - Race</vt:lpstr>
      <vt:lpstr>Non-Data Perspective</vt:lpstr>
      <vt:lpstr>Cottage Home &amp; Holy Cross</vt:lpstr>
      <vt:lpstr>PowerPoint Presentation</vt:lpstr>
      <vt:lpstr>PowerPoint Presentation</vt:lpstr>
      <vt:lpstr>Origin Story</vt:lpstr>
      <vt:lpstr>People</vt:lpstr>
      <vt:lpstr>People - Age</vt:lpstr>
      <vt:lpstr>People - Race</vt:lpstr>
      <vt:lpstr>Non-Data Perspective</vt:lpstr>
      <vt:lpstr>Englewood</vt:lpstr>
      <vt:lpstr>PowerPoint Presentation</vt:lpstr>
      <vt:lpstr>PowerPoint Presentation</vt:lpstr>
      <vt:lpstr>People</vt:lpstr>
      <vt:lpstr>People - Age</vt:lpstr>
      <vt:lpstr>People - Race</vt:lpstr>
      <vt:lpstr>People - Immigrants</vt:lpstr>
      <vt:lpstr>Non-Data Perspective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Nowlin, Matt Ian</dc:creator>
  <cp:lastModifiedBy>Davila, Kelly</cp:lastModifiedBy>
  <cp:revision>81</cp:revision>
  <dcterms:created xsi:type="dcterms:W3CDTF">2017-09-11T18:06:07Z</dcterms:created>
  <dcterms:modified xsi:type="dcterms:W3CDTF">2017-10-02T20:27:18Z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