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7" r:id="rId3"/>
    <p:sldId id="261" r:id="rId4"/>
    <p:sldId id="257" r:id="rId5"/>
    <p:sldId id="262" r:id="rId6"/>
    <p:sldId id="264" r:id="rId7"/>
    <p:sldId id="282" r:id="rId8"/>
    <p:sldId id="268" r:id="rId9"/>
    <p:sldId id="267" r:id="rId10"/>
    <p:sldId id="269" r:id="rId11"/>
    <p:sldId id="270" r:id="rId12"/>
    <p:sldId id="271" r:id="rId13"/>
    <p:sldId id="272" r:id="rId14"/>
    <p:sldId id="273" r:id="rId15"/>
    <p:sldId id="275" r:id="rId16"/>
  </p:sldIdLst>
  <p:sldSz cx="13003213" cy="9756775"/>
  <p:notesSz cx="6858000" cy="9144000"/>
  <p:defaultTextStyle>
    <a:defPPr>
      <a:defRPr lang="en-US"/>
    </a:defPPr>
    <a:lvl1pPr marL="0" algn="l" defTabSz="130055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0276" algn="l" defTabSz="130055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0551" algn="l" defTabSz="130055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0827" algn="l" defTabSz="130055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01102" algn="l" defTabSz="130055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51378" algn="l" defTabSz="130055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01653" algn="l" defTabSz="130055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51929" algn="l" defTabSz="130055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02204" algn="l" defTabSz="1300551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C195"/>
    <a:srgbClr val="107E61"/>
    <a:srgbClr val="0B5542"/>
    <a:srgbClr val="FB9FC6"/>
    <a:srgbClr val="F73F8E"/>
    <a:srgbClr val="F32954"/>
    <a:srgbClr val="D64E51"/>
    <a:srgbClr val="9CCF59"/>
    <a:srgbClr val="B4E35F"/>
    <a:srgbClr val="595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 autoAdjust="0"/>
    <p:restoredTop sz="94532" autoAdjust="0"/>
  </p:normalViewPr>
  <p:slideViewPr>
    <p:cSldViewPr>
      <p:cViewPr>
        <p:scale>
          <a:sx n="40" d="100"/>
          <a:sy n="40" d="100"/>
        </p:scale>
        <p:origin x="-1992" y="-870"/>
      </p:cViewPr>
      <p:guideLst>
        <p:guide orient="horz" pos="3073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interndesk\Documents\Magic%20Briefcase\2014%20Immigration%20Report\PKN%20graphic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interndesk\Documents\Magic%20Briefcase\2014%20Immigration%20Report\PKN%20graphic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nterndesk\Documents\Magic%20Briefcase\2014%20Immigration%20Report\PKN%20graphi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97819732760709"/>
          <c:y val="4.7518899132844128E-2"/>
          <c:w val="0.83668038654259236"/>
          <c:h val="0.8317854170667706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'Slide 3'!$D$43</c:f>
              <c:strCache>
                <c:ptCount val="1"/>
                <c:pt idx="0">
                  <c:v>Native-born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7.2115843474111242E-3"/>
                  <c:y val="-5.2921707957237121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Franklin Gothic Book"/>
                      </a:rPr>
                      <a:t>-</a:t>
                    </a:r>
                    <a:r>
                      <a:rPr lang="en-US" dirty="0">
                        <a:latin typeface="Franklin Gothic Book"/>
                      </a:rPr>
                      <a:t>16%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076923076923253E-3"/>
                  <c:y val="1.6304349570390005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Franklin Gothic Book"/>
                      </a:rPr>
                      <a:t>2</a:t>
                    </a:r>
                    <a:r>
                      <a:rPr lang="en-US" dirty="0">
                        <a:latin typeface="Franklin Gothic Book"/>
                      </a:rPr>
                      <a:t>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AkkuratStd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'Slide 3'!$E$41:$F$41</c:f>
              <c:strCache>
                <c:ptCount val="2"/>
                <c:pt idx="0">
                  <c:v>City of New Haven</c:v>
                </c:pt>
                <c:pt idx="1">
                  <c:v>Greater New Haven</c:v>
                </c:pt>
              </c:strCache>
            </c:strRef>
          </c:cat>
          <c:val>
            <c:numRef>
              <c:f>'Slide 3'!$E$43:$F$43</c:f>
              <c:numCache>
                <c:formatCode>General</c:formatCode>
                <c:ptCount val="2"/>
                <c:pt idx="0">
                  <c:v>-1025</c:v>
                </c:pt>
                <c:pt idx="1">
                  <c:v>7123</c:v>
                </c:pt>
              </c:numCache>
            </c:numRef>
          </c:val>
        </c:ser>
        <c:ser>
          <c:idx val="0"/>
          <c:order val="1"/>
          <c:tx>
            <c:strRef>
              <c:f>'Slide 3'!$D$42</c:f>
              <c:strCache>
                <c:ptCount val="1"/>
                <c:pt idx="0">
                  <c:v>Foreign-born</c:v>
                </c:pt>
              </c:strCache>
            </c:strRef>
          </c:tx>
          <c:spPr>
            <a:solidFill>
              <a:srgbClr val="19C195"/>
            </a:solidFill>
          </c:spPr>
          <c:invertIfNegative val="0"/>
          <c:dLbls>
            <c:dLbl>
              <c:idx val="0"/>
              <c:layout>
                <c:manualLayout>
                  <c:x val="4.4070003720069711E-17"/>
                  <c:y val="7.4727405606922335E-17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Franklin Gothic Book"/>
                      </a:rPr>
                      <a:t>1</a:t>
                    </a:r>
                    <a:r>
                      <a:rPr lang="en-US" dirty="0">
                        <a:latin typeface="Franklin Gothic Book"/>
                      </a:rPr>
                      <a:t>16%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2115384615384741E-3"/>
                  <c:y val="1.2228262177792498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Franklin Gothic Book"/>
                      </a:rPr>
                      <a:t>7</a:t>
                    </a:r>
                    <a:r>
                      <a:rPr lang="en-US" dirty="0">
                        <a:latin typeface="Franklin Gothic Book"/>
                      </a:rPr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AkkuratStd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'Slide 3'!$E$41:$F$41</c:f>
              <c:strCache>
                <c:ptCount val="2"/>
                <c:pt idx="0">
                  <c:v>City of New Haven</c:v>
                </c:pt>
                <c:pt idx="1">
                  <c:v>Greater New Haven</c:v>
                </c:pt>
              </c:strCache>
            </c:strRef>
          </c:cat>
          <c:val>
            <c:numRef>
              <c:f>'Slide 3'!$E$42:$F$42</c:f>
              <c:numCache>
                <c:formatCode>General</c:formatCode>
                <c:ptCount val="2"/>
                <c:pt idx="0">
                  <c:v>7297</c:v>
                </c:pt>
                <c:pt idx="1">
                  <c:v>20165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7784960"/>
        <c:axId val="37790848"/>
      </c:barChart>
      <c:catAx>
        <c:axId val="3778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>
            <a:solidFill>
              <a:schemeClr val="tx1">
                <a:lumMod val="85000"/>
                <a:lumOff val="15000"/>
              </a:schemeClr>
            </a:solidFill>
          </a:ln>
        </c:spPr>
        <c:txPr>
          <a:bodyPr/>
          <a:lstStyle/>
          <a:p>
            <a:pPr>
              <a:defRPr sz="1200">
                <a:latin typeface="Franklin Gothic Book"/>
              </a:defRPr>
            </a:pPr>
            <a:endParaRPr lang="en-US"/>
          </a:p>
        </c:txPr>
        <c:crossAx val="37790848"/>
        <c:crosses val="autoZero"/>
        <c:auto val="1"/>
        <c:lblAlgn val="ctr"/>
        <c:lblOffset val="100"/>
        <c:noMultiLvlLbl val="0"/>
      </c:catAx>
      <c:valAx>
        <c:axId val="377908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="0">
                    <a:latin typeface="AkkuratStd" pitchFamily="34" charset="0"/>
                  </a:defRPr>
                </a:pPr>
                <a:r>
                  <a:rPr lang="en-US" sz="1200" b="0" dirty="0">
                    <a:latin typeface="Franklin Gothic Book"/>
                  </a:rPr>
                  <a:t>Population Change, 2000 to 2012</a:t>
                </a:r>
              </a:p>
            </c:rich>
          </c:tx>
          <c:layout>
            <c:manualLayout>
              <c:xMode val="edge"/>
              <c:yMode val="edge"/>
              <c:x val="4.7168689418385042E-2"/>
              <c:y val="0.19467196674081894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9525">
            <a:solidFill>
              <a:schemeClr val="tx1">
                <a:lumMod val="85000"/>
                <a:lumOff val="15000"/>
              </a:schemeClr>
            </a:solidFill>
          </a:ln>
        </c:spPr>
        <c:txPr>
          <a:bodyPr/>
          <a:lstStyle/>
          <a:p>
            <a:pPr>
              <a:defRPr sz="1200">
                <a:latin typeface="AkkuratStd" pitchFamily="34" charset="0"/>
              </a:defRPr>
            </a:pPr>
            <a:endParaRPr lang="en-US"/>
          </a:p>
        </c:txPr>
        <c:crossAx val="37784960"/>
        <c:crosses val="autoZero"/>
        <c:crossBetween val="between"/>
        <c:majorUnit val="500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7832564522659E-2"/>
          <c:y val="0.29260701602611677"/>
          <c:w val="0.42664189172615102"/>
          <c:h val="0.54346050493688269"/>
        </c:manualLayout>
      </c:layout>
      <c:pieChart>
        <c:varyColors val="1"/>
        <c:ser>
          <c:idx val="0"/>
          <c:order val="0"/>
          <c:spPr>
            <a:solidFill>
              <a:srgbClr val="F73F8E"/>
            </a:solidFill>
          </c:spPr>
          <c:dPt>
            <c:idx val="0"/>
            <c:bubble3D val="0"/>
            <c:spPr>
              <a:solidFill>
                <a:srgbClr val="107E61"/>
              </a:solidFill>
            </c:spPr>
          </c:dPt>
          <c:dPt>
            <c:idx val="1"/>
            <c:bubble3D val="0"/>
            <c:spPr>
              <a:solidFill>
                <a:srgbClr val="19C195"/>
              </a:solidFill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8056839206619124"/>
                  <c:y val="3.8254188875136506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latin typeface="Franklin Gothic Book"/>
                      </a:rPr>
                      <a:t>Naturalized </a:t>
                    </a:r>
                    <a:endParaRPr lang="en-US" sz="1600" dirty="0" smtClean="0">
                      <a:latin typeface="Franklin Gothic Book"/>
                    </a:endParaRPr>
                  </a:p>
                  <a:p>
                    <a:r>
                      <a:rPr lang="en-US" sz="1600" dirty="0" smtClean="0">
                        <a:latin typeface="Franklin Gothic Book"/>
                      </a:rPr>
                      <a:t>U.S. Citizen</a:t>
                    </a:r>
                    <a:r>
                      <a:rPr lang="en-US" sz="1600" dirty="0">
                        <a:latin typeface="Franklin Gothic Book"/>
                      </a:rPr>
                      <a:t>
</a:t>
                    </a:r>
                    <a:r>
                      <a:rPr lang="en-US" sz="3600" b="0" i="0" dirty="0">
                        <a:latin typeface="DIN-Light"/>
                        <a:cs typeface="DIN-Light"/>
                      </a:rPr>
                      <a:t>47%</a:t>
                    </a:r>
                  </a:p>
                  <a:p>
                    <a:r>
                      <a:rPr lang="en-US" sz="1600" dirty="0">
                        <a:latin typeface="Franklin Gothic Book"/>
                      </a:rPr>
                      <a:t>34,869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3949144303538916"/>
                  <c:y val="-0.14363920541803801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latin typeface="Franklin Gothic Book"/>
                      </a:rPr>
                      <a:t>Legal </a:t>
                    </a:r>
                    <a:endParaRPr lang="en-US" sz="1600" dirty="0" smtClean="0">
                      <a:latin typeface="Franklin Gothic Book"/>
                    </a:endParaRPr>
                  </a:p>
                  <a:p>
                    <a:r>
                      <a:rPr lang="en-US" sz="1600" dirty="0" smtClean="0">
                        <a:latin typeface="Franklin Gothic Book"/>
                      </a:rPr>
                      <a:t>Non-citizen
</a:t>
                    </a:r>
                    <a:r>
                      <a:rPr lang="en-US" sz="3600" b="0" i="0" u="none" strike="noStrike" baseline="0" dirty="0" smtClean="0">
                        <a:latin typeface="DIN-Light"/>
                      </a:rPr>
                      <a:t>34%</a:t>
                    </a:r>
                  </a:p>
                  <a:p>
                    <a:r>
                      <a:rPr lang="en-US" sz="1600" dirty="0" smtClean="0">
                        <a:latin typeface="Franklin Gothic Book"/>
                      </a:rPr>
                      <a:t>25,371</a:t>
                    </a:r>
                    <a:endParaRPr lang="en-US" sz="1600" dirty="0">
                      <a:latin typeface="Franklin Gothic Book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325220543614909"/>
                  <c:y val="0.15637244582692716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err="1">
                        <a:latin typeface="Franklin Gothic Book"/>
                      </a:rPr>
                      <a:t>Undoc</a:t>
                    </a:r>
                    <a:r>
                      <a:rPr lang="en-US" sz="1600" dirty="0">
                        <a:latin typeface="Franklin Gothic Book"/>
                      </a:rPr>
                      <a:t>. </a:t>
                    </a:r>
                    <a:endParaRPr lang="en-US" sz="1600" dirty="0" smtClean="0">
                      <a:latin typeface="Franklin Gothic Book"/>
                    </a:endParaRPr>
                  </a:p>
                  <a:p>
                    <a:r>
                      <a:rPr lang="en-US" sz="1600" dirty="0" smtClean="0">
                        <a:latin typeface="Franklin Gothic Book"/>
                      </a:rPr>
                      <a:t>Immigrant</a:t>
                    </a:r>
                    <a:r>
                      <a:rPr lang="en-US" sz="1600" dirty="0">
                        <a:latin typeface="Franklin Gothic Book"/>
                      </a:rPr>
                      <a:t>
</a:t>
                    </a:r>
                    <a:r>
                      <a:rPr lang="en-US" sz="3600" b="0" i="0" spc="-150" dirty="0">
                        <a:latin typeface="DIN-Light"/>
                        <a:cs typeface="DIN-Light"/>
                      </a:rPr>
                      <a:t>19%</a:t>
                    </a:r>
                  </a:p>
                  <a:p>
                    <a:r>
                      <a:rPr lang="en-US" sz="1600" dirty="0">
                        <a:latin typeface="Franklin Gothic Book"/>
                      </a:rPr>
                      <a:t>14,430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>
                    <a:latin typeface="Franklin Gothic Book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'Slide 5'!$C$5:$C$7</c:f>
              <c:strCache>
                <c:ptCount val="3"/>
                <c:pt idx="0">
                  <c:v>Naturalized Citizen</c:v>
                </c:pt>
                <c:pt idx="1">
                  <c:v>Legal Non-citizen</c:v>
                </c:pt>
                <c:pt idx="2">
                  <c:v>Undocumented Immigrant</c:v>
                </c:pt>
              </c:strCache>
            </c:strRef>
          </c:cat>
          <c:val>
            <c:numRef>
              <c:f>'Slide 5'!$D$5:$D$7</c:f>
              <c:numCache>
                <c:formatCode>General</c:formatCode>
                <c:ptCount val="3"/>
                <c:pt idx="0">
                  <c:v>34869</c:v>
                </c:pt>
                <c:pt idx="1">
                  <c:v>25371</c:v>
                </c:pt>
                <c:pt idx="2">
                  <c:v>14430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283668424942124"/>
          <c:y val="1.3885223806483608E-2"/>
          <c:w val="0.72463241852050264"/>
          <c:h val="0.8848730783652040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'Slide 12'!$A$11</c:f>
              <c:strCache>
                <c:ptCount val="1"/>
                <c:pt idx="0">
                  <c:v>Low-Skill Workers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cat>
            <c:strRef>
              <c:f>'Slide 12'!$B$9:$E$9</c:f>
              <c:strCache>
                <c:ptCount val="4"/>
                <c:pt idx="0">
                  <c:v>City of NH</c:v>
                </c:pt>
                <c:pt idx="1">
                  <c:v>Greater NH</c:v>
                </c:pt>
                <c:pt idx="2">
                  <c:v>CT</c:v>
                </c:pt>
                <c:pt idx="3">
                  <c:v>US</c:v>
                </c:pt>
              </c:strCache>
            </c:strRef>
          </c:cat>
          <c:val>
            <c:numRef>
              <c:f>'Slide 12'!$B$11:$E$11</c:f>
              <c:numCache>
                <c:formatCode>General</c:formatCode>
                <c:ptCount val="4"/>
                <c:pt idx="0">
                  <c:v>-1</c:v>
                </c:pt>
                <c:pt idx="1">
                  <c:v>-1</c:v>
                </c:pt>
                <c:pt idx="2">
                  <c:v>-1</c:v>
                </c:pt>
                <c:pt idx="3">
                  <c:v>-1</c:v>
                </c:pt>
              </c:numCache>
            </c:numRef>
          </c:val>
        </c:ser>
        <c:ser>
          <c:idx val="0"/>
          <c:order val="1"/>
          <c:tx>
            <c:strRef>
              <c:f>'Slide 12'!$A$10</c:f>
              <c:strCache>
                <c:ptCount val="1"/>
                <c:pt idx="0">
                  <c:v>High-Skill Workers</c:v>
                </c:pt>
              </c:strCache>
            </c:strRef>
          </c:tx>
          <c:spPr>
            <a:solidFill>
              <a:srgbClr val="19C195"/>
            </a:solidFill>
          </c:spPr>
          <c:invertIfNegative val="0"/>
          <c:cat>
            <c:strRef>
              <c:f>'Slide 12'!$B$9:$E$9</c:f>
              <c:strCache>
                <c:ptCount val="4"/>
                <c:pt idx="0">
                  <c:v>City of NH</c:v>
                </c:pt>
                <c:pt idx="1">
                  <c:v>Greater NH</c:v>
                </c:pt>
                <c:pt idx="2">
                  <c:v>CT</c:v>
                </c:pt>
                <c:pt idx="3">
                  <c:v>US</c:v>
                </c:pt>
              </c:strCache>
            </c:strRef>
          </c:cat>
          <c:val>
            <c:numRef>
              <c:f>'Slide 12'!$B$10:$E$10</c:f>
              <c:numCache>
                <c:formatCode>General</c:formatCode>
                <c:ptCount val="4"/>
                <c:pt idx="0">
                  <c:v>1.6300000000000001</c:v>
                </c:pt>
                <c:pt idx="1">
                  <c:v>2.09</c:v>
                </c:pt>
                <c:pt idx="2">
                  <c:v>1.54</c:v>
                </c:pt>
                <c:pt idx="3">
                  <c:v>0.87000000000000033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48931584"/>
        <c:axId val="48933120"/>
      </c:barChart>
      <c:catAx>
        <c:axId val="48931584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1200">
                <a:latin typeface="AkkuratStd" pitchFamily="34" charset="0"/>
              </a:defRPr>
            </a:pPr>
            <a:endParaRPr lang="en-US"/>
          </a:p>
        </c:txPr>
        <c:crossAx val="48933120"/>
        <c:crosses val="autoZero"/>
        <c:auto val="1"/>
        <c:lblAlgn val="ctr"/>
        <c:lblOffset val="100"/>
        <c:noMultiLvlLbl val="0"/>
      </c:catAx>
      <c:valAx>
        <c:axId val="48933120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one"/>
        <c:crossAx val="48931584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3.8834951456310721E-3"/>
          <c:y val="0.48637851518560243"/>
          <c:w val="0.18760115179777309"/>
          <c:h val="0.17954270139309508"/>
        </c:manualLayout>
      </c:layout>
      <c:overlay val="0"/>
      <c:txPr>
        <a:bodyPr/>
        <a:lstStyle/>
        <a:p>
          <a:pPr>
            <a:defRPr sz="1200">
              <a:latin typeface="AkkuratStd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08372167764702"/>
          <c:y val="5.6625046869141396E-2"/>
          <c:w val="0.84770059992500901"/>
          <c:h val="0.835390888638921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9C195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Franklin Gothic Book"/>
                      </a:rPr>
                      <a:t>$609</a:t>
                    </a:r>
                    <a:endParaRPr lang="en-US" dirty="0">
                      <a:latin typeface="Franklin Gothic Book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Franklin Gothic Book"/>
                      </a:rPr>
                      <a:t>$731</a:t>
                    </a:r>
                    <a:endParaRPr lang="en-US" dirty="0">
                      <a:latin typeface="Franklin Gothic Book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Franklin Gothic Book"/>
                      </a:rPr>
                      <a:t>$905</a:t>
                    </a:r>
                    <a:endParaRPr lang="en-US" dirty="0">
                      <a:latin typeface="Franklin Gothic Book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AkkuratStd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'Slide 13'!$E$4:$E$6</c:f>
              <c:strCache>
                <c:ptCount val="3"/>
                <c:pt idx="0">
                  <c:v>Property</c:v>
                </c:pt>
                <c:pt idx="1">
                  <c:v>State Income</c:v>
                </c:pt>
                <c:pt idx="2">
                  <c:v>Federal Income</c:v>
                </c:pt>
              </c:strCache>
            </c:strRef>
          </c:cat>
          <c:val>
            <c:numRef>
              <c:f>'Slide 13'!$F$4:$F$6</c:f>
              <c:numCache>
                <c:formatCode>General</c:formatCode>
                <c:ptCount val="3"/>
                <c:pt idx="0">
                  <c:v>609</c:v>
                </c:pt>
                <c:pt idx="1">
                  <c:v>731</c:v>
                </c:pt>
                <c:pt idx="2">
                  <c:v>905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991616"/>
        <c:axId val="49017984"/>
      </c:barChart>
      <c:catAx>
        <c:axId val="489916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kkuratStd" pitchFamily="34" charset="0"/>
              </a:defRPr>
            </a:pPr>
            <a:endParaRPr lang="en-US"/>
          </a:p>
        </c:txPr>
        <c:crossAx val="49017984"/>
        <c:crosses val="autoZero"/>
        <c:auto val="1"/>
        <c:lblAlgn val="ctr"/>
        <c:lblOffset val="100"/>
        <c:noMultiLvlLbl val="0"/>
      </c:catAx>
      <c:valAx>
        <c:axId val="49017984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</a:ln>
          </c:spPr>
        </c:majorGridlines>
        <c:numFmt formatCode="&quot;$&quot;#,##0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kkuratStd" pitchFamily="34" charset="0"/>
              </a:defRPr>
            </a:pPr>
            <a:endParaRPr lang="en-US"/>
          </a:p>
        </c:txPr>
        <c:crossAx val="48991616"/>
        <c:crosses val="autoZero"/>
        <c:crossBetween val="between"/>
        <c:majorUnit val="200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0.22031</cdr:x>
      <cdr:y>0.50775</cdr:y>
    </cdr:from>
    <cdr:to>
      <cdr:x>0.50653</cdr:x>
      <cdr:y>0.58561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00844" y="2366927"/>
          <a:ext cx="2729265" cy="3629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>
              <a:latin typeface="Franklin Gothic Book"/>
            </a:rPr>
            <a:t>Total Population Growth</a:t>
          </a:r>
          <a:r>
            <a:rPr lang="en-US" sz="1200" b="1" dirty="0" smtClean="0">
              <a:latin typeface="Franklin Gothic Book"/>
            </a:rPr>
            <a:t>: +6,272</a:t>
          </a:r>
          <a:endParaRPr lang="en-US" sz="1200" b="1" dirty="0">
            <a:latin typeface="Franklin Gothic Book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Straight Connector 3"/>
        <cdr:cNvSpPr/>
      </cdr:nvSpPr>
      <cdr:spPr>
        <a:xfrm xmlns:a="http://schemas.openxmlformats.org/drawingml/2006/main">
          <a:off x="-762000" y="-106680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latin typeface="Franklin Gothic Book"/>
          </a:endParaRPr>
        </a:p>
      </cdr:txBody>
    </cdr:sp>
  </cdr:relSizeAnchor>
  <cdr:relSizeAnchor xmlns:cdr="http://schemas.openxmlformats.org/drawingml/2006/chartDrawing">
    <cdr:from>
      <cdr:x>0.20455</cdr:x>
      <cdr:y>0.60976</cdr:y>
    </cdr:from>
    <cdr:to>
      <cdr:x>0.49748</cdr:x>
      <cdr:y>0.60976</cdr:y>
    </cdr:to>
    <cdr:sp macro="" textlink="">
      <cdr:nvSpPr>
        <cdr:cNvPr id="8" name="Straight Connector 7"/>
        <cdr:cNvSpPr/>
      </cdr:nvSpPr>
      <cdr:spPr>
        <a:xfrm xmlns:a="http://schemas.openxmlformats.org/drawingml/2006/main">
          <a:off x="1371600" y="1905000"/>
          <a:ext cx="1964271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>
            <a:latin typeface="Franklin Gothic Book"/>
          </a:endParaRPr>
        </a:p>
      </cdr:txBody>
    </cdr:sp>
  </cdr:relSizeAnchor>
  <cdr:relSizeAnchor xmlns:cdr="http://schemas.openxmlformats.org/drawingml/2006/chartDrawing">
    <cdr:from>
      <cdr:x>0.625</cdr:x>
      <cdr:y>0.11628</cdr:y>
    </cdr:from>
    <cdr:to>
      <cdr:x>0.91793</cdr:x>
      <cdr:y>0.11628</cdr:y>
    </cdr:to>
    <cdr:sp macro="" textlink="">
      <cdr:nvSpPr>
        <cdr:cNvPr id="9" name="Straight Connector 8"/>
        <cdr:cNvSpPr/>
      </cdr:nvSpPr>
      <cdr:spPr>
        <a:xfrm xmlns:a="http://schemas.openxmlformats.org/drawingml/2006/main">
          <a:off x="4191000" y="381000"/>
          <a:ext cx="1964271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ysClr val="windowText" lastClr="000000"/>
          </a:solidFill>
          <a:prstDash val="sysDas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 dirty="0">
            <a:latin typeface="Franklin Gothic Book"/>
          </a:endParaRPr>
        </a:p>
      </cdr:txBody>
    </cdr:sp>
  </cdr:relSizeAnchor>
  <cdr:relSizeAnchor xmlns:cdr="http://schemas.openxmlformats.org/drawingml/2006/chartDrawing">
    <cdr:from>
      <cdr:x>0.64384</cdr:x>
      <cdr:y>0.05005</cdr:y>
    </cdr:from>
    <cdr:to>
      <cdr:x>0.94911</cdr:x>
      <cdr:y>0.13179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6139444" y="233327"/>
          <a:ext cx="2910984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dirty="0" smtClean="0">
              <a:latin typeface="Franklin Gothic Book"/>
            </a:rPr>
            <a:t>Total Population Growth</a:t>
          </a:r>
          <a:r>
            <a:rPr lang="en-US" sz="1200" b="1" dirty="0" smtClean="0">
              <a:latin typeface="Franklin Gothic Book"/>
            </a:rPr>
            <a:t>: +27,288</a:t>
          </a:r>
          <a:endParaRPr lang="en-US" sz="1200" b="1" dirty="0">
            <a:latin typeface="Franklin Gothic Book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0.01818</cdr:x>
      <cdr:y>0.24155</cdr:y>
    </cdr:from>
    <cdr:to>
      <cdr:x>0.23636</cdr:x>
      <cdr:y>0.38889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" y="762000"/>
          <a:ext cx="914400" cy="4648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>
            <a:latin typeface="Franklin Gothic Book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0.02136</cdr:x>
      <cdr:y>0.75714</cdr:y>
    </cdr:from>
    <cdr:to>
      <cdr:x>0.26796</cdr:x>
      <cdr:y>0.8029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775" y="4038600"/>
          <a:ext cx="1209689" cy="244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200" dirty="0" smtClean="0">
              <a:latin typeface="Franklin Gothic Book"/>
            </a:rPr>
            <a:t>1 worker</a:t>
          </a:r>
          <a:endParaRPr lang="en-US" sz="1200" dirty="0">
            <a:latin typeface="Franklin Gothic Book"/>
          </a:endParaRPr>
        </a:p>
      </cdr:txBody>
    </cdr:sp>
  </cdr:relSizeAnchor>
  <cdr:relSizeAnchor xmlns:cdr="http://schemas.openxmlformats.org/drawingml/2006/chartDrawing">
    <cdr:from>
      <cdr:x>0.00072</cdr:x>
      <cdr:y>0.11574</cdr:y>
    </cdr:from>
    <cdr:to>
      <cdr:x>0.25855</cdr:x>
      <cdr:y>0.16921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995" y="878275"/>
          <a:ext cx="1798542" cy="4058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en-US" sz="1200" dirty="0" smtClean="0">
              <a:latin typeface="Franklin Gothic Book"/>
            </a:rPr>
            <a:t>2 workers</a:t>
          </a:r>
          <a:endParaRPr lang="en-US" sz="1200" dirty="0">
            <a:latin typeface="Franklin Gothic Book"/>
          </a:endParaRPr>
        </a:p>
      </cdr:txBody>
    </cdr:sp>
  </cdr:relSizeAnchor>
  <cdr:relSizeAnchor xmlns:cdr="http://schemas.openxmlformats.org/drawingml/2006/chartDrawing">
    <cdr:from>
      <cdr:x>0.00072</cdr:x>
      <cdr:y>0.3266</cdr:y>
    </cdr:from>
    <cdr:to>
      <cdr:x>0.24732</cdr:x>
      <cdr:y>0.38375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995" y="2478475"/>
          <a:ext cx="1720237" cy="4336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r"/>
          <a:r>
            <a:rPr lang="en-US" sz="1200" dirty="0" smtClean="0">
              <a:latin typeface="Franklin Gothic Book"/>
            </a:rPr>
            <a:t>1 worker</a:t>
          </a:r>
          <a:endParaRPr lang="en-US" sz="1200" dirty="0">
            <a:latin typeface="Franklin Gothic Book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ranklin Gothic Book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ranklin Gothic Book"/>
              </a:defRPr>
            </a:lvl1pPr>
          </a:lstStyle>
          <a:p>
            <a:fld id="{E473429C-7B47-4348-AD53-86BC7BFA4A66}" type="datetimeFigureOut">
              <a:rPr lang="en-US" smtClean="0"/>
              <a:pPr/>
              <a:t>4/27/2015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8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ranklin Gothic Book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ranklin Gothic Book"/>
              </a:defRPr>
            </a:lvl1pPr>
          </a:lstStyle>
          <a:p>
            <a:fld id="{6725DF23-F30B-4B6C-A6F2-20B34E612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17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0551" rtl="0" eaLnBrk="1" latinLnBrk="0" hangingPunct="1">
      <a:defRPr sz="1700" kern="1200">
        <a:solidFill>
          <a:schemeClr val="tx1"/>
        </a:solidFill>
        <a:latin typeface="Franklin Gothic Book"/>
        <a:ea typeface="+mn-ea"/>
        <a:cs typeface="+mn-cs"/>
      </a:defRPr>
    </a:lvl1pPr>
    <a:lvl2pPr marL="650276" algn="l" defTabSz="1300551" rtl="0" eaLnBrk="1" latinLnBrk="0" hangingPunct="1">
      <a:defRPr sz="1700" kern="1200">
        <a:solidFill>
          <a:schemeClr val="tx1"/>
        </a:solidFill>
        <a:latin typeface="Franklin Gothic Book"/>
        <a:ea typeface="+mn-ea"/>
        <a:cs typeface="+mn-cs"/>
      </a:defRPr>
    </a:lvl2pPr>
    <a:lvl3pPr marL="1300551" algn="l" defTabSz="1300551" rtl="0" eaLnBrk="1" latinLnBrk="0" hangingPunct="1">
      <a:defRPr sz="1700" kern="1200">
        <a:solidFill>
          <a:schemeClr val="tx1"/>
        </a:solidFill>
        <a:latin typeface="Franklin Gothic Book"/>
        <a:ea typeface="+mn-ea"/>
        <a:cs typeface="+mn-cs"/>
      </a:defRPr>
    </a:lvl3pPr>
    <a:lvl4pPr marL="1950827" algn="l" defTabSz="1300551" rtl="0" eaLnBrk="1" latinLnBrk="0" hangingPunct="1">
      <a:defRPr sz="1700" kern="1200">
        <a:solidFill>
          <a:schemeClr val="tx1"/>
        </a:solidFill>
        <a:latin typeface="Franklin Gothic Book"/>
        <a:ea typeface="+mn-ea"/>
        <a:cs typeface="+mn-cs"/>
      </a:defRPr>
    </a:lvl4pPr>
    <a:lvl5pPr marL="2601102" algn="l" defTabSz="1300551" rtl="0" eaLnBrk="1" latinLnBrk="0" hangingPunct="1">
      <a:defRPr sz="1700" kern="1200">
        <a:solidFill>
          <a:schemeClr val="tx1"/>
        </a:solidFill>
        <a:latin typeface="Franklin Gothic Book"/>
        <a:ea typeface="+mn-ea"/>
        <a:cs typeface="+mn-cs"/>
      </a:defRPr>
    </a:lvl5pPr>
    <a:lvl6pPr marL="3251378" algn="l" defTabSz="130055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01653" algn="l" defTabSz="130055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51929" algn="l" defTabSz="130055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02204" algn="l" defTabSz="130055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Hi, I’m Mary and I’m going to talk about foreign-born people and the impact immigration has in New Haven and Connecticut. 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We’re a region that since its founding in the 1600s has depended on immigration to stimulate growth and traditions.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We’ll look specifically at how recent immigrants have changed the area’s social, economic, and demographic structures.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5DF23-F30B-4B6C-A6F2-20B34E612F5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700" i="1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All</a:t>
            </a:r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 immigrants contribute in these ways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Undocumented immigrants pay sales and property tax, too.</a:t>
            </a:r>
          </a:p>
          <a:p>
            <a:pPr lvl="0"/>
            <a:r>
              <a:rPr lang="en-US" sz="1700" i="1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Most</a:t>
            </a:r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 undocumented adults are employed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And at least half of workers pay income tax, despite legal status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Connecticut’s tax revenue would increase by about $28 million per year </a:t>
            </a:r>
            <a:r>
              <a:rPr lang="en-US" sz="1700" i="1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if</a:t>
            </a:r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 undocumented workers could work legally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5DF23-F30B-4B6C-A6F2-20B34E612F5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28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Immigrants are more likely to own businesses than native-born people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In 2007 in Connecticut there were over 23,000 businesses owned by immigrants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They employed 47,000 people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They paid over 1.7 billion dollars in wages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They earned almost $17 billion dollars in annual receipts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5DF23-F30B-4B6C-A6F2-20B34E612F5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And, immigrant business owners are also more likely to own small businesses, to open new business, and to employ others at the business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In New Haven’s 9</a:t>
            </a:r>
            <a:r>
              <a:rPr lang="en-US" sz="1700" kern="1200" baseline="300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th</a:t>
            </a:r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 Square, over half of business owners are immigrants or immigrants’ children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Operating a variety, including restaurants, clothing and beauty shops, art studios, and general retail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5DF23-F30B-4B6C-A6F2-20B34E612F5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According to a survey of Greater New Haven residents, our community widely agrees that foreign-born people contribute in other ways, too…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Three quarters thought that diversity due to immigration enriches the culture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84 percent thought that immigrants contribute to innovations in technology, businesses, health, science, and 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5DF23-F30B-4B6C-A6F2-20B34E612F5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Immigrants join our neighborhoods and schools, open businesses, work at our companies, and enrich our culture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They are diverse in every way – from origin and age to personal experience. 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The surge of immigration recently shows us </a:t>
            </a:r>
            <a:r>
              <a:rPr lang="en-US" sz="1700" u="sng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yet again</a:t>
            </a:r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 how important immigration is to our growth and success as a region in Greater New Haven.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5DF23-F30B-4B6C-A6F2-20B34E612F5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700" kern="1200" dirty="0" err="1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DataHaven</a:t>
            </a:r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 wrote this report for the Community Foundation of Greater New Haven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We makes data more useful for communities in Greater New Haven and Connecticut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Recent projects include reports on regional transportation and job access; and on aging 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The 2015 Community Wellbeing Survey will interview 15,000 people across the state and will collect quality of life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5DF23-F30B-4B6C-A6F2-20B34E612F5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This community, since its founding, owes much of its development and traditions to immigrants: 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in the 18</a:t>
            </a:r>
            <a:r>
              <a:rPr lang="en-US" sz="1700" kern="1200" baseline="300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h</a:t>
            </a:r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 century -  the Brits; 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The 19</a:t>
            </a:r>
            <a:r>
              <a:rPr lang="en-US" sz="1700" kern="1200" baseline="300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th</a:t>
            </a:r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 century – the Irish, 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the 20</a:t>
            </a:r>
            <a:r>
              <a:rPr lang="en-US" sz="1700" kern="1200" baseline="300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th</a:t>
            </a:r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 century – the Italians and Southern Europeans; 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now – a diverse group of immigrants from </a:t>
            </a:r>
            <a:r>
              <a:rPr lang="en-US" sz="1700" i="1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all </a:t>
            </a:r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corners of the world make their homes in Greater New Haven. 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And they </a:t>
            </a:r>
            <a:r>
              <a:rPr lang="en-US" sz="1700" i="1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all </a:t>
            </a:r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have a lot to contribute.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In the past decade, Greater New Haven was one of the fastest-growing regions in the state.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The foreign-born population steadily rose.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Even while the native-born population hardly grew.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75 percent of the population growth in Greater New Haven was due to foreign-born residents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100 percent of growth in New Haven was due to immigrants over this period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5DF23-F30B-4B6C-A6F2-20B34E612F5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So who are we talking about?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An immigrant to the US is anyone who lives here, who was not born an American citizen.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There are many ways to categorize immigrants: permanent /temporary, citizen/non-citizen, documented /undocumented, naturalized citizen, green card holders, visa holders, undocumented immigrants, and refugees or </a:t>
            </a:r>
            <a:r>
              <a:rPr lang="en-US" sz="1700" kern="1200" dirty="0" err="1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asylees</a:t>
            </a:r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.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In Greater New Haven there are nearly 75,000 immigrant residents. 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About 50 percent are naturalized US citizens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About 30 percent are not citizens but have authorization to live in the country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About 20 percent are undocumented immigrants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5DF23-F30B-4B6C-A6F2-20B34E612F5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Immigrants to Greater New Haven were born around the world.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Mexico, China, India, Italy, Jamaica, and Ecuador are the most represented 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Thailand, Dominican Republic, Guyana, and Guatemala have experienced the most growth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Compared to native residents,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more immigrants identify as racial or ethnic minorities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they have larger families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more immigrants do not have a high school education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AND more have at least a bachelors degree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5DF23-F30B-4B6C-A6F2-20B34E612F5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Immigration to Connecticut has changed in the past half century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Of immigrants who came to the US before 1960, more than three quarters were European.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Between 1960 and 1979, about half were from Europe and half were from other regions.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Compared to the period 2000 to 2012: No majority, the largest share of immigrants came from Asia.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5DF23-F30B-4B6C-A6F2-20B34E612F5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Immigrants invest in this community in many ways…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They’ve moved into urban areas that had been in decline since the mid-twentieth century… 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Over the past few decades these neighborhoods have experienced renaissances, like Fair Haven in New Haven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Also, by owning homes.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 In New Haven, naturalized citizens are more likely than native-born people to be homeowners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5DF23-F30B-4B6C-A6F2-20B34E612F5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Immigrants and their children enroll in our schools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Overall public school enrollment decreased from 2005 to 2013 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BUT among students who speak a foreign language at home, enrollment grew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In 2013, students spoke over 100 languages natively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And there were 3,800 international students at local universities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5DF23-F30B-4B6C-A6F2-20B34E612F5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Immigrants contribute vitally to the economy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They are more likely than native-born residents to be employed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AND they are also more likely to be in the labor force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The region’s immigrant labor force is highly educated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There are about two high skilled workers for every one low skilled worker 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And nationally the ratio is one to one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Technical, health, financial, and academic are high-skilled work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Construction, manufacturing, agriculture, and service are low-skilled jobs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and all work supports the local economy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5DF23-F30B-4B6C-A6F2-20B34E612F5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700" i="1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Besides</a:t>
            </a:r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 working, immigrants 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Support local business, buying goods and services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Link our economy to foreign economies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Contribute to the health care system 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And pay taxes: income, property, and sales… </a:t>
            </a:r>
          </a:p>
          <a:p>
            <a:pPr lvl="0"/>
            <a:r>
              <a:rPr lang="en-US" sz="1700" kern="120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In Connecticut in 2012, they paid over $2.2 billion in federal and state income tax and property tax alone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5DF23-F30B-4B6C-A6F2-20B34E612F5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241" y="3030925"/>
            <a:ext cx="11052731" cy="20913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482" y="5528839"/>
            <a:ext cx="9102249" cy="24933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1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4E77-893B-48CF-9E4F-BBB9628AF8F3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189C-EEA1-4583-A47E-A0F68BF2A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4E77-893B-48CF-9E4F-BBB9628AF8F3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189C-EEA1-4583-A47E-A0F68BF2A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7329" y="390724"/>
            <a:ext cx="2925723" cy="83248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160" y="390724"/>
            <a:ext cx="8560449" cy="83248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4E77-893B-48CF-9E4F-BBB9628AF8F3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189C-EEA1-4583-A47E-A0F68BF2A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4E77-893B-48CF-9E4F-BBB9628AF8F3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189C-EEA1-4583-A47E-A0F68BF2A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64" y="6269632"/>
            <a:ext cx="11052731" cy="1937804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64" y="4135338"/>
            <a:ext cx="11052731" cy="2134294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27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55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8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110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3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6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9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220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4E77-893B-48CF-9E4F-BBB9628AF8F3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189C-EEA1-4583-A47E-A0F68BF2A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161" y="2276581"/>
            <a:ext cx="5743086" cy="643902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9966" y="2276581"/>
            <a:ext cx="5743086" cy="643902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4E77-893B-48CF-9E4F-BBB9628AF8F3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189C-EEA1-4583-A47E-A0F68BF2A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161" y="2183982"/>
            <a:ext cx="5745344" cy="910180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76" indent="0">
              <a:buNone/>
              <a:defRPr sz="2800" b="1"/>
            </a:lvl2pPr>
            <a:lvl3pPr marL="1300551" indent="0">
              <a:buNone/>
              <a:defRPr sz="2600" b="1"/>
            </a:lvl3pPr>
            <a:lvl4pPr marL="1950827" indent="0">
              <a:buNone/>
              <a:defRPr sz="2300" b="1"/>
            </a:lvl4pPr>
            <a:lvl5pPr marL="2601102" indent="0">
              <a:buNone/>
              <a:defRPr sz="2300" b="1"/>
            </a:lvl5pPr>
            <a:lvl6pPr marL="3251378" indent="0">
              <a:buNone/>
              <a:defRPr sz="2300" b="1"/>
            </a:lvl6pPr>
            <a:lvl7pPr marL="3901653" indent="0">
              <a:buNone/>
              <a:defRPr sz="2300" b="1"/>
            </a:lvl7pPr>
            <a:lvl8pPr marL="4551929" indent="0">
              <a:buNone/>
              <a:defRPr sz="2300" b="1"/>
            </a:lvl8pPr>
            <a:lvl9pPr marL="5202204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161" y="3094162"/>
            <a:ext cx="5745344" cy="5621439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452" y="2183982"/>
            <a:ext cx="5747601" cy="910180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76" indent="0">
              <a:buNone/>
              <a:defRPr sz="2800" b="1"/>
            </a:lvl2pPr>
            <a:lvl3pPr marL="1300551" indent="0">
              <a:buNone/>
              <a:defRPr sz="2600" b="1"/>
            </a:lvl3pPr>
            <a:lvl4pPr marL="1950827" indent="0">
              <a:buNone/>
              <a:defRPr sz="2300" b="1"/>
            </a:lvl4pPr>
            <a:lvl5pPr marL="2601102" indent="0">
              <a:buNone/>
              <a:defRPr sz="2300" b="1"/>
            </a:lvl5pPr>
            <a:lvl6pPr marL="3251378" indent="0">
              <a:buNone/>
              <a:defRPr sz="2300" b="1"/>
            </a:lvl6pPr>
            <a:lvl7pPr marL="3901653" indent="0">
              <a:buNone/>
              <a:defRPr sz="2300" b="1"/>
            </a:lvl7pPr>
            <a:lvl8pPr marL="4551929" indent="0">
              <a:buNone/>
              <a:defRPr sz="2300" b="1"/>
            </a:lvl8pPr>
            <a:lvl9pPr marL="5202204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452" y="3094162"/>
            <a:ext cx="5747601" cy="5621439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4E77-893B-48CF-9E4F-BBB9628AF8F3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189C-EEA1-4583-A47E-A0F68BF2A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4E77-893B-48CF-9E4F-BBB9628AF8F3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189C-EEA1-4583-A47E-A0F68BF2A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4E77-893B-48CF-9E4F-BBB9628AF8F3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189C-EEA1-4583-A47E-A0F68BF2A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62" y="388464"/>
            <a:ext cx="4277967" cy="165323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3895" y="388465"/>
            <a:ext cx="7269157" cy="832713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162" y="2041696"/>
            <a:ext cx="4277967" cy="6673906"/>
          </a:xfrm>
        </p:spPr>
        <p:txBody>
          <a:bodyPr/>
          <a:lstStyle>
            <a:lvl1pPr marL="0" indent="0">
              <a:buNone/>
              <a:defRPr sz="2000"/>
            </a:lvl1pPr>
            <a:lvl2pPr marL="650276" indent="0">
              <a:buNone/>
              <a:defRPr sz="1700"/>
            </a:lvl2pPr>
            <a:lvl3pPr marL="1300551" indent="0">
              <a:buNone/>
              <a:defRPr sz="1400"/>
            </a:lvl3pPr>
            <a:lvl4pPr marL="1950827" indent="0">
              <a:buNone/>
              <a:defRPr sz="1300"/>
            </a:lvl4pPr>
            <a:lvl5pPr marL="2601102" indent="0">
              <a:buNone/>
              <a:defRPr sz="1300"/>
            </a:lvl5pPr>
            <a:lvl6pPr marL="3251378" indent="0">
              <a:buNone/>
              <a:defRPr sz="1300"/>
            </a:lvl6pPr>
            <a:lvl7pPr marL="3901653" indent="0">
              <a:buNone/>
              <a:defRPr sz="1300"/>
            </a:lvl7pPr>
            <a:lvl8pPr marL="4551929" indent="0">
              <a:buNone/>
              <a:defRPr sz="1300"/>
            </a:lvl8pPr>
            <a:lvl9pPr marL="5202204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4E77-893B-48CF-9E4F-BBB9628AF8F3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189C-EEA1-4583-A47E-A0F68BF2A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721" y="6829742"/>
            <a:ext cx="7801928" cy="80629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8721" y="871786"/>
            <a:ext cx="7801928" cy="5854065"/>
          </a:xfrm>
        </p:spPr>
        <p:txBody>
          <a:bodyPr/>
          <a:lstStyle>
            <a:lvl1pPr marL="0" indent="0">
              <a:buNone/>
              <a:defRPr sz="4600"/>
            </a:lvl1pPr>
            <a:lvl2pPr marL="650276" indent="0">
              <a:buNone/>
              <a:defRPr sz="4000"/>
            </a:lvl2pPr>
            <a:lvl3pPr marL="1300551" indent="0">
              <a:buNone/>
              <a:defRPr sz="3400"/>
            </a:lvl3pPr>
            <a:lvl4pPr marL="1950827" indent="0">
              <a:buNone/>
              <a:defRPr sz="2800"/>
            </a:lvl4pPr>
            <a:lvl5pPr marL="2601102" indent="0">
              <a:buNone/>
              <a:defRPr sz="2800"/>
            </a:lvl5pPr>
            <a:lvl6pPr marL="3251378" indent="0">
              <a:buNone/>
              <a:defRPr sz="2800"/>
            </a:lvl6pPr>
            <a:lvl7pPr marL="3901653" indent="0">
              <a:buNone/>
              <a:defRPr sz="2800"/>
            </a:lvl7pPr>
            <a:lvl8pPr marL="4551929" indent="0">
              <a:buNone/>
              <a:defRPr sz="2800"/>
            </a:lvl8pPr>
            <a:lvl9pPr marL="5202204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8721" y="7636032"/>
            <a:ext cx="7801928" cy="1145065"/>
          </a:xfrm>
        </p:spPr>
        <p:txBody>
          <a:bodyPr/>
          <a:lstStyle>
            <a:lvl1pPr marL="0" indent="0">
              <a:buNone/>
              <a:defRPr sz="2000"/>
            </a:lvl1pPr>
            <a:lvl2pPr marL="650276" indent="0">
              <a:buNone/>
              <a:defRPr sz="1700"/>
            </a:lvl2pPr>
            <a:lvl3pPr marL="1300551" indent="0">
              <a:buNone/>
              <a:defRPr sz="1400"/>
            </a:lvl3pPr>
            <a:lvl4pPr marL="1950827" indent="0">
              <a:buNone/>
              <a:defRPr sz="1300"/>
            </a:lvl4pPr>
            <a:lvl5pPr marL="2601102" indent="0">
              <a:buNone/>
              <a:defRPr sz="1300"/>
            </a:lvl5pPr>
            <a:lvl6pPr marL="3251378" indent="0">
              <a:buNone/>
              <a:defRPr sz="1300"/>
            </a:lvl6pPr>
            <a:lvl7pPr marL="3901653" indent="0">
              <a:buNone/>
              <a:defRPr sz="1300"/>
            </a:lvl7pPr>
            <a:lvl8pPr marL="4551929" indent="0">
              <a:buNone/>
              <a:defRPr sz="1300"/>
            </a:lvl8pPr>
            <a:lvl9pPr marL="5202204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34E77-893B-48CF-9E4F-BBB9628AF8F3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189C-EEA1-4583-A47E-A0F68BF2AB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161" y="390723"/>
            <a:ext cx="11702892" cy="1626129"/>
          </a:xfrm>
          <a:prstGeom prst="rect">
            <a:avLst/>
          </a:prstGeom>
        </p:spPr>
        <p:txBody>
          <a:bodyPr vert="horz" lIns="130055" tIns="65028" rIns="130055" bIns="6502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161" y="2276581"/>
            <a:ext cx="11702892" cy="6439021"/>
          </a:xfrm>
          <a:prstGeom prst="rect">
            <a:avLst/>
          </a:prstGeom>
        </p:spPr>
        <p:txBody>
          <a:bodyPr vert="horz" lIns="130055" tIns="65028" rIns="130055" bIns="6502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161" y="9043086"/>
            <a:ext cx="3034083" cy="519458"/>
          </a:xfrm>
          <a:prstGeom prst="rect">
            <a:avLst/>
          </a:prstGeom>
        </p:spPr>
        <p:txBody>
          <a:bodyPr vert="horz" lIns="130055" tIns="65028" rIns="130055" bIns="6502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  <a:latin typeface="Franklin Gothic Book"/>
              </a:defRPr>
            </a:lvl1pPr>
          </a:lstStyle>
          <a:p>
            <a:fld id="{68D34E77-893B-48CF-9E4F-BBB9628AF8F3}" type="datetimeFigureOut">
              <a:rPr lang="en-US" smtClean="0"/>
              <a:pPr/>
              <a:t>4/27/2015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2765" y="9043086"/>
            <a:ext cx="4117684" cy="519458"/>
          </a:xfrm>
          <a:prstGeom prst="rect">
            <a:avLst/>
          </a:prstGeom>
        </p:spPr>
        <p:txBody>
          <a:bodyPr vert="horz" lIns="130055" tIns="65028" rIns="130055" bIns="6502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  <a:latin typeface="Franklin Gothic Book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8969" y="9043086"/>
            <a:ext cx="3034083" cy="519458"/>
          </a:xfrm>
          <a:prstGeom prst="rect">
            <a:avLst/>
          </a:prstGeom>
        </p:spPr>
        <p:txBody>
          <a:bodyPr vert="horz" lIns="130055" tIns="65028" rIns="130055" bIns="6502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  <a:latin typeface="Franklin Gothic Book"/>
              </a:defRPr>
            </a:lvl1pPr>
          </a:lstStyle>
          <a:p>
            <a:fld id="{A2C7189C-EEA1-4583-A47E-A0F68BF2AB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0551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Franklin Gothic Book"/>
          <a:ea typeface="+mj-ea"/>
          <a:cs typeface="+mj-cs"/>
        </a:defRPr>
      </a:lvl1pPr>
    </p:titleStyle>
    <p:bodyStyle>
      <a:lvl1pPr marL="487707" indent="-487707" algn="l" defTabSz="1300551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Franklin Gothic Book"/>
          <a:ea typeface="+mn-ea"/>
          <a:cs typeface="+mn-cs"/>
        </a:defRPr>
      </a:lvl1pPr>
      <a:lvl2pPr marL="1056698" indent="-406422" algn="l" defTabSz="1300551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Franklin Gothic Book"/>
          <a:ea typeface="+mn-ea"/>
          <a:cs typeface="+mn-cs"/>
        </a:defRPr>
      </a:lvl2pPr>
      <a:lvl3pPr marL="1625689" indent="-325138" algn="l" defTabSz="1300551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Franklin Gothic Book"/>
          <a:ea typeface="+mn-ea"/>
          <a:cs typeface="+mn-cs"/>
        </a:defRPr>
      </a:lvl3pPr>
      <a:lvl4pPr marL="2275964" indent="-325138" algn="l" defTabSz="130055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Franklin Gothic Book"/>
          <a:ea typeface="+mn-ea"/>
          <a:cs typeface="+mn-cs"/>
        </a:defRPr>
      </a:lvl4pPr>
      <a:lvl5pPr marL="2926240" indent="-325138" algn="l" defTabSz="1300551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Franklin Gothic Book"/>
          <a:ea typeface="+mn-ea"/>
          <a:cs typeface="+mn-cs"/>
        </a:defRPr>
      </a:lvl5pPr>
      <a:lvl6pPr marL="3576516" indent="-325138" algn="l" defTabSz="130055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791" indent="-325138" algn="l" defTabSz="130055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7067" indent="-325138" algn="l" defTabSz="130055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7342" indent="-325138" algn="l" defTabSz="130055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55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76" algn="l" defTabSz="130055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551" algn="l" defTabSz="130055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827" algn="l" defTabSz="130055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102" algn="l" defTabSz="130055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378" algn="l" defTabSz="130055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653" algn="l" defTabSz="130055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929" algn="l" defTabSz="130055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2204" algn="l" defTabSz="130055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27386" r="5556" b="9477"/>
          <a:stretch>
            <a:fillRect/>
          </a:stretch>
        </p:blipFill>
        <p:spPr bwMode="auto">
          <a:xfrm>
            <a:off x="0" y="0"/>
            <a:ext cx="13003213" cy="975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664" y="839787"/>
            <a:ext cx="13003213" cy="1700987"/>
          </a:xfrm>
          <a:prstGeom prst="rect">
            <a:avLst/>
          </a:prstGeom>
          <a:noFill/>
        </p:spPr>
        <p:txBody>
          <a:bodyPr wrap="square" lIns="130055" tIns="65028" rIns="130055" bIns="65028" rtlCol="0">
            <a:spAutoFit/>
          </a:bodyPr>
          <a:lstStyle/>
          <a:p>
            <a:pPr algn="ctr"/>
            <a:r>
              <a:rPr lang="en-US" sz="5100" dirty="0" smtClean="0">
                <a:latin typeface="DIN-Light"/>
                <a:cs typeface="DIN-Light"/>
              </a:rPr>
              <a:t>Welcome Home: </a:t>
            </a:r>
          </a:p>
          <a:p>
            <a:pPr algn="ctr"/>
            <a:r>
              <a:rPr lang="en-US" sz="5100" dirty="0" smtClean="0">
                <a:latin typeface="DIN-Light"/>
                <a:cs typeface="DIN-Light"/>
              </a:rPr>
              <a:t>Immigrants in Greater New Haven</a:t>
            </a:r>
            <a:endParaRPr lang="en-US" sz="5100" dirty="0">
              <a:latin typeface="DIN-Light"/>
              <a:cs typeface="DIN-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5562" y="7850187"/>
            <a:ext cx="8452088" cy="1008489"/>
          </a:xfrm>
          <a:prstGeom prst="rect">
            <a:avLst/>
          </a:prstGeom>
          <a:noFill/>
        </p:spPr>
        <p:txBody>
          <a:bodyPr wrap="square" lIns="130055" tIns="65028" rIns="130055" bIns="65028" rtlCol="0">
            <a:spAutoFit/>
          </a:bodyPr>
          <a:lstStyle/>
          <a:p>
            <a:pPr algn="ctr"/>
            <a:r>
              <a:rPr lang="en-US" sz="37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/>
                <a:cs typeface="Franklin Gothic Medium"/>
              </a:rPr>
              <a:t>DATA</a:t>
            </a:r>
            <a:r>
              <a:rPr lang="en-US" sz="3700" spc="300" dirty="0" smtClean="0">
                <a:latin typeface="Franklin Gothic Medium"/>
                <a:cs typeface="Franklin Gothic Medium"/>
              </a:rPr>
              <a:t>HAVEN</a:t>
            </a:r>
          </a:p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Mary Buchanan, Project Manager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171"/>
    </mc:Choice>
    <mc:Fallback>
      <p:transition advClick="0" advTm="2017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ttp://graphics8.nytimes.com/images/2007/03/05/nyregion/05haven-600.jpg"/>
          <p:cNvPicPr>
            <a:picLocks noChangeAspect="1" noChangeArrowheads="1"/>
          </p:cNvPicPr>
          <p:nvPr/>
        </p:nvPicPr>
        <p:blipFill>
          <a:blip r:embed="rId3" cstate="print"/>
          <a:srcRect b="10000"/>
          <a:stretch>
            <a:fillRect/>
          </a:stretch>
        </p:blipFill>
        <p:spPr bwMode="auto">
          <a:xfrm>
            <a:off x="6958806" y="6857999"/>
            <a:ext cx="6806407" cy="2965406"/>
          </a:xfrm>
          <a:prstGeom prst="rect">
            <a:avLst/>
          </a:prstGeom>
          <a:noFill/>
        </p:spPr>
      </p:pic>
      <p:pic>
        <p:nvPicPr>
          <p:cNvPr id="7173" name="Picture 5" descr="http://ctlatinonews.com/wp-content/uploads/NH-protestor-shot.jpg"/>
          <p:cNvPicPr>
            <a:picLocks noChangeAspect="1" noChangeArrowheads="1"/>
          </p:cNvPicPr>
          <p:nvPr/>
        </p:nvPicPr>
        <p:blipFill>
          <a:blip r:embed="rId4" cstate="print"/>
          <a:srcRect t="21622" b="6306"/>
          <a:stretch>
            <a:fillRect/>
          </a:stretch>
        </p:blipFill>
        <p:spPr bwMode="auto">
          <a:xfrm>
            <a:off x="0" y="6859587"/>
            <a:ext cx="6664518" cy="3200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7006" y="153987"/>
            <a:ext cx="13003213" cy="623769"/>
          </a:xfrm>
          <a:prstGeom prst="rect">
            <a:avLst/>
          </a:prstGeom>
          <a:noFill/>
        </p:spPr>
        <p:txBody>
          <a:bodyPr wrap="square" lIns="130055" tIns="65028" rIns="130055" bIns="65028" rtlCol="0">
            <a:spAutoFit/>
          </a:bodyPr>
          <a:lstStyle/>
          <a:p>
            <a:r>
              <a:rPr lang="en-US" sz="3200" dirty="0" smtClean="0">
                <a:latin typeface="DIN-Light"/>
                <a:cs typeface="DIN-Light"/>
              </a:rPr>
              <a:t>Economic Contributions of Undocumented Immigrants</a:t>
            </a:r>
            <a:endParaRPr lang="en-US" sz="3200" dirty="0">
              <a:latin typeface="DIN-Light"/>
              <a:cs typeface="DIN-Light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7030680" y="9397753"/>
            <a:ext cx="6176526" cy="433634"/>
          </a:xfrm>
          <a:prstGeom prst="rect">
            <a:avLst/>
          </a:prstGeom>
        </p:spPr>
        <p:txBody>
          <a:bodyPr wrap="square" lIns="130055" tIns="65028" rIns="130055" bIns="65028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FFFFFF"/>
                </a:solidFill>
                <a:latin typeface="Franklin Gothic Book"/>
              </a:rPr>
              <a:t>Paying taxes, New York Times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24606" y="9397753"/>
            <a:ext cx="6176526" cy="433634"/>
          </a:xfrm>
          <a:prstGeom prst="rect">
            <a:avLst/>
          </a:prstGeom>
        </p:spPr>
        <p:txBody>
          <a:bodyPr wrap="square" lIns="130055" tIns="65028" rIns="130055" bIns="65028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FFFFFF"/>
                </a:solidFill>
                <a:latin typeface="Franklin Gothic Book"/>
              </a:rPr>
              <a:t>Ni </a:t>
            </a:r>
            <a:r>
              <a:rPr lang="en-US" sz="1400" dirty="0" err="1" smtClean="0">
                <a:solidFill>
                  <a:srgbClr val="FFFFFF"/>
                </a:solidFill>
                <a:latin typeface="Franklin Gothic Book"/>
              </a:rPr>
              <a:t>Una</a:t>
            </a:r>
            <a:r>
              <a:rPr lang="en-US" sz="1400" dirty="0" smtClean="0">
                <a:solidFill>
                  <a:srgbClr val="FFFFFF"/>
                </a:solidFill>
                <a:latin typeface="Franklin Gothic Book"/>
              </a:rPr>
              <a:t> Mas Banner, CT Latino News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-508794" y="839787"/>
            <a:ext cx="10515600" cy="0"/>
          </a:xfrm>
          <a:prstGeom prst="line">
            <a:avLst/>
          </a:prstGeom>
          <a:ln w="76200" cap="flat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93323" y="1449387"/>
            <a:ext cx="5616566" cy="480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327"/>
    </mc:Choice>
    <mc:Fallback>
      <p:transition advTm="2032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006" y="77787"/>
            <a:ext cx="13003213" cy="1116211"/>
          </a:xfrm>
          <a:prstGeom prst="rect">
            <a:avLst/>
          </a:prstGeom>
          <a:noFill/>
        </p:spPr>
        <p:txBody>
          <a:bodyPr wrap="square" lIns="130055" tIns="65028" rIns="130055" bIns="65028" rtlCol="0">
            <a:spAutoFit/>
          </a:bodyPr>
          <a:lstStyle/>
          <a:p>
            <a:r>
              <a:rPr lang="en-US" sz="3200" dirty="0" smtClean="0">
                <a:latin typeface="DIN-Light"/>
                <a:cs typeface="DIN-Light"/>
              </a:rPr>
              <a:t>23,400 Immigrant-owned </a:t>
            </a:r>
            <a:br>
              <a:rPr lang="en-US" sz="3200" dirty="0" smtClean="0">
                <a:latin typeface="DIN-Light"/>
                <a:cs typeface="DIN-Light"/>
              </a:rPr>
            </a:br>
            <a:r>
              <a:rPr lang="en-US" sz="3200" dirty="0" smtClean="0">
                <a:latin typeface="DIN-Light"/>
                <a:cs typeface="DIN-Light"/>
              </a:rPr>
              <a:t>Businesses, in Connecticut in 2007</a:t>
            </a:r>
            <a:endParaRPr lang="en-US" sz="3200" dirty="0">
              <a:latin typeface="DIN-Light"/>
              <a:cs typeface="DIN-Light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177006" y="5259387"/>
            <a:ext cx="8305800" cy="381000"/>
          </a:xfrm>
          <a:prstGeom prst="rect">
            <a:avLst/>
          </a:prstGeom>
        </p:spPr>
        <p:txBody>
          <a:bodyPr wrap="square" lIns="130055" tIns="65028" rIns="130055" bIns="65028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SOURCE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: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DataHaven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 analysis of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Census 2007 Survey of Business Owners PUMS available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at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census.gov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Franklin Gothic Book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05806" y="3811587"/>
            <a:ext cx="33744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19C195"/>
                </a:solidFill>
                <a:latin typeface="DIN-Light"/>
                <a:cs typeface="DIN-Light"/>
              </a:rPr>
              <a:t>22,050 </a:t>
            </a:r>
          </a:p>
          <a:p>
            <a:pPr algn="ctr"/>
            <a:r>
              <a:rPr lang="en-US" sz="2000" dirty="0" smtClean="0">
                <a:solidFill>
                  <a:srgbClr val="19C195"/>
                </a:solidFill>
                <a:latin typeface="Franklin Gothic Book"/>
              </a:rPr>
              <a:t>Small businesses</a:t>
            </a:r>
            <a:endParaRPr lang="en-US" sz="2000" dirty="0">
              <a:solidFill>
                <a:srgbClr val="19C195"/>
              </a:solidFill>
              <a:latin typeface="Franklin Gothic Boo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7597" y="3811587"/>
            <a:ext cx="28838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19C195"/>
                </a:solidFill>
                <a:latin typeface="DIN-Light"/>
                <a:cs typeface="DIN-Light"/>
              </a:rPr>
              <a:t>47,000</a:t>
            </a:r>
          </a:p>
          <a:p>
            <a:pPr algn="ctr"/>
            <a:r>
              <a:rPr lang="en-US" sz="2000" dirty="0" smtClean="0">
                <a:solidFill>
                  <a:srgbClr val="19C195"/>
                </a:solidFill>
                <a:latin typeface="Franklin Gothic Book"/>
              </a:rPr>
              <a:t>Employees</a:t>
            </a:r>
            <a:endParaRPr lang="en-US" sz="2000" dirty="0">
              <a:solidFill>
                <a:srgbClr val="19C195"/>
              </a:solidFill>
              <a:latin typeface="Franklin Gothic 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59006" y="3811587"/>
            <a:ext cx="28838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19C195"/>
                </a:solidFill>
                <a:latin typeface="DIN-Light"/>
                <a:cs typeface="DIN-Light"/>
              </a:rPr>
              <a:t>$1.7 billion</a:t>
            </a:r>
          </a:p>
          <a:p>
            <a:pPr algn="ctr"/>
            <a:r>
              <a:rPr lang="en-US" sz="2000" dirty="0" smtClean="0">
                <a:solidFill>
                  <a:srgbClr val="19C195"/>
                </a:solidFill>
                <a:latin typeface="Franklin Gothic Book"/>
              </a:rPr>
              <a:t>In paid salaries</a:t>
            </a:r>
            <a:endParaRPr lang="en-US" sz="2000" dirty="0">
              <a:solidFill>
                <a:srgbClr val="19C195"/>
              </a:solidFill>
              <a:latin typeface="Franklin Gothic Book"/>
            </a:endParaRPr>
          </a:p>
        </p:txBody>
      </p:sp>
      <p:pic>
        <p:nvPicPr>
          <p:cNvPr id="6146" name="Picture 2" descr="http://dhkzkmq0ef5g3.cloudfront.net/images/made/astreeinnewhaven_800_533_80.jpg"/>
          <p:cNvPicPr>
            <a:picLocks noChangeAspect="1" noChangeArrowheads="1"/>
          </p:cNvPicPr>
          <p:nvPr/>
        </p:nvPicPr>
        <p:blipFill>
          <a:blip r:embed="rId3" cstate="print"/>
          <a:srcRect t="22500" b="28750"/>
          <a:stretch>
            <a:fillRect/>
          </a:stretch>
        </p:blipFill>
        <p:spPr bwMode="auto">
          <a:xfrm>
            <a:off x="1" y="5679651"/>
            <a:ext cx="13011343" cy="4227936"/>
          </a:xfrm>
          <a:prstGeom prst="rect">
            <a:avLst/>
          </a:prstGeom>
          <a:noFill/>
        </p:spPr>
      </p:pic>
      <p:sp>
        <p:nvSpPr>
          <p:cNvPr id="15" name="TextBox 1"/>
          <p:cNvSpPr txBox="1"/>
          <p:nvPr/>
        </p:nvSpPr>
        <p:spPr>
          <a:xfrm>
            <a:off x="0" y="9374187"/>
            <a:ext cx="12786493" cy="451734"/>
          </a:xfrm>
          <a:prstGeom prst="rect">
            <a:avLst/>
          </a:prstGeom>
        </p:spPr>
        <p:txBody>
          <a:bodyPr wrap="square" lIns="130055" tIns="65028" rIns="130055" bIns="65028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FFFFFF"/>
                </a:solidFill>
                <a:latin typeface="Franklin Gothic Book"/>
              </a:rPr>
              <a:t>Grand Avenue New Haven, Next City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-990600" y="1296987"/>
            <a:ext cx="7416006" cy="0"/>
          </a:xfrm>
          <a:prstGeom prst="line">
            <a:avLst/>
          </a:prstGeom>
          <a:ln w="76200" cap="flat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41374" y="2058987"/>
            <a:ext cx="8622632" cy="152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265"/>
    </mc:Choice>
    <mc:Fallback>
      <p:transition advTm="2026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006" y="104576"/>
            <a:ext cx="8499608" cy="1116211"/>
          </a:xfrm>
          <a:prstGeom prst="rect">
            <a:avLst/>
          </a:prstGeom>
          <a:noFill/>
        </p:spPr>
        <p:txBody>
          <a:bodyPr wrap="square" lIns="130055" tIns="65028" rIns="130055" bIns="65028" rtlCol="0">
            <a:spAutoFit/>
          </a:bodyPr>
          <a:lstStyle/>
          <a:p>
            <a:r>
              <a:rPr lang="en-US" sz="3200" dirty="0" smtClean="0">
                <a:latin typeface="DIN-Light"/>
                <a:cs typeface="DIN-Light"/>
              </a:rPr>
              <a:t>Origin of Small Business Owners,</a:t>
            </a:r>
          </a:p>
          <a:p>
            <a:r>
              <a:rPr lang="en-US" sz="3200" dirty="0" smtClean="0">
                <a:latin typeface="DIN-Light"/>
                <a:cs typeface="DIN-Light"/>
              </a:rPr>
              <a:t>New Haven’s Ninth Square, Summer 2014</a:t>
            </a:r>
            <a:endParaRPr lang="en-US" sz="3200" dirty="0">
              <a:latin typeface="DIN-Light"/>
              <a:cs typeface="DIN-Light"/>
            </a:endParaRPr>
          </a:p>
        </p:txBody>
      </p:sp>
      <p:sp>
        <p:nvSpPr>
          <p:cNvPr id="5" name="Oval 4"/>
          <p:cNvSpPr/>
          <p:nvPr/>
        </p:nvSpPr>
        <p:spPr>
          <a:xfrm>
            <a:off x="5092925" y="2818624"/>
            <a:ext cx="866881" cy="32522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55" tIns="65028" rIns="130055" bIns="65028" rtlCol="0" anchor="ctr"/>
          <a:lstStyle/>
          <a:p>
            <a:pPr algn="ctr"/>
            <a:endParaRPr lang="en-US" dirty="0">
              <a:latin typeface="Franklin Gothic Book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77006" y="9104735"/>
            <a:ext cx="5486400" cy="421852"/>
          </a:xfrm>
          <a:prstGeom prst="rect">
            <a:avLst/>
          </a:prstGeom>
        </p:spPr>
        <p:txBody>
          <a:bodyPr wrap="square" lIns="130055" tIns="65028" rIns="130055" bIns="65028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rgbClr val="7F7F7F"/>
                </a:solidFill>
                <a:latin typeface="Franklin Gothic Book"/>
              </a:rPr>
              <a:t>SOURCE</a:t>
            </a:r>
            <a:r>
              <a:rPr lang="en-US" sz="1200" dirty="0">
                <a:solidFill>
                  <a:srgbClr val="7F7F7F"/>
                </a:solidFill>
                <a:latin typeface="Franklin Gothic Book"/>
              </a:rPr>
              <a:t>: </a:t>
            </a:r>
            <a:r>
              <a:rPr lang="en-US" sz="1200" dirty="0" smtClean="0">
                <a:solidFill>
                  <a:srgbClr val="7F7F7F"/>
                </a:solidFill>
                <a:latin typeface="Franklin Gothic Book"/>
              </a:rPr>
              <a:t>Summer 2014 </a:t>
            </a:r>
            <a:r>
              <a:rPr lang="en-US" sz="1200" dirty="0" err="1" smtClean="0">
                <a:solidFill>
                  <a:srgbClr val="7F7F7F"/>
                </a:solidFill>
                <a:latin typeface="Franklin Gothic Book"/>
              </a:rPr>
              <a:t>DataHaven</a:t>
            </a:r>
            <a:r>
              <a:rPr lang="en-US" sz="1200" dirty="0" smtClean="0">
                <a:solidFill>
                  <a:srgbClr val="7F7F7F"/>
                </a:solidFill>
                <a:latin typeface="Franklin Gothic Book"/>
              </a:rPr>
              <a:t> </a:t>
            </a:r>
            <a:r>
              <a:rPr lang="en-US" sz="1200" dirty="0">
                <a:solidFill>
                  <a:srgbClr val="7F7F7F"/>
                </a:solidFill>
                <a:latin typeface="Franklin Gothic Book"/>
              </a:rPr>
              <a:t>analysis of </a:t>
            </a:r>
            <a:r>
              <a:rPr lang="en-US" sz="1200" dirty="0" smtClean="0">
                <a:solidFill>
                  <a:srgbClr val="7F7F7F"/>
                </a:solidFill>
                <a:latin typeface="Franklin Gothic Book"/>
              </a:rPr>
              <a:t>Ninth Square businesses</a:t>
            </a:r>
            <a:endParaRPr lang="en-US" sz="1200" dirty="0">
              <a:solidFill>
                <a:srgbClr val="7F7F7F"/>
              </a:solidFill>
              <a:latin typeface="Franklin Gothic Book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 l="6101" t="20312" r="26003"/>
          <a:stretch>
            <a:fillRect/>
          </a:stretch>
        </p:blipFill>
        <p:spPr bwMode="auto">
          <a:xfrm>
            <a:off x="481806" y="1601787"/>
            <a:ext cx="582757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http://www.cityofnewhaven.com/uploads/360-3-610.JPG"/>
          <p:cNvPicPr>
            <a:picLocks noChangeAspect="1" noChangeArrowheads="1"/>
          </p:cNvPicPr>
          <p:nvPr/>
        </p:nvPicPr>
        <p:blipFill>
          <a:blip r:embed="rId4" cstate="print"/>
          <a:srcRect l="10156" t="3125" r="12500"/>
          <a:stretch>
            <a:fillRect/>
          </a:stretch>
        </p:blipFill>
        <p:spPr bwMode="auto">
          <a:xfrm>
            <a:off x="8406608" y="0"/>
            <a:ext cx="5819026" cy="5468805"/>
          </a:xfrm>
          <a:prstGeom prst="rect">
            <a:avLst/>
          </a:prstGeom>
          <a:noFill/>
        </p:spPr>
      </p:pic>
      <p:pic>
        <p:nvPicPr>
          <p:cNvPr id="5128" name="Picture 8" descr="http://1.bp.blogspot.com/-k0SifLn4AjM/U5bldCb4BvI/AAAAAAAABN8/JkT4qAG3NJg/s1600/IMG_11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06606" y="5709855"/>
            <a:ext cx="6096000" cy="4063277"/>
          </a:xfrm>
          <a:prstGeom prst="rect">
            <a:avLst/>
          </a:prstGeom>
          <a:noFill/>
        </p:spPr>
      </p:pic>
      <p:sp>
        <p:nvSpPr>
          <p:cNvPr id="11" name="TextBox 1"/>
          <p:cNvSpPr txBox="1"/>
          <p:nvPr/>
        </p:nvSpPr>
        <p:spPr>
          <a:xfrm>
            <a:off x="8482806" y="9301393"/>
            <a:ext cx="4925459" cy="451734"/>
          </a:xfrm>
          <a:prstGeom prst="rect">
            <a:avLst/>
          </a:prstGeom>
        </p:spPr>
        <p:txBody>
          <a:bodyPr wrap="square" lIns="130055" tIns="65028" rIns="130055" bIns="65028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FFFFFF"/>
                </a:solidFill>
                <a:latin typeface="Franklin Gothic Book"/>
              </a:rPr>
              <a:t>Ninth Square Orange Street, Yancey </a:t>
            </a:r>
            <a:r>
              <a:rPr lang="en-US" sz="1400" dirty="0" err="1" smtClean="0">
                <a:solidFill>
                  <a:srgbClr val="FFFFFF"/>
                </a:solidFill>
                <a:latin typeface="Franklin Gothic Book"/>
              </a:rPr>
              <a:t>Hitt</a:t>
            </a:r>
            <a:endParaRPr lang="en-US" sz="1400" dirty="0" smtClean="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8406606" y="5024056"/>
            <a:ext cx="4925459" cy="451734"/>
          </a:xfrm>
          <a:prstGeom prst="rect">
            <a:avLst/>
          </a:prstGeom>
        </p:spPr>
        <p:txBody>
          <a:bodyPr wrap="square" lIns="130055" tIns="65028" rIns="130055" bIns="65028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  <a:latin typeface="Franklin Gothic Book"/>
              </a:rPr>
              <a:t>Ninth Square Chapel Street, City of New Haven</a:t>
            </a: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print"/>
          <a:srcRect l="73675" t="20312" b="33358"/>
          <a:stretch>
            <a:fillRect/>
          </a:stretch>
        </p:blipFill>
        <p:spPr bwMode="auto">
          <a:xfrm>
            <a:off x="5974755" y="1787172"/>
            <a:ext cx="1974651" cy="271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>
            <a:off x="-990600" y="1296987"/>
            <a:ext cx="8635206" cy="0"/>
          </a:xfrm>
          <a:prstGeom prst="line">
            <a:avLst/>
          </a:prstGeom>
          <a:ln w="76200" cap="flat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295"/>
    </mc:Choice>
    <mc:Fallback>
      <p:transition advTm="2029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nterndesk\Downloads\The Green- Blind Boys (2).jpg"/>
          <p:cNvPicPr>
            <a:picLocks noChangeAspect="1" noChangeArrowheads="1"/>
          </p:cNvPicPr>
          <p:nvPr/>
        </p:nvPicPr>
        <p:blipFill>
          <a:blip r:embed="rId3" cstate="print"/>
          <a:srcRect l="15400"/>
          <a:stretch>
            <a:fillRect/>
          </a:stretch>
        </p:blipFill>
        <p:spPr bwMode="auto">
          <a:xfrm>
            <a:off x="7364411" y="0"/>
            <a:ext cx="5879565" cy="4649787"/>
          </a:xfrm>
          <a:prstGeom prst="rect">
            <a:avLst/>
          </a:prstGeom>
          <a:noFill/>
        </p:spPr>
      </p:pic>
      <p:pic>
        <p:nvPicPr>
          <p:cNvPr id="4097" name="Picture 1" descr="C:\Users\interndesk\Downloads\photo (1).JPG"/>
          <p:cNvPicPr>
            <a:picLocks noChangeAspect="1" noChangeArrowheads="1"/>
          </p:cNvPicPr>
          <p:nvPr/>
        </p:nvPicPr>
        <p:blipFill>
          <a:blip r:embed="rId4" cstate="print"/>
          <a:srcRect t="4103" b="17109"/>
          <a:stretch>
            <a:fillRect/>
          </a:stretch>
        </p:blipFill>
        <p:spPr bwMode="auto">
          <a:xfrm>
            <a:off x="6176526" y="4881230"/>
            <a:ext cx="8373441" cy="4950157"/>
          </a:xfrm>
          <a:prstGeom prst="rect">
            <a:avLst/>
          </a:prstGeom>
          <a:noFill/>
        </p:spPr>
      </p:pic>
      <p:pic>
        <p:nvPicPr>
          <p:cNvPr id="4098" name="Picture 2" descr="Brian Slattery Photo"/>
          <p:cNvPicPr>
            <a:picLocks noChangeAspect="1" noChangeArrowheads="1"/>
          </p:cNvPicPr>
          <p:nvPr/>
        </p:nvPicPr>
        <p:blipFill>
          <a:blip r:embed="rId5" cstate="print"/>
          <a:srcRect r="5371" b="12583"/>
          <a:stretch>
            <a:fillRect/>
          </a:stretch>
        </p:blipFill>
        <p:spPr bwMode="auto">
          <a:xfrm>
            <a:off x="-2004161" y="1"/>
            <a:ext cx="9156433" cy="4646646"/>
          </a:xfrm>
          <a:prstGeom prst="rect">
            <a:avLst/>
          </a:prstGeom>
          <a:noFill/>
        </p:spPr>
      </p:pic>
      <p:sp>
        <p:nvSpPr>
          <p:cNvPr id="5" name="TextBox 1"/>
          <p:cNvSpPr txBox="1"/>
          <p:nvPr/>
        </p:nvSpPr>
        <p:spPr>
          <a:xfrm>
            <a:off x="167759" y="4198053"/>
            <a:ext cx="7476847" cy="451734"/>
          </a:xfrm>
          <a:prstGeom prst="rect">
            <a:avLst/>
          </a:prstGeom>
        </p:spPr>
        <p:txBody>
          <a:bodyPr wrap="square" lIns="130055" tIns="65028" rIns="130055" bIns="65028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FFFFFF"/>
                </a:solidFill>
                <a:latin typeface="Franklin Gothic Book"/>
              </a:rPr>
              <a:t>New Haven Lunar New Year Parade, New Haven Independent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7364412" y="4192587"/>
            <a:ext cx="5634726" cy="451734"/>
          </a:xfrm>
          <a:prstGeom prst="rect">
            <a:avLst/>
          </a:prstGeom>
        </p:spPr>
        <p:txBody>
          <a:bodyPr wrap="square" lIns="130055" tIns="65028" rIns="130055" bIns="65028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FFFFFF"/>
                </a:solidFill>
                <a:latin typeface="Franklin Gothic Book"/>
              </a:rPr>
              <a:t>Festival of Arts &amp; Ideas, Community Foundation for Greater New Haven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6196806" y="9374187"/>
            <a:ext cx="5201285" cy="325226"/>
          </a:xfrm>
          <a:prstGeom prst="rect">
            <a:avLst/>
          </a:prstGeom>
        </p:spPr>
        <p:txBody>
          <a:bodyPr wrap="square" lIns="130055" tIns="65028" rIns="130055" bIns="65028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FFFFFF"/>
                </a:solidFill>
                <a:latin typeface="Franklin Gothic Book"/>
              </a:rPr>
              <a:t>World Cup Finale at Pitkin Plaza</a:t>
            </a:r>
            <a:r>
              <a:rPr lang="en-US" sz="900" dirty="0" smtClean="0">
                <a:solidFill>
                  <a:srgbClr val="FFFFFF"/>
                </a:solidFill>
                <a:latin typeface="Franklin Gothic Book"/>
              </a:rPr>
              <a:t>, </a:t>
            </a:r>
            <a:r>
              <a:rPr lang="en-US" sz="1400" dirty="0" smtClean="0">
                <a:solidFill>
                  <a:srgbClr val="FFFFFF"/>
                </a:solidFill>
                <a:latin typeface="Franklin Gothic Book"/>
              </a:rPr>
              <a:t>Mary Buchanan</a:t>
            </a:r>
          </a:p>
        </p:txBody>
      </p:sp>
      <p:pic>
        <p:nvPicPr>
          <p:cNvPr id="10" name="Picture 2" descr="http://1.bp.blogspot.com/-aHuNwdoMpiM/U2ghd-nMBuI/AAAAAAAAKIE/w4UK_96XkmA/s1600/_A0A5553.jpg"/>
          <p:cNvPicPr>
            <a:picLocks noChangeAspect="1" noChangeArrowheads="1"/>
          </p:cNvPicPr>
          <p:nvPr/>
        </p:nvPicPr>
        <p:blipFill>
          <a:blip r:embed="rId6" cstate="print"/>
          <a:srcRect l="11111" t="8224" r="14815"/>
          <a:stretch>
            <a:fillRect/>
          </a:stretch>
        </p:blipFill>
        <p:spPr bwMode="auto">
          <a:xfrm>
            <a:off x="1" y="4876800"/>
            <a:ext cx="5991040" cy="4954587"/>
          </a:xfrm>
          <a:prstGeom prst="rect">
            <a:avLst/>
          </a:prstGeom>
          <a:noFill/>
        </p:spPr>
      </p:pic>
      <p:sp>
        <p:nvSpPr>
          <p:cNvPr id="12" name="TextBox 1"/>
          <p:cNvSpPr txBox="1"/>
          <p:nvPr/>
        </p:nvSpPr>
        <p:spPr>
          <a:xfrm>
            <a:off x="0" y="9374187"/>
            <a:ext cx="5851446" cy="542043"/>
          </a:xfrm>
          <a:prstGeom prst="rect">
            <a:avLst/>
          </a:prstGeom>
        </p:spPr>
        <p:txBody>
          <a:bodyPr wrap="square" lIns="130055" tIns="65028" rIns="130055" bIns="65028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FFFFFF"/>
                </a:solidFill>
                <a:latin typeface="Franklin Gothic Book"/>
              </a:rPr>
              <a:t>Fair Haven, Ian </a:t>
            </a:r>
            <a:r>
              <a:rPr lang="en-US" sz="1400" dirty="0" err="1" smtClean="0">
                <a:solidFill>
                  <a:srgbClr val="FFFFFF"/>
                </a:solidFill>
                <a:latin typeface="Franklin Gothic Book"/>
              </a:rPr>
              <a:t>Christman</a:t>
            </a:r>
            <a:endParaRPr lang="en-US" sz="1400" dirty="0" smtClean="0">
              <a:solidFill>
                <a:srgbClr val="FFFFFF"/>
              </a:solidFill>
              <a:latin typeface="Franklin Gothic Boo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218"/>
    </mc:Choice>
    <mc:Fallback>
      <p:transition advTm="2021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3.bp.blogspot.com/-uKrt-WlQczI/TpiPJSq30CI/AAAAAAAAFEA/bNRdInMwYo0/s1600/Flash-007.jpg"/>
          <p:cNvPicPr>
            <a:picLocks noChangeAspect="1" noChangeArrowheads="1"/>
          </p:cNvPicPr>
          <p:nvPr/>
        </p:nvPicPr>
        <p:blipFill>
          <a:blip r:embed="rId3" cstate="print"/>
          <a:srcRect r="6904"/>
          <a:stretch>
            <a:fillRect/>
          </a:stretch>
        </p:blipFill>
        <p:spPr bwMode="auto">
          <a:xfrm>
            <a:off x="-1" y="0"/>
            <a:ext cx="13608014" cy="9756775"/>
          </a:xfrm>
          <a:prstGeom prst="rect">
            <a:avLst/>
          </a:prstGeom>
          <a:noFill/>
        </p:spPr>
      </p:pic>
      <p:sp>
        <p:nvSpPr>
          <p:cNvPr id="5" name="TextBox 1"/>
          <p:cNvSpPr txBox="1"/>
          <p:nvPr/>
        </p:nvSpPr>
        <p:spPr>
          <a:xfrm>
            <a:off x="39713" y="9305041"/>
            <a:ext cx="12786493" cy="451734"/>
          </a:xfrm>
          <a:prstGeom prst="rect">
            <a:avLst/>
          </a:prstGeom>
        </p:spPr>
        <p:txBody>
          <a:bodyPr wrap="square" lIns="130055" tIns="65028" rIns="130055" bIns="65028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FFFFFF"/>
                </a:solidFill>
                <a:latin typeface="Franklin Gothic Book"/>
              </a:rPr>
              <a:t>Students from the Cooperative International Studies Program, Elm City Express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389"/>
    </mc:Choice>
    <mc:Fallback>
      <p:transition advTm="2038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 t="1945" r="60548" b="85530"/>
          <a:stretch>
            <a:fillRect/>
          </a:stretch>
        </p:blipFill>
        <p:spPr bwMode="auto">
          <a:xfrm>
            <a:off x="1472406" y="0"/>
            <a:ext cx="102600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1929606" y="5183187"/>
            <a:ext cx="9144000" cy="0"/>
          </a:xfrm>
          <a:prstGeom prst="line">
            <a:avLst/>
          </a:prstGeom>
          <a:ln w="76200" cap="flat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http://blogs.law.yale.edu/blogs/admissions/CIMG12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009033" cy="97567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" y="3963987"/>
            <a:ext cx="13003212" cy="869990"/>
          </a:xfrm>
          <a:prstGeom prst="rect">
            <a:avLst/>
          </a:prstGeom>
          <a:noFill/>
        </p:spPr>
        <p:txBody>
          <a:bodyPr wrap="square" lIns="130055" tIns="65028" rIns="130055" bIns="65028" rtlCol="0">
            <a:spAutoFit/>
          </a:bodyPr>
          <a:lstStyle/>
          <a:p>
            <a:pPr algn="ctr"/>
            <a:r>
              <a:rPr lang="en-US" sz="4800" b="1" dirty="0" smtClean="0">
                <a:latin typeface="Franklin Gothic Book"/>
              </a:rPr>
              <a:t>Visit our website at </a:t>
            </a:r>
            <a:r>
              <a:rPr lang="en-US" sz="4800" b="1" dirty="0" err="1" smtClean="0">
                <a:latin typeface="Franklin Gothic Book"/>
              </a:rPr>
              <a:t>ctdatahaven.org</a:t>
            </a:r>
            <a:endParaRPr lang="en-US" sz="4800" b="1" dirty="0">
              <a:latin typeface="Franklin Gothic Book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0" y="9289344"/>
            <a:ext cx="5851446" cy="542043"/>
          </a:xfrm>
          <a:prstGeom prst="rect">
            <a:avLst/>
          </a:prstGeom>
        </p:spPr>
        <p:txBody>
          <a:bodyPr wrap="square" lIns="130055" tIns="65028" rIns="130055" bIns="65028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bg1"/>
                </a:solidFill>
                <a:latin typeface="Franklin Gothic Book"/>
              </a:rPr>
              <a:t>Wooster Square cherry blossoms, Yale University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249"/>
    </mc:Choice>
    <mc:Fallback>
      <p:transition advTm="2024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asla.org/2010awards/images/largescale/105_06.jpg"/>
          <p:cNvPicPr>
            <a:picLocks noChangeAspect="1" noChangeArrowheads="1"/>
          </p:cNvPicPr>
          <p:nvPr/>
        </p:nvPicPr>
        <p:blipFill>
          <a:blip r:embed="rId3" cstate="print"/>
          <a:srcRect b="60097"/>
          <a:stretch>
            <a:fillRect/>
          </a:stretch>
        </p:blipFill>
        <p:spPr bwMode="auto">
          <a:xfrm>
            <a:off x="1" y="5820268"/>
            <a:ext cx="13003212" cy="401111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7006" y="153987"/>
            <a:ext cx="13003213" cy="623769"/>
          </a:xfrm>
          <a:prstGeom prst="rect">
            <a:avLst/>
          </a:prstGeom>
          <a:noFill/>
        </p:spPr>
        <p:txBody>
          <a:bodyPr wrap="square" lIns="130055" tIns="65028" rIns="130055" bIns="65028" rtlCol="0">
            <a:spAutoFit/>
          </a:bodyPr>
          <a:lstStyle/>
          <a:p>
            <a:r>
              <a:rPr lang="en-US" sz="3200" dirty="0" smtClean="0">
                <a:latin typeface="DIN-Light"/>
                <a:cs typeface="DIN-Light"/>
              </a:rPr>
              <a:t>Regional Population Growth, 2000 to 2012</a:t>
            </a:r>
            <a:endParaRPr lang="en-US" sz="3200" dirty="0">
              <a:latin typeface="DIN-Light"/>
              <a:cs typeface="DIN-Light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11149806" y="4432771"/>
            <a:ext cx="1733762" cy="875912"/>
          </a:xfrm>
          <a:prstGeom prst="rect">
            <a:avLst/>
          </a:prstGeom>
        </p:spPr>
        <p:txBody>
          <a:bodyPr wrap="square" lIns="130055" tIns="65028" rIns="130055" bIns="65028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rgbClr val="7F7F7F"/>
                </a:solidFill>
                <a:latin typeface="Franklin Gothic Book"/>
                <a:cs typeface="Franklin Gothic Book"/>
              </a:rPr>
              <a:t>SOURCE</a:t>
            </a:r>
            <a:r>
              <a:rPr lang="en-US" sz="1200" dirty="0">
                <a:solidFill>
                  <a:srgbClr val="7F7F7F"/>
                </a:solidFill>
                <a:latin typeface="Franklin Gothic Book"/>
                <a:cs typeface="Franklin Gothic Book"/>
              </a:rPr>
              <a:t>: </a:t>
            </a:r>
            <a:r>
              <a:rPr lang="en-US" sz="1200" dirty="0" err="1">
                <a:solidFill>
                  <a:srgbClr val="7F7F7F"/>
                </a:solidFill>
                <a:latin typeface="Franklin Gothic Book"/>
                <a:cs typeface="Franklin Gothic Book"/>
              </a:rPr>
              <a:t>DataHaven</a:t>
            </a:r>
            <a:r>
              <a:rPr lang="en-US" sz="1200" dirty="0">
                <a:solidFill>
                  <a:srgbClr val="7F7F7F"/>
                </a:solidFill>
                <a:latin typeface="Franklin Gothic Book"/>
                <a:cs typeface="Franklin Gothic Book"/>
              </a:rPr>
              <a:t> analysis of </a:t>
            </a:r>
            <a:r>
              <a:rPr lang="en-US" sz="1200" dirty="0" smtClean="0">
                <a:solidFill>
                  <a:srgbClr val="7F7F7F"/>
                </a:solidFill>
                <a:latin typeface="Franklin Gothic Book"/>
                <a:cs typeface="Franklin Gothic Book"/>
              </a:rPr>
              <a:t>2008-2012 </a:t>
            </a:r>
            <a:r>
              <a:rPr lang="en-US" sz="1200" dirty="0">
                <a:solidFill>
                  <a:srgbClr val="7F7F7F"/>
                </a:solidFill>
                <a:latin typeface="Franklin Gothic Book"/>
                <a:cs typeface="Franklin Gothic Book"/>
              </a:rPr>
              <a:t>Census </a:t>
            </a:r>
            <a:r>
              <a:rPr lang="en-US" sz="1200" dirty="0" smtClean="0">
                <a:solidFill>
                  <a:srgbClr val="7F7F7F"/>
                </a:solidFill>
                <a:latin typeface="Franklin Gothic Book"/>
                <a:cs typeface="Franklin Gothic Book"/>
              </a:rPr>
              <a:t>data </a:t>
            </a:r>
            <a:r>
              <a:rPr lang="en-US" sz="1200" dirty="0">
                <a:solidFill>
                  <a:srgbClr val="7F7F7F"/>
                </a:solidFill>
                <a:latin typeface="Franklin Gothic Book"/>
                <a:cs typeface="Franklin Gothic Book"/>
              </a:rPr>
              <a:t>available at census.gov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57573629"/>
              </p:ext>
            </p:extLst>
          </p:nvPr>
        </p:nvGraphicFramePr>
        <p:xfrm>
          <a:off x="1701006" y="1068387"/>
          <a:ext cx="9535690" cy="4661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0" y="9379653"/>
            <a:ext cx="9571784" cy="451734"/>
          </a:xfrm>
          <a:prstGeom prst="rect">
            <a:avLst/>
          </a:prstGeom>
        </p:spPr>
        <p:txBody>
          <a:bodyPr wrap="square" lIns="130055" tIns="65028" rIns="130055" bIns="65028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New Haven, American Society of Landscape Architects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 l="6569"/>
          <a:stretch>
            <a:fillRect/>
          </a:stretch>
        </p:blipFill>
        <p:spPr bwMode="auto">
          <a:xfrm>
            <a:off x="177006" y="2592387"/>
            <a:ext cx="1733762" cy="82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0" y="839787"/>
            <a:ext cx="7720806" cy="0"/>
          </a:xfrm>
          <a:prstGeom prst="line">
            <a:avLst/>
          </a:prstGeom>
          <a:ln w="76200" cap="flat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265"/>
    </mc:Choice>
    <mc:Fallback>
      <p:transition advTm="2026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312121742"/>
              </p:ext>
            </p:extLst>
          </p:nvPr>
        </p:nvGraphicFramePr>
        <p:xfrm>
          <a:off x="786606" y="-455613"/>
          <a:ext cx="11594532" cy="9106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1"/>
          <p:cNvSpPr txBox="1"/>
          <p:nvPr/>
        </p:nvSpPr>
        <p:spPr>
          <a:xfrm>
            <a:off x="1091406" y="8916987"/>
            <a:ext cx="4191000" cy="604872"/>
          </a:xfrm>
          <a:prstGeom prst="rect">
            <a:avLst/>
          </a:prstGeom>
        </p:spPr>
        <p:txBody>
          <a:bodyPr wrap="square" lIns="130055" tIns="65028" rIns="130055" bIns="65028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rgbClr val="7F7F7F"/>
                </a:solidFill>
                <a:latin typeface="Franklin Gothic Book"/>
              </a:rPr>
              <a:t>SOURCE</a:t>
            </a:r>
            <a:r>
              <a:rPr lang="en-US" sz="1200" dirty="0">
                <a:solidFill>
                  <a:srgbClr val="7F7F7F"/>
                </a:solidFill>
                <a:latin typeface="Franklin Gothic Book"/>
              </a:rPr>
              <a:t>: </a:t>
            </a:r>
            <a:r>
              <a:rPr lang="en-US" sz="1200" dirty="0" err="1">
                <a:solidFill>
                  <a:srgbClr val="7F7F7F"/>
                </a:solidFill>
                <a:latin typeface="Franklin Gothic Book"/>
              </a:rPr>
              <a:t>DataHaven</a:t>
            </a:r>
            <a:r>
              <a:rPr lang="en-US" sz="1200" dirty="0">
                <a:solidFill>
                  <a:srgbClr val="7F7F7F"/>
                </a:solidFill>
                <a:latin typeface="Franklin Gothic Book"/>
              </a:rPr>
              <a:t> analysis of </a:t>
            </a:r>
            <a:r>
              <a:rPr lang="en-US" sz="1200" dirty="0" smtClean="0">
                <a:solidFill>
                  <a:srgbClr val="7F7F7F"/>
                </a:solidFill>
                <a:latin typeface="Franklin Gothic Book"/>
              </a:rPr>
              <a:t>2008-2012 </a:t>
            </a:r>
            <a:r>
              <a:rPr lang="en-US" sz="1200" dirty="0">
                <a:solidFill>
                  <a:srgbClr val="7F7F7F"/>
                </a:solidFill>
                <a:latin typeface="Franklin Gothic Book"/>
              </a:rPr>
              <a:t>Census data available at </a:t>
            </a:r>
            <a:r>
              <a:rPr lang="en-US" sz="1200" dirty="0" smtClean="0">
                <a:solidFill>
                  <a:srgbClr val="7F7F7F"/>
                </a:solidFill>
                <a:latin typeface="Franklin Gothic Book"/>
              </a:rPr>
              <a:t>census.gov and Center for Applied Research in Apostolate 2013 data available at cliniclegal.org</a:t>
            </a:r>
            <a:endParaRPr lang="en-US" sz="1200" dirty="0">
              <a:solidFill>
                <a:srgbClr val="7F7F7F"/>
              </a:solidFill>
              <a:latin typeface="Franklin Gothic 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1406" y="6402387"/>
            <a:ext cx="2167202" cy="993100"/>
          </a:xfrm>
          <a:prstGeom prst="rect">
            <a:avLst/>
          </a:prstGeom>
          <a:noFill/>
        </p:spPr>
        <p:txBody>
          <a:bodyPr wrap="square" lIns="130055" tIns="65028" rIns="130055" bIns="65028" rtlCol="0">
            <a:spAutoFit/>
          </a:bodyPr>
          <a:lstStyle/>
          <a:p>
            <a:r>
              <a:rPr lang="en-US" sz="1400" dirty="0" smtClean="0">
                <a:latin typeface="Franklin Gothic Book"/>
              </a:rPr>
              <a:t>Green Card Holder</a:t>
            </a:r>
          </a:p>
          <a:p>
            <a:r>
              <a:rPr lang="en-US" sz="1400" dirty="0" smtClean="0">
                <a:latin typeface="Franklin Gothic Book"/>
              </a:rPr>
              <a:t>Visa Holder</a:t>
            </a:r>
          </a:p>
          <a:p>
            <a:r>
              <a:rPr lang="en-US" sz="1400" dirty="0" smtClean="0">
                <a:latin typeface="Franklin Gothic Book"/>
              </a:rPr>
              <a:t>Refugee</a:t>
            </a:r>
          </a:p>
          <a:p>
            <a:r>
              <a:rPr lang="en-US" sz="1400" dirty="0" err="1" smtClean="0">
                <a:latin typeface="Franklin Gothic Book"/>
              </a:rPr>
              <a:t>Asylee</a:t>
            </a:r>
            <a:endParaRPr lang="en-US" sz="1400" dirty="0">
              <a:latin typeface="Franklin Gothic Book"/>
            </a:endParaRPr>
          </a:p>
        </p:txBody>
      </p:sp>
      <p:pic>
        <p:nvPicPr>
          <p:cNvPr id="19462" name="Picture 6" descr="http://3.bp.blogspot.com/-momnesSkDCU/UI1sB3wfJYI/AAAAAAAABo4/TFxSXIiK0oY/s1600/IMG_71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2798" y="1906587"/>
            <a:ext cx="4590415" cy="6892332"/>
          </a:xfrm>
          <a:prstGeom prst="rect">
            <a:avLst/>
          </a:prstGeom>
          <a:noFill/>
        </p:spPr>
      </p:pic>
      <p:sp>
        <p:nvSpPr>
          <p:cNvPr id="10" name="TextBox 1"/>
          <p:cNvSpPr txBox="1"/>
          <p:nvPr/>
        </p:nvSpPr>
        <p:spPr>
          <a:xfrm>
            <a:off x="10616406" y="8840787"/>
            <a:ext cx="2895600" cy="762000"/>
          </a:xfrm>
          <a:prstGeom prst="rect">
            <a:avLst/>
          </a:prstGeom>
        </p:spPr>
        <p:txBody>
          <a:bodyPr wrap="square" lIns="130055" tIns="65028" rIns="130055" bIns="65028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Franklin Gothic Book"/>
              </a:rPr>
              <a:t>Fair Haven Day of the Dead Parade, Chris Randall</a:t>
            </a:r>
          </a:p>
          <a:p>
            <a:endParaRPr lang="en-US" sz="1700" dirty="0">
              <a:latin typeface="Franklin Gothic Book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2337594" y="839787"/>
            <a:ext cx="11353800" cy="0"/>
          </a:xfrm>
          <a:prstGeom prst="line">
            <a:avLst/>
          </a:prstGeom>
          <a:ln w="76200" cap="flat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7006" y="153987"/>
            <a:ext cx="10210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DIN-Light"/>
                <a:cs typeface="DIN-Light"/>
              </a:rPr>
              <a:t>74,670 Immigrants in </a:t>
            </a:r>
            <a:r>
              <a:rPr lang="en-US" sz="3200" dirty="0" smtClean="0">
                <a:latin typeface="DIN-Light"/>
                <a:cs typeface="DIN-Light"/>
              </a:rPr>
              <a:t>Greater </a:t>
            </a:r>
            <a:r>
              <a:rPr lang="en-US" sz="3200" dirty="0">
                <a:latin typeface="DIN-Light"/>
                <a:cs typeface="DIN-Light"/>
              </a:rPr>
              <a:t>New Haven in </a:t>
            </a:r>
            <a:r>
              <a:rPr lang="en-US" sz="3200" dirty="0" smtClean="0">
                <a:latin typeface="DIN-Light"/>
                <a:cs typeface="DIN-Light"/>
              </a:rPr>
              <a:t>2012</a:t>
            </a:r>
            <a:endParaRPr lang="en-US" sz="3200" dirty="0">
              <a:latin typeface="DIN-Light"/>
              <a:cs typeface="DIN-Ligh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43806" y="6402387"/>
            <a:ext cx="1600200" cy="0"/>
          </a:xfrm>
          <a:prstGeom prst="line">
            <a:avLst/>
          </a:prstGeom>
          <a:ln w="76200" cap="flat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311"/>
    </mc:Choice>
    <mc:Fallback>
      <p:transition advTm="2031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nterndesk\Documents\Magic Briefcase\2014 Immigration Report\Final Report\ImmigrationMap.jpg"/>
          <p:cNvPicPr>
            <a:picLocks noChangeAspect="1" noChangeArrowheads="1"/>
          </p:cNvPicPr>
          <p:nvPr/>
        </p:nvPicPr>
        <p:blipFill>
          <a:blip r:embed="rId3" cstate="print"/>
          <a:srcRect l="20833" t="1163" b="3448"/>
          <a:stretch>
            <a:fillRect/>
          </a:stretch>
        </p:blipFill>
        <p:spPr bwMode="auto">
          <a:xfrm>
            <a:off x="405606" y="306387"/>
            <a:ext cx="12501056" cy="932314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-127793" y="1"/>
            <a:ext cx="5105400" cy="20589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55" tIns="65028" rIns="130055" bIns="65028" rtlCol="0" anchor="ctr"/>
          <a:lstStyle/>
          <a:p>
            <a:pPr algn="ctr"/>
            <a:endParaRPr lang="en-US" dirty="0">
              <a:latin typeface="Franklin Gothic 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006" y="153987"/>
            <a:ext cx="6705600" cy="1116211"/>
          </a:xfrm>
          <a:prstGeom prst="rect">
            <a:avLst/>
          </a:prstGeom>
          <a:noFill/>
        </p:spPr>
        <p:txBody>
          <a:bodyPr wrap="square" lIns="130055" tIns="65028" rIns="130055" bIns="65028" rtlCol="0">
            <a:spAutoFit/>
          </a:bodyPr>
          <a:lstStyle/>
          <a:p>
            <a:r>
              <a:rPr lang="en-US" sz="3200" dirty="0" smtClean="0">
                <a:latin typeface="DIN-Light"/>
                <a:cs typeface="DIN-Light"/>
              </a:rPr>
              <a:t>Origins and characteristics of Greater New Haven immigrants</a:t>
            </a:r>
            <a:endParaRPr lang="en-US" sz="3200" dirty="0">
              <a:latin typeface="DIN-Light"/>
              <a:cs typeface="DIN-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56394" y="9431549"/>
            <a:ext cx="1733762" cy="650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55" tIns="65028" rIns="130055" bIns="65028" rtlCol="0" anchor="ctr"/>
          <a:lstStyle/>
          <a:p>
            <a:pPr algn="ctr"/>
            <a:endParaRPr lang="en-US" dirty="0">
              <a:latin typeface="Franklin Gothic Book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225006" y="8623257"/>
            <a:ext cx="2082006" cy="1161312"/>
          </a:xfrm>
          <a:prstGeom prst="rect">
            <a:avLst/>
          </a:prstGeom>
        </p:spPr>
        <p:txBody>
          <a:bodyPr wrap="square" lIns="130055" tIns="65028" rIns="130055" bIns="65028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rgbClr val="7F7F7F"/>
                </a:solidFill>
                <a:latin typeface="Franklin Gothic Book"/>
              </a:rPr>
              <a:t>SOURCE</a:t>
            </a:r>
            <a:r>
              <a:rPr lang="en-US" sz="1200" dirty="0">
                <a:solidFill>
                  <a:srgbClr val="7F7F7F"/>
                </a:solidFill>
                <a:latin typeface="Franklin Gothic Book"/>
              </a:rPr>
              <a:t>: </a:t>
            </a:r>
            <a:r>
              <a:rPr lang="en-US" sz="1200" dirty="0" err="1">
                <a:solidFill>
                  <a:srgbClr val="7F7F7F"/>
                </a:solidFill>
                <a:latin typeface="Franklin Gothic Book"/>
              </a:rPr>
              <a:t>DataHaven</a:t>
            </a:r>
            <a:r>
              <a:rPr lang="en-US" sz="1200" dirty="0">
                <a:solidFill>
                  <a:srgbClr val="7F7F7F"/>
                </a:solidFill>
                <a:latin typeface="Franklin Gothic Book"/>
              </a:rPr>
              <a:t> analysis of </a:t>
            </a:r>
            <a:r>
              <a:rPr lang="en-US" sz="1200" dirty="0" smtClean="0">
                <a:solidFill>
                  <a:srgbClr val="7F7F7F"/>
                </a:solidFill>
                <a:latin typeface="Franklin Gothic Book"/>
              </a:rPr>
              <a:t>2008-2012 </a:t>
            </a:r>
            <a:r>
              <a:rPr lang="en-US" sz="1200" dirty="0">
                <a:solidFill>
                  <a:srgbClr val="7F7F7F"/>
                </a:solidFill>
                <a:latin typeface="Franklin Gothic Book"/>
              </a:rPr>
              <a:t>Census data available at </a:t>
            </a:r>
            <a:r>
              <a:rPr lang="en-US" sz="1200" dirty="0" smtClean="0">
                <a:solidFill>
                  <a:srgbClr val="7F7F7F"/>
                </a:solidFill>
                <a:latin typeface="Franklin Gothic Book"/>
              </a:rPr>
              <a:t>census.gov</a:t>
            </a:r>
            <a:endParaRPr lang="en-US" sz="1200" dirty="0">
              <a:solidFill>
                <a:srgbClr val="7F7F7F"/>
              </a:solidFill>
              <a:latin typeface="Franklin Gothic Book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1499394" y="1373187"/>
            <a:ext cx="7416006" cy="0"/>
          </a:xfrm>
          <a:prstGeom prst="line">
            <a:avLst/>
          </a:prstGeom>
          <a:ln w="76200" cap="flat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265"/>
    </mc:Choice>
    <mc:Fallback>
      <p:transition advTm="2026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 t="14866" b="15659"/>
          <a:stretch>
            <a:fillRect/>
          </a:stretch>
        </p:blipFill>
        <p:spPr bwMode="auto">
          <a:xfrm>
            <a:off x="2845196" y="1754187"/>
            <a:ext cx="9752410" cy="314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216018"/>
            <a:ext cx="10083006" cy="623769"/>
          </a:xfrm>
          <a:prstGeom prst="rect">
            <a:avLst/>
          </a:prstGeom>
          <a:noFill/>
        </p:spPr>
        <p:txBody>
          <a:bodyPr wrap="square" lIns="130055" tIns="65028" rIns="130055" bIns="65028" rtlCol="0">
            <a:spAutoFit/>
          </a:bodyPr>
          <a:lstStyle/>
          <a:p>
            <a:r>
              <a:rPr lang="en-US" sz="3200" dirty="0" smtClean="0">
                <a:latin typeface="DIN-Light"/>
                <a:cs typeface="DIN-Light"/>
              </a:rPr>
              <a:t>Connecticut Immigrants by Origin &amp; Period of Arrival</a:t>
            </a:r>
            <a:endParaRPr lang="en-US" sz="3200" dirty="0">
              <a:latin typeface="DIN-Light"/>
              <a:cs typeface="DIN-Light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406" y="1754963"/>
            <a:ext cx="1963842" cy="292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Markets in Lower Project area, Church Street (South) Project, New Haven. :: Connecticut History Online"/>
          <p:cNvPicPr>
            <a:picLocks noChangeAspect="1" noChangeArrowheads="1"/>
          </p:cNvPicPr>
          <p:nvPr/>
        </p:nvPicPr>
        <p:blipFill>
          <a:blip r:embed="rId5" cstate="print"/>
          <a:srcRect t="4990" r="5882" b="41788"/>
          <a:stretch>
            <a:fillRect/>
          </a:stretch>
        </p:blipFill>
        <p:spPr bwMode="auto">
          <a:xfrm>
            <a:off x="-96089" y="6168780"/>
            <a:ext cx="6750095" cy="3601663"/>
          </a:xfrm>
          <a:prstGeom prst="rect">
            <a:avLst/>
          </a:prstGeom>
          <a:noFill/>
        </p:spPr>
      </p:pic>
      <p:sp>
        <p:nvSpPr>
          <p:cNvPr id="5" name="TextBox 1"/>
          <p:cNvSpPr txBox="1"/>
          <p:nvPr/>
        </p:nvSpPr>
        <p:spPr>
          <a:xfrm>
            <a:off x="558006" y="5335587"/>
            <a:ext cx="3733800" cy="1263192"/>
          </a:xfrm>
          <a:prstGeom prst="rect">
            <a:avLst/>
          </a:prstGeom>
        </p:spPr>
        <p:txBody>
          <a:bodyPr wrap="square" lIns="130055" tIns="65028" rIns="130055" bIns="65028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rgbClr val="7F7F7F"/>
                </a:solidFill>
                <a:latin typeface="Franklin Gothic Book"/>
              </a:rPr>
              <a:t>SOURCE</a:t>
            </a:r>
            <a:r>
              <a:rPr lang="en-US" sz="1200" dirty="0">
                <a:solidFill>
                  <a:srgbClr val="7F7F7F"/>
                </a:solidFill>
                <a:latin typeface="Franklin Gothic Book"/>
              </a:rPr>
              <a:t>: </a:t>
            </a:r>
            <a:r>
              <a:rPr lang="en-US" sz="1200" dirty="0" err="1">
                <a:solidFill>
                  <a:srgbClr val="7F7F7F"/>
                </a:solidFill>
                <a:latin typeface="Franklin Gothic Book"/>
              </a:rPr>
              <a:t>DataHaven</a:t>
            </a:r>
            <a:r>
              <a:rPr lang="en-US" sz="1200" dirty="0">
                <a:solidFill>
                  <a:srgbClr val="7F7F7F"/>
                </a:solidFill>
                <a:latin typeface="Franklin Gothic Book"/>
              </a:rPr>
              <a:t> analysis </a:t>
            </a:r>
            <a:r>
              <a:rPr lang="en-US" sz="1200" dirty="0" smtClean="0">
                <a:solidFill>
                  <a:srgbClr val="7F7F7F"/>
                </a:solidFill>
                <a:latin typeface="Franklin Gothic Book"/>
              </a:rPr>
              <a:t>of 2008-2012 </a:t>
            </a:r>
            <a:r>
              <a:rPr lang="en-US" sz="1200" dirty="0">
                <a:solidFill>
                  <a:srgbClr val="7F7F7F"/>
                </a:solidFill>
                <a:latin typeface="Franklin Gothic Book"/>
              </a:rPr>
              <a:t>Census </a:t>
            </a:r>
            <a:r>
              <a:rPr lang="en-US" sz="1200" dirty="0" smtClean="0">
                <a:solidFill>
                  <a:srgbClr val="7F7F7F"/>
                </a:solidFill>
                <a:latin typeface="Franklin Gothic Book"/>
              </a:rPr>
              <a:t>PUMS, available </a:t>
            </a:r>
            <a:r>
              <a:rPr lang="en-US" sz="1200" dirty="0">
                <a:solidFill>
                  <a:srgbClr val="7F7F7F"/>
                </a:solidFill>
                <a:latin typeface="Franklin Gothic Book"/>
              </a:rPr>
              <a:t>at </a:t>
            </a:r>
            <a:r>
              <a:rPr lang="en-US" sz="1200" dirty="0" smtClean="0">
                <a:solidFill>
                  <a:srgbClr val="7F7F7F"/>
                </a:solidFill>
                <a:latin typeface="Franklin Gothic Book"/>
              </a:rPr>
              <a:t>census.gov</a:t>
            </a:r>
            <a:endParaRPr lang="en-US" sz="1200" dirty="0">
              <a:solidFill>
                <a:srgbClr val="7F7F7F"/>
              </a:solidFill>
              <a:latin typeface="Franklin Gothic Book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24606" y="9377326"/>
            <a:ext cx="6501607" cy="758861"/>
          </a:xfrm>
          <a:prstGeom prst="rect">
            <a:avLst/>
          </a:prstGeom>
        </p:spPr>
        <p:txBody>
          <a:bodyPr wrap="square" lIns="130055" tIns="65028" rIns="130055" bIns="65028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Franklin Gothic Book"/>
              </a:rPr>
              <a:t>Church Street South Market, New Haven Museum and Historical Society</a:t>
            </a:r>
          </a:p>
        </p:txBody>
      </p:sp>
      <p:pic>
        <p:nvPicPr>
          <p:cNvPr id="11272" name="Picture 8" descr="http://jrc-nhregister.smugmug.com/001News/HamFMarket14/i-RcFZBs3/0/XL/NHR-L-0707FMarket01-CAS-XL.jpg"/>
          <p:cNvPicPr>
            <a:picLocks noChangeAspect="1" noChangeArrowheads="1"/>
          </p:cNvPicPr>
          <p:nvPr/>
        </p:nvPicPr>
        <p:blipFill>
          <a:blip r:embed="rId6" cstate="print"/>
          <a:srcRect l="7636" t="4256" b="21276"/>
          <a:stretch>
            <a:fillRect/>
          </a:stretch>
        </p:blipFill>
        <p:spPr bwMode="auto">
          <a:xfrm>
            <a:off x="6806405" y="6168780"/>
            <a:ext cx="6326180" cy="3662607"/>
          </a:xfrm>
          <a:prstGeom prst="rect">
            <a:avLst/>
          </a:prstGeom>
          <a:noFill/>
        </p:spPr>
      </p:pic>
      <p:sp>
        <p:nvSpPr>
          <p:cNvPr id="11" name="TextBox 1"/>
          <p:cNvSpPr txBox="1"/>
          <p:nvPr/>
        </p:nvSpPr>
        <p:spPr>
          <a:xfrm>
            <a:off x="6935047" y="9399341"/>
            <a:ext cx="6068166" cy="433634"/>
          </a:xfrm>
          <a:prstGeom prst="rect">
            <a:avLst/>
          </a:prstGeom>
        </p:spPr>
        <p:txBody>
          <a:bodyPr wrap="square" lIns="130055" tIns="65028" rIns="130055" bIns="65028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FFFFFF"/>
                </a:solidFill>
                <a:latin typeface="Franklin Gothic Book"/>
              </a:rPr>
              <a:t>New Haven Farmers Market, New Haven Register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-2133600" y="915987"/>
            <a:ext cx="11835606" cy="0"/>
          </a:xfrm>
          <a:prstGeom prst="line">
            <a:avLst/>
          </a:prstGeom>
          <a:ln w="76200" cap="flat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545"/>
    </mc:Choice>
    <mc:Fallback>
      <p:transition advTm="2054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b="19718"/>
          <a:stretch>
            <a:fillRect/>
          </a:stretch>
        </p:blipFill>
        <p:spPr bwMode="auto">
          <a:xfrm>
            <a:off x="606133" y="1982787"/>
            <a:ext cx="1122947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7006" y="153987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DIN-Light"/>
                <a:cs typeface="DIN-Light"/>
              </a:rPr>
              <a:t>New Haven Foreign-born Population by Neighborhood, 1970 to 2012</a:t>
            </a:r>
            <a:endParaRPr lang="en-US" sz="3200" dirty="0">
              <a:latin typeface="DIN-Light"/>
              <a:cs typeface="DIN-Light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320006" y="8941891"/>
            <a:ext cx="4495800" cy="8366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rgbClr val="7F7F7F"/>
                </a:solidFill>
                <a:latin typeface="Franklin Gothic Book"/>
              </a:rPr>
              <a:t>SOURCE</a:t>
            </a:r>
            <a:r>
              <a:rPr lang="en-US" sz="1200" dirty="0">
                <a:solidFill>
                  <a:srgbClr val="7F7F7F"/>
                </a:solidFill>
                <a:latin typeface="Franklin Gothic Book"/>
              </a:rPr>
              <a:t>: </a:t>
            </a:r>
            <a:r>
              <a:rPr lang="en-US" sz="1200" dirty="0" err="1">
                <a:solidFill>
                  <a:srgbClr val="7F7F7F"/>
                </a:solidFill>
                <a:latin typeface="Franklin Gothic Book"/>
              </a:rPr>
              <a:t>DataHaven</a:t>
            </a:r>
            <a:r>
              <a:rPr lang="en-US" sz="1200" baseline="0" dirty="0">
                <a:solidFill>
                  <a:srgbClr val="7F7F7F"/>
                </a:solidFill>
                <a:latin typeface="Franklin Gothic Book"/>
              </a:rPr>
              <a:t> analysis </a:t>
            </a:r>
            <a:r>
              <a:rPr lang="en-US" sz="1200" baseline="0" dirty="0" smtClean="0">
                <a:solidFill>
                  <a:srgbClr val="7F7F7F"/>
                </a:solidFill>
                <a:latin typeface="Franklin Gothic Book"/>
              </a:rPr>
              <a:t>of 1970-2012 Tract-level Census data provided by Neighborhood Change Database and census.gov</a:t>
            </a:r>
            <a:endParaRPr lang="en-US" sz="1200" dirty="0">
              <a:solidFill>
                <a:srgbClr val="7F7F7F"/>
              </a:solidFill>
              <a:latin typeface="Franklin Gothic Book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-685800" y="1373187"/>
            <a:ext cx="7416006" cy="0"/>
          </a:xfrm>
          <a:prstGeom prst="line">
            <a:avLst/>
          </a:prstGeom>
          <a:ln w="76200" cap="flat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62"/>
    </mc:Choice>
    <mc:Fallback>
      <p:transition advTm="2006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80" name="Picture 16" descr="http://www.inter-relations.org/Trish%20&amp;%20PeaceMakers%20Assembling%20Peace%20Quilt.JPG"/>
          <p:cNvPicPr>
            <a:picLocks noChangeAspect="1" noChangeArrowheads="1"/>
          </p:cNvPicPr>
          <p:nvPr/>
        </p:nvPicPr>
        <p:blipFill>
          <a:blip r:embed="rId3" cstate="print"/>
          <a:srcRect b="18182"/>
          <a:stretch>
            <a:fillRect/>
          </a:stretch>
        </p:blipFill>
        <p:spPr bwMode="auto">
          <a:xfrm>
            <a:off x="7187406" y="6630987"/>
            <a:ext cx="5957866" cy="3657600"/>
          </a:xfrm>
          <a:prstGeom prst="rect">
            <a:avLst/>
          </a:prstGeom>
          <a:noFill/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print"/>
          <a:srcRect l="35716" t="20520" r="30769" b="4808"/>
          <a:stretch>
            <a:fillRect/>
          </a:stretch>
        </p:blipFill>
        <p:spPr bwMode="auto">
          <a:xfrm>
            <a:off x="253206" y="3909097"/>
            <a:ext cx="6445976" cy="516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l="51402" t="5882" r="4540" b="11765"/>
          <a:stretch>
            <a:fillRect/>
          </a:stretch>
        </p:blipFill>
        <p:spPr bwMode="auto">
          <a:xfrm>
            <a:off x="329406" y="2363787"/>
            <a:ext cx="2600643" cy="151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7006" y="153987"/>
            <a:ext cx="6705600" cy="1600200"/>
          </a:xfrm>
          <a:prstGeom prst="rect">
            <a:avLst/>
          </a:prstGeom>
          <a:noFill/>
        </p:spPr>
        <p:txBody>
          <a:bodyPr wrap="square" lIns="130055" tIns="65028" rIns="130055" bIns="65028" rtlCol="0">
            <a:spAutoFit/>
          </a:bodyPr>
          <a:lstStyle/>
          <a:p>
            <a:r>
              <a:rPr lang="en-US" sz="3200" dirty="0" smtClean="0">
                <a:latin typeface="DIN-Light"/>
                <a:cs typeface="DIN-Light"/>
              </a:rPr>
              <a:t>Greater New Haven Students: </a:t>
            </a:r>
          </a:p>
          <a:p>
            <a:r>
              <a:rPr lang="en-US" sz="3200" dirty="0" smtClean="0">
                <a:latin typeface="DIN-Light"/>
                <a:cs typeface="DIN-Light"/>
              </a:rPr>
              <a:t>Primary Language &amp; English Language Learners 2005 to 2013</a:t>
            </a:r>
            <a:endParaRPr lang="en-US" sz="3200" dirty="0">
              <a:latin typeface="DIN-Light"/>
              <a:cs typeface="DIN-Light"/>
            </a:endParaRPr>
          </a:p>
        </p:txBody>
      </p:sp>
      <p:pic>
        <p:nvPicPr>
          <p:cNvPr id="36868" name="Picture 4" descr="http://www.whyscience.com/wp-content/uploads/2013/05/Everyone-Science-Fair.jpg"/>
          <p:cNvPicPr>
            <a:picLocks noChangeAspect="1" noChangeArrowheads="1"/>
          </p:cNvPicPr>
          <p:nvPr/>
        </p:nvPicPr>
        <p:blipFill>
          <a:blip r:embed="rId6" cstate="print"/>
          <a:srcRect b="25117"/>
          <a:stretch>
            <a:fillRect/>
          </a:stretch>
        </p:blipFill>
        <p:spPr bwMode="auto">
          <a:xfrm>
            <a:off x="7187406" y="1587"/>
            <a:ext cx="5957867" cy="2980266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7187406" y="2592387"/>
            <a:ext cx="5092925" cy="346770"/>
          </a:xfrm>
          <a:prstGeom prst="rect">
            <a:avLst/>
          </a:prstGeom>
        </p:spPr>
        <p:txBody>
          <a:bodyPr wrap="square" lIns="130055" tIns="65028" rIns="130055" bIns="65028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Franklin Gothic Book"/>
              </a:rPr>
              <a:t>Hillhouse</a:t>
            </a:r>
            <a:r>
              <a:rPr lang="en-US" sz="1400" dirty="0" smtClean="0">
                <a:solidFill>
                  <a:schemeClr val="bg1"/>
                </a:solidFill>
                <a:latin typeface="Franklin Gothic Book"/>
              </a:rPr>
              <a:t> students at science fair, Chris Volpe</a:t>
            </a:r>
            <a:endParaRPr lang="en-US" sz="900" dirty="0">
              <a:solidFill>
                <a:schemeClr val="bg1"/>
              </a:solidFill>
              <a:latin typeface="Franklin Gothic Book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87406" y="9410005"/>
            <a:ext cx="4835570" cy="346770"/>
          </a:xfrm>
          <a:prstGeom prst="rect">
            <a:avLst/>
          </a:prstGeom>
        </p:spPr>
        <p:txBody>
          <a:bodyPr wrap="square" lIns="130055" tIns="65028" rIns="130055" bIns="65028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Franklin Gothic Book"/>
              </a:rPr>
              <a:t>John S. Martinez students, Inter Relations</a:t>
            </a:r>
            <a:endParaRPr lang="en-US" sz="900" dirty="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177006" y="9146381"/>
            <a:ext cx="3733800" cy="1294606"/>
          </a:xfrm>
          <a:prstGeom prst="rect">
            <a:avLst/>
          </a:prstGeom>
        </p:spPr>
        <p:txBody>
          <a:bodyPr wrap="square" lIns="130055" tIns="65028" rIns="130055" bIns="65028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rgbClr val="7F7F7F"/>
                </a:solidFill>
                <a:latin typeface="Franklin Gothic Book"/>
              </a:rPr>
              <a:t>SOURCE</a:t>
            </a:r>
            <a:r>
              <a:rPr lang="en-US" sz="1200" dirty="0">
                <a:solidFill>
                  <a:srgbClr val="7F7F7F"/>
                </a:solidFill>
                <a:latin typeface="Franklin Gothic Book"/>
              </a:rPr>
              <a:t>: </a:t>
            </a:r>
            <a:r>
              <a:rPr lang="en-US" sz="1200" dirty="0" err="1">
                <a:solidFill>
                  <a:srgbClr val="7F7F7F"/>
                </a:solidFill>
                <a:latin typeface="Franklin Gothic Book"/>
              </a:rPr>
              <a:t>DataHaven</a:t>
            </a:r>
            <a:r>
              <a:rPr lang="en-US" sz="1200" dirty="0">
                <a:solidFill>
                  <a:srgbClr val="7F7F7F"/>
                </a:solidFill>
                <a:latin typeface="Franklin Gothic Book"/>
              </a:rPr>
              <a:t> analysis of </a:t>
            </a:r>
            <a:r>
              <a:rPr lang="en-US" sz="1200" dirty="0" smtClean="0">
                <a:solidFill>
                  <a:srgbClr val="7F7F7F"/>
                </a:solidFill>
                <a:latin typeface="Franklin Gothic Book"/>
              </a:rPr>
              <a:t>2005-2013 Connecticut State Department of Education data</a:t>
            </a:r>
            <a:endParaRPr lang="en-US" sz="1200" dirty="0">
              <a:solidFill>
                <a:srgbClr val="7F7F7F"/>
              </a:solidFill>
              <a:latin typeface="Franklin Gothic Book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1219200" y="1830387"/>
            <a:ext cx="7416006" cy="0"/>
          </a:xfrm>
          <a:prstGeom prst="line">
            <a:avLst/>
          </a:prstGeom>
          <a:ln w="76200" cap="flat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http://hamdentimes.com/wp-content/uploads/2014/11/q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05333" y="3125787"/>
            <a:ext cx="5897880" cy="32766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7111206" y="6021387"/>
            <a:ext cx="5092925" cy="346770"/>
          </a:xfrm>
          <a:prstGeom prst="rect">
            <a:avLst/>
          </a:prstGeom>
        </p:spPr>
        <p:txBody>
          <a:bodyPr wrap="square" lIns="130055" tIns="65028" rIns="130055" bIns="65028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Franklin Gothic Book"/>
              </a:rPr>
              <a:t>Quinnipiac University campus, Hamden Times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249"/>
    </mc:Choice>
    <mc:Fallback>
      <p:transition advTm="2024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05606" y="1785584"/>
            <a:ext cx="7043407" cy="7588603"/>
            <a:chOff x="457200" y="1143000"/>
            <a:chExt cx="7924800" cy="5257800"/>
          </a:xfrm>
        </p:grpSpPr>
        <p:graphicFrame>
          <p:nvGraphicFramePr>
            <p:cNvPr id="4" name="Chart 3"/>
            <p:cNvGraphicFramePr/>
            <p:nvPr/>
          </p:nvGraphicFramePr>
          <p:xfrm>
            <a:off x="533400" y="1143000"/>
            <a:ext cx="7848600" cy="5257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7" name="Straight Connector 6"/>
            <p:cNvCxnSpPr/>
            <p:nvPr/>
          </p:nvCxnSpPr>
          <p:spPr>
            <a:xfrm flipH="1">
              <a:off x="457200" y="4122420"/>
              <a:ext cx="220980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1"/>
          <p:cNvSpPr txBox="1"/>
          <p:nvPr/>
        </p:nvSpPr>
        <p:spPr>
          <a:xfrm>
            <a:off x="481806" y="9147175"/>
            <a:ext cx="4724400" cy="379412"/>
          </a:xfrm>
          <a:prstGeom prst="rect">
            <a:avLst/>
          </a:prstGeom>
        </p:spPr>
        <p:txBody>
          <a:bodyPr wrap="square" lIns="130055" tIns="65028" rIns="130055" bIns="65028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</a:rPr>
              <a:t>SOURCE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</a:rPr>
              <a:t>: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</a:rPr>
              <a:t>DataHaven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</a:rPr>
              <a:t> analysis of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</a:rPr>
              <a:t>2008-2012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</a:rPr>
              <a:t>Census data available at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/>
              </a:rPr>
              <a:t>census.gov using Brookings Institute Methodology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253206" y="153987"/>
            <a:ext cx="6826687" cy="1116211"/>
          </a:xfrm>
          <a:prstGeom prst="rect">
            <a:avLst/>
          </a:prstGeom>
          <a:noFill/>
        </p:spPr>
        <p:txBody>
          <a:bodyPr wrap="square" lIns="130055" tIns="65028" rIns="130055" bIns="65028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DIN-Light"/>
                <a:cs typeface="DIN-Light"/>
              </a:rPr>
              <a:t>Ratio of High and Low-Skilled Immigrant Workers, 2012</a:t>
            </a:r>
          </a:p>
        </p:txBody>
      </p:sp>
      <p:pic>
        <p:nvPicPr>
          <p:cNvPr id="19458" name="Picture 2" descr="http://ww3.hdnux.com/photos/33/45/00/7229498/5/628x4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0999" y="0"/>
            <a:ext cx="6168114" cy="4725987"/>
          </a:xfrm>
          <a:prstGeom prst="rect">
            <a:avLst/>
          </a:prstGeom>
          <a:noFill/>
        </p:spPr>
      </p:pic>
      <p:sp>
        <p:nvSpPr>
          <p:cNvPr id="11" name="TextBox 1"/>
          <p:cNvSpPr txBox="1"/>
          <p:nvPr/>
        </p:nvSpPr>
        <p:spPr>
          <a:xfrm>
            <a:off x="8000999" y="4268787"/>
            <a:ext cx="6284886" cy="542043"/>
          </a:xfrm>
          <a:prstGeom prst="rect">
            <a:avLst/>
          </a:prstGeom>
        </p:spPr>
        <p:txBody>
          <a:bodyPr wrap="square" lIns="130055" tIns="65028" rIns="130055" bIns="65028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FFFFFF"/>
                </a:solidFill>
                <a:latin typeface="Franklin Gothic Book"/>
              </a:rPr>
              <a:t>Construction in New Haven, CT Post</a:t>
            </a:r>
          </a:p>
        </p:txBody>
      </p:sp>
      <p:pic>
        <p:nvPicPr>
          <p:cNvPr id="19462" name="Picture 6" descr="https://c1.staticflickr.com/1/48/138236626_9d90f024e7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0998" y="4943853"/>
            <a:ext cx="6618941" cy="4963734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8000999" y="9332217"/>
            <a:ext cx="6501607" cy="346770"/>
          </a:xfrm>
          <a:prstGeom prst="rect">
            <a:avLst/>
          </a:prstGeom>
        </p:spPr>
        <p:txBody>
          <a:bodyPr lIns="130055" tIns="65028" rIns="130055" bIns="65028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Franklin Gothic Book"/>
              </a:rPr>
              <a:t>Downtown New Haven, Flickr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-1727994" y="1296987"/>
            <a:ext cx="7416006" cy="0"/>
          </a:xfrm>
          <a:prstGeom prst="line">
            <a:avLst/>
          </a:prstGeom>
          <a:ln w="76200" cap="flat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311"/>
    </mc:Choice>
    <mc:Fallback>
      <p:transition advClick="0" advTm="2031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939006" y="9145587"/>
            <a:ext cx="4901406" cy="650452"/>
          </a:xfrm>
          <a:prstGeom prst="rect">
            <a:avLst/>
          </a:prstGeom>
        </p:spPr>
        <p:txBody>
          <a:bodyPr wrap="square" lIns="130055" tIns="65028" rIns="130055" bIns="65028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SOURCE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: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DataHaven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 analysis of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2008-2012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Census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PUMS available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at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Franklin Gothic Book"/>
              </a:rPr>
              <a:t>census.gov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Franklin Gothic Book"/>
            </a:endParaRPr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337625868"/>
              </p:ext>
            </p:extLst>
          </p:nvPr>
        </p:nvGraphicFramePr>
        <p:xfrm>
          <a:off x="405606" y="1601787"/>
          <a:ext cx="6176526" cy="7697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443" name="Picture 11" descr="http://www.outandaboutmom.com/wp-content/uploads/2011/10/DSC04242-1024x768.jpg"/>
          <p:cNvPicPr>
            <a:picLocks noChangeAspect="1" noChangeArrowheads="1"/>
          </p:cNvPicPr>
          <p:nvPr/>
        </p:nvPicPr>
        <p:blipFill>
          <a:blip r:embed="rId4" cstate="print"/>
          <a:srcRect l="9960" r="39458"/>
          <a:stretch>
            <a:fillRect/>
          </a:stretch>
        </p:blipFill>
        <p:spPr bwMode="auto">
          <a:xfrm>
            <a:off x="7303320" y="-20102"/>
            <a:ext cx="6589686" cy="9775289"/>
          </a:xfrm>
          <a:prstGeom prst="rect">
            <a:avLst/>
          </a:prstGeom>
          <a:noFill/>
        </p:spPr>
      </p:pic>
      <p:sp>
        <p:nvSpPr>
          <p:cNvPr id="13" name="TextBox 1"/>
          <p:cNvSpPr txBox="1"/>
          <p:nvPr/>
        </p:nvSpPr>
        <p:spPr>
          <a:xfrm>
            <a:off x="7487880" y="9323140"/>
            <a:ext cx="6176526" cy="433634"/>
          </a:xfrm>
          <a:prstGeom prst="rect">
            <a:avLst/>
          </a:prstGeom>
        </p:spPr>
        <p:txBody>
          <a:bodyPr wrap="square" lIns="130055" tIns="65028" rIns="130055" bIns="65028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FFFFFF"/>
                </a:solidFill>
                <a:latin typeface="Franklin Gothic Book"/>
              </a:rPr>
              <a:t>Chapel Street Shops, Out and About Mom Blog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3206" y="153987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DIN-Light"/>
                <a:cs typeface="DIN-Light"/>
              </a:rPr>
              <a:t>Taxes Paid (in millions), </a:t>
            </a:r>
          </a:p>
          <a:p>
            <a:r>
              <a:rPr lang="en-US" sz="3200" dirty="0">
                <a:latin typeface="DIN-Light"/>
                <a:cs typeface="DIN-Light"/>
              </a:rPr>
              <a:t>Connecticut Immigrants</a:t>
            </a:r>
            <a:r>
              <a:rPr lang="en-US" sz="3200" dirty="0" smtClean="0">
                <a:latin typeface="DIN-Light"/>
                <a:cs typeface="DIN-Light"/>
              </a:rPr>
              <a:t>, 2012</a:t>
            </a:r>
            <a:endParaRPr lang="en-US" sz="3200" dirty="0">
              <a:latin typeface="DIN-Light"/>
              <a:cs typeface="DIN-Ligh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1804194" y="1296987"/>
            <a:ext cx="7416006" cy="0"/>
          </a:xfrm>
          <a:prstGeom prst="line">
            <a:avLst/>
          </a:prstGeom>
          <a:ln w="76200" cap="flat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186"/>
    </mc:Choice>
    <mc:Fallback>
      <p:transition advTm="2018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1517</Words>
  <Application>Microsoft Office PowerPoint</Application>
  <PresentationFormat>Custom</PresentationFormat>
  <Paragraphs>178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Mark3</dc:creator>
  <cp:lastModifiedBy>Woluchem, Maia</cp:lastModifiedBy>
  <cp:revision>187</cp:revision>
  <dcterms:created xsi:type="dcterms:W3CDTF">2015-04-03T18:26:11Z</dcterms:created>
  <dcterms:modified xsi:type="dcterms:W3CDTF">2015-04-28T00:13:40Z</dcterms:modified>
</cp:coreProperties>
</file>