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handoutMasterIdLst>
    <p:handoutMasterId r:id="rId52"/>
  </p:handoutMasterIdLst>
  <p:sldIdLst>
    <p:sldId id="348" r:id="rId2"/>
    <p:sldId id="403" r:id="rId3"/>
    <p:sldId id="470" r:id="rId4"/>
    <p:sldId id="350" r:id="rId5"/>
    <p:sldId id="424" r:id="rId6"/>
    <p:sldId id="398" r:id="rId7"/>
    <p:sldId id="356" r:id="rId8"/>
    <p:sldId id="353" r:id="rId9"/>
    <p:sldId id="352" r:id="rId10"/>
    <p:sldId id="355" r:id="rId11"/>
    <p:sldId id="357" r:id="rId12"/>
    <p:sldId id="422" r:id="rId13"/>
    <p:sldId id="363" r:id="rId14"/>
    <p:sldId id="417" r:id="rId15"/>
    <p:sldId id="399" r:id="rId16"/>
    <p:sldId id="364" r:id="rId17"/>
    <p:sldId id="418" r:id="rId18"/>
    <p:sldId id="400" r:id="rId19"/>
    <p:sldId id="408" r:id="rId20"/>
    <p:sldId id="409" r:id="rId21"/>
    <p:sldId id="420" r:id="rId22"/>
    <p:sldId id="410" r:id="rId23"/>
    <p:sldId id="415" r:id="rId24"/>
    <p:sldId id="416" r:id="rId25"/>
    <p:sldId id="367" r:id="rId26"/>
    <p:sldId id="445" r:id="rId27"/>
    <p:sldId id="446" r:id="rId28"/>
    <p:sldId id="447" r:id="rId29"/>
    <p:sldId id="448" r:id="rId30"/>
    <p:sldId id="449" r:id="rId31"/>
    <p:sldId id="450" r:id="rId32"/>
    <p:sldId id="451" r:id="rId33"/>
    <p:sldId id="452" r:id="rId34"/>
    <p:sldId id="453" r:id="rId35"/>
    <p:sldId id="454" r:id="rId36"/>
    <p:sldId id="455" r:id="rId37"/>
    <p:sldId id="471" r:id="rId38"/>
    <p:sldId id="457" r:id="rId39"/>
    <p:sldId id="463" r:id="rId40"/>
    <p:sldId id="464" r:id="rId41"/>
    <p:sldId id="459" r:id="rId42"/>
    <p:sldId id="465" r:id="rId43"/>
    <p:sldId id="466" r:id="rId44"/>
    <p:sldId id="467" r:id="rId45"/>
    <p:sldId id="468" r:id="rId46"/>
    <p:sldId id="469" r:id="rId47"/>
    <p:sldId id="340" r:id="rId48"/>
    <p:sldId id="402" r:id="rId49"/>
    <p:sldId id="288"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C00"/>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0" autoAdjust="0"/>
    <p:restoredTop sz="90653" autoAdjust="0"/>
  </p:normalViewPr>
  <p:slideViewPr>
    <p:cSldViewPr>
      <p:cViewPr>
        <p:scale>
          <a:sx n="78" d="100"/>
          <a:sy n="78" d="100"/>
        </p:scale>
        <p:origin x="-870" y="-6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admserv\ExecVC\LauJen\data\City%20Population%20Number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oleObject" Target="file:///\\admserv\ExecVC\LauJen\book\neighborhood%20article\all%20stats%20comparis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dmserv\ExecVC\LauJen\book\neighborhood%20article\all%20stats%20comparis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Sheet1!$A$43</c:f>
              <c:strCache>
                <c:ptCount val="1"/>
                <c:pt idx="0">
                  <c:v>St. Louis MSA</c:v>
                </c:pt>
              </c:strCache>
            </c:strRef>
          </c:tx>
          <c:spPr>
            <a:solidFill>
              <a:srgbClr val="FFFF00"/>
            </a:solidFill>
          </c:spPr>
          <c:invertIfNegative val="0"/>
          <c:cat>
            <c:strRef>
              <c:f>Sheet1!$B$42:$E$42</c:f>
              <c:strCache>
                <c:ptCount val="4"/>
                <c:pt idx="0">
                  <c:v>1970-1980</c:v>
                </c:pt>
                <c:pt idx="1">
                  <c:v>1980-1990</c:v>
                </c:pt>
                <c:pt idx="2">
                  <c:v>1990-2000</c:v>
                </c:pt>
                <c:pt idx="3">
                  <c:v>2000-2010</c:v>
                </c:pt>
              </c:strCache>
            </c:strRef>
          </c:cat>
          <c:val>
            <c:numRef>
              <c:f>Sheet1!$B$43:$E$43</c:f>
              <c:numCache>
                <c:formatCode>0.00%</c:formatCode>
                <c:ptCount val="4"/>
                <c:pt idx="0">
                  <c:v>-1.268907314476136E-2</c:v>
                </c:pt>
                <c:pt idx="1">
                  <c:v>3.0895340973953377E-2</c:v>
                </c:pt>
                <c:pt idx="2">
                  <c:v>4.6781022256990497E-2</c:v>
                </c:pt>
                <c:pt idx="3">
                  <c:v>3.266134494901974E-2</c:v>
                </c:pt>
              </c:numCache>
            </c:numRef>
          </c:val>
        </c:ser>
        <c:ser>
          <c:idx val="1"/>
          <c:order val="1"/>
          <c:tx>
            <c:strRef>
              <c:f>Sheet1!$A$44</c:f>
              <c:strCache>
                <c:ptCount val="1"/>
                <c:pt idx="0">
                  <c:v>Los Angeles MSA</c:v>
                </c:pt>
              </c:strCache>
            </c:strRef>
          </c:tx>
          <c:invertIfNegative val="0"/>
          <c:cat>
            <c:strRef>
              <c:f>Sheet1!$B$42:$E$42</c:f>
              <c:strCache>
                <c:ptCount val="4"/>
                <c:pt idx="0">
                  <c:v>1970-1980</c:v>
                </c:pt>
                <c:pt idx="1">
                  <c:v>1980-1990</c:v>
                </c:pt>
                <c:pt idx="2">
                  <c:v>1990-2000</c:v>
                </c:pt>
                <c:pt idx="3">
                  <c:v>2000-2010</c:v>
                </c:pt>
              </c:strCache>
            </c:strRef>
          </c:cat>
          <c:val>
            <c:numRef>
              <c:f>Sheet1!$B$44:$E$44</c:f>
              <c:numCache>
                <c:formatCode>0.00%</c:formatCode>
                <c:ptCount val="4"/>
                <c:pt idx="0">
                  <c:v>0.1118896570368724</c:v>
                </c:pt>
                <c:pt idx="1">
                  <c:v>0.19803714262426383</c:v>
                </c:pt>
                <c:pt idx="2">
                  <c:v>9.6854188324705603E-2</c:v>
                </c:pt>
                <c:pt idx="3">
                  <c:v>3.7459483453608944E-2</c:v>
                </c:pt>
              </c:numCache>
            </c:numRef>
          </c:val>
        </c:ser>
        <c:ser>
          <c:idx val="2"/>
          <c:order val="2"/>
          <c:tx>
            <c:strRef>
              <c:f>Sheet1!$A$45</c:f>
              <c:strCache>
                <c:ptCount val="1"/>
                <c:pt idx="0">
                  <c:v>Chicago MSA</c:v>
                </c:pt>
              </c:strCache>
            </c:strRef>
          </c:tx>
          <c:invertIfNegative val="0"/>
          <c:cat>
            <c:strRef>
              <c:f>Sheet1!$B$42:$E$42</c:f>
              <c:strCache>
                <c:ptCount val="4"/>
                <c:pt idx="0">
                  <c:v>1970-1980</c:v>
                </c:pt>
                <c:pt idx="1">
                  <c:v>1980-1990</c:v>
                </c:pt>
                <c:pt idx="2">
                  <c:v>1990-2000</c:v>
                </c:pt>
                <c:pt idx="3">
                  <c:v>2000-2010</c:v>
                </c:pt>
              </c:strCache>
            </c:strRef>
          </c:cat>
          <c:val>
            <c:numRef>
              <c:f>Sheet1!$B$45:$E$45</c:f>
              <c:numCache>
                <c:formatCode>0.00%</c:formatCode>
                <c:ptCount val="4"/>
                <c:pt idx="0">
                  <c:v>3.3791039097966796E-2</c:v>
                </c:pt>
                <c:pt idx="1">
                  <c:v>2.4917714398118723E-2</c:v>
                </c:pt>
                <c:pt idx="2">
                  <c:v>0.12803496018229443</c:v>
                </c:pt>
                <c:pt idx="3">
                  <c:v>3.9874302013691326E-2</c:v>
                </c:pt>
              </c:numCache>
            </c:numRef>
          </c:val>
        </c:ser>
        <c:ser>
          <c:idx val="3"/>
          <c:order val="3"/>
          <c:tx>
            <c:strRef>
              <c:f>Sheet1!$A$46</c:f>
              <c:strCache>
                <c:ptCount val="1"/>
                <c:pt idx="0">
                  <c:v>Miami MSA</c:v>
                </c:pt>
              </c:strCache>
            </c:strRef>
          </c:tx>
          <c:spPr>
            <a:solidFill>
              <a:srgbClr val="0070C0"/>
            </a:solidFill>
          </c:spPr>
          <c:invertIfNegative val="0"/>
          <c:cat>
            <c:strRef>
              <c:f>Sheet1!$B$42:$E$42</c:f>
              <c:strCache>
                <c:ptCount val="4"/>
                <c:pt idx="0">
                  <c:v>1970-1980</c:v>
                </c:pt>
                <c:pt idx="1">
                  <c:v>1980-1990</c:v>
                </c:pt>
                <c:pt idx="2">
                  <c:v>1990-2000</c:v>
                </c:pt>
                <c:pt idx="3">
                  <c:v>2000-2010</c:v>
                </c:pt>
              </c:strCache>
            </c:strRef>
          </c:cat>
          <c:val>
            <c:numRef>
              <c:f>Sheet1!$B$46:$E$46</c:f>
              <c:numCache>
                <c:formatCode>0.00%</c:formatCode>
                <c:ptCount val="4"/>
                <c:pt idx="0">
                  <c:v>0.44003362178620209</c:v>
                </c:pt>
                <c:pt idx="1">
                  <c:v>0.25932830028402493</c:v>
                </c:pt>
                <c:pt idx="2">
                  <c:v>0.23457607060969898</c:v>
                </c:pt>
                <c:pt idx="3">
                  <c:v>0.11124590719160055</c:v>
                </c:pt>
              </c:numCache>
            </c:numRef>
          </c:val>
        </c:ser>
        <c:ser>
          <c:idx val="4"/>
          <c:order val="4"/>
          <c:tx>
            <c:strRef>
              <c:f>Sheet1!$A$47</c:f>
              <c:strCache>
                <c:ptCount val="1"/>
                <c:pt idx="0">
                  <c:v>Boston MSA</c:v>
                </c:pt>
              </c:strCache>
            </c:strRef>
          </c:tx>
          <c:spPr>
            <a:solidFill>
              <a:srgbClr val="7030A0"/>
            </a:solidFill>
          </c:spPr>
          <c:invertIfNegative val="0"/>
          <c:cat>
            <c:strRef>
              <c:f>Sheet1!$B$42:$E$42</c:f>
              <c:strCache>
                <c:ptCount val="4"/>
                <c:pt idx="0">
                  <c:v>1970-1980</c:v>
                </c:pt>
                <c:pt idx="1">
                  <c:v>1980-1990</c:v>
                </c:pt>
                <c:pt idx="2">
                  <c:v>1990-2000</c:v>
                </c:pt>
                <c:pt idx="3">
                  <c:v>2000-2010</c:v>
                </c:pt>
              </c:strCache>
            </c:strRef>
          </c:cat>
          <c:val>
            <c:numRef>
              <c:f>Sheet1!$B$47:$E$47</c:f>
              <c:numCache>
                <c:formatCode>0.00%</c:formatCode>
                <c:ptCount val="4"/>
                <c:pt idx="0">
                  <c:v>5.230351916187777E-3</c:v>
                </c:pt>
                <c:pt idx="1">
                  <c:v>4.9588875192486642E-2</c:v>
                </c:pt>
                <c:pt idx="2">
                  <c:v>6.2277585666786407E-2</c:v>
                </c:pt>
                <c:pt idx="3">
                  <c:v>3.6676243081844646E-2</c:v>
                </c:pt>
              </c:numCache>
            </c:numRef>
          </c:val>
        </c:ser>
        <c:ser>
          <c:idx val="5"/>
          <c:order val="5"/>
          <c:tx>
            <c:strRef>
              <c:f>Sheet1!$A$48</c:f>
              <c:strCache>
                <c:ptCount val="1"/>
                <c:pt idx="0">
                  <c:v>San Francisco MSA</c:v>
                </c:pt>
              </c:strCache>
            </c:strRef>
          </c:tx>
          <c:invertIfNegative val="0"/>
          <c:cat>
            <c:strRef>
              <c:f>Sheet1!$B$42:$E$42</c:f>
              <c:strCache>
                <c:ptCount val="4"/>
                <c:pt idx="0">
                  <c:v>1970-1980</c:v>
                </c:pt>
                <c:pt idx="1">
                  <c:v>1980-1990</c:v>
                </c:pt>
                <c:pt idx="2">
                  <c:v>1990-2000</c:v>
                </c:pt>
                <c:pt idx="3">
                  <c:v>2000-2010</c:v>
                </c:pt>
              </c:strCache>
            </c:strRef>
          </c:cat>
          <c:val>
            <c:numRef>
              <c:f>Sheet1!$B$48:$E$48</c:f>
              <c:numCache>
                <c:formatCode>0.00%</c:formatCode>
                <c:ptCount val="4"/>
                <c:pt idx="0">
                  <c:v>4.546306841298333E-2</c:v>
                </c:pt>
                <c:pt idx="1">
                  <c:v>0.13412487829188721</c:v>
                </c:pt>
                <c:pt idx="2">
                  <c:v>0.11857835095394337</c:v>
                </c:pt>
                <c:pt idx="3">
                  <c:v>5.1324500902335791E-2</c:v>
                </c:pt>
              </c:numCache>
            </c:numRef>
          </c:val>
        </c:ser>
        <c:dLbls>
          <c:showLegendKey val="0"/>
          <c:showVal val="0"/>
          <c:showCatName val="0"/>
          <c:showSerName val="0"/>
          <c:showPercent val="0"/>
          <c:showBubbleSize val="0"/>
        </c:dLbls>
        <c:gapWidth val="150"/>
        <c:axId val="170839424"/>
        <c:axId val="170845312"/>
      </c:barChart>
      <c:catAx>
        <c:axId val="170839424"/>
        <c:scaling>
          <c:orientation val="minMax"/>
        </c:scaling>
        <c:delete val="0"/>
        <c:axPos val="b"/>
        <c:majorTickMark val="out"/>
        <c:minorTickMark val="none"/>
        <c:tickLblPos val="nextTo"/>
        <c:txPr>
          <a:bodyPr/>
          <a:lstStyle/>
          <a:p>
            <a:pPr>
              <a:defRPr sz="1600"/>
            </a:pPr>
            <a:endParaRPr lang="en-US"/>
          </a:p>
        </c:txPr>
        <c:crossAx val="170845312"/>
        <c:crosses val="autoZero"/>
        <c:auto val="1"/>
        <c:lblAlgn val="ctr"/>
        <c:lblOffset val="100"/>
        <c:noMultiLvlLbl val="0"/>
      </c:catAx>
      <c:valAx>
        <c:axId val="170845312"/>
        <c:scaling>
          <c:orientation val="minMax"/>
        </c:scaling>
        <c:delete val="0"/>
        <c:axPos val="l"/>
        <c:numFmt formatCode="0%" sourceLinked="0"/>
        <c:majorTickMark val="out"/>
        <c:minorTickMark val="none"/>
        <c:tickLblPos val="nextTo"/>
        <c:txPr>
          <a:bodyPr/>
          <a:lstStyle/>
          <a:p>
            <a:pPr>
              <a:defRPr sz="1400"/>
            </a:pPr>
            <a:endParaRPr lang="en-US"/>
          </a:p>
        </c:txPr>
        <c:crossAx val="170839424"/>
        <c:crosses val="autoZero"/>
        <c:crossBetween val="between"/>
        <c:majorUnit val="5.000000000000001E-2"/>
      </c:valAx>
    </c:plotArea>
    <c:legend>
      <c:legendPos val="r"/>
      <c:layout>
        <c:manualLayout>
          <c:xMode val="edge"/>
          <c:yMode val="edge"/>
          <c:x val="0.75438023507931073"/>
          <c:y val="0.22201698745990084"/>
          <c:w val="0.23692411274677622"/>
          <c:h val="0.50041046952464274"/>
        </c:manualLayout>
      </c:layout>
      <c:overlay val="0"/>
      <c:txPr>
        <a:bodyPr/>
        <a:lstStyle/>
        <a:p>
          <a:pPr>
            <a:defRPr sz="1600"/>
          </a:pPr>
          <a:endParaRPr lang="en-US"/>
        </a:p>
      </c:txPr>
    </c:legend>
    <c:plotVisOnly val="1"/>
    <c:dispBlanksAs val="gap"/>
    <c:showDLblsOverMax val="0"/>
  </c:chart>
  <c:txPr>
    <a:bodyPr/>
    <a:lstStyle/>
    <a:p>
      <a:pPr>
        <a:defRPr>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Ratio of New Housing Units to New Households </a:t>
            </a:r>
          </a:p>
          <a:p>
            <a:pPr>
              <a:defRPr b="0"/>
            </a:pPr>
            <a:r>
              <a:rPr lang="en-US" b="0"/>
              <a:t>for St. Louis MSA</a:t>
            </a:r>
          </a:p>
        </c:rich>
      </c:tx>
      <c:layout/>
      <c:overlay val="0"/>
    </c:title>
    <c:autoTitleDeleted val="0"/>
    <c:plotArea>
      <c:layout/>
      <c:barChart>
        <c:barDir val="col"/>
        <c:grouping val="clustered"/>
        <c:varyColors val="0"/>
        <c:ser>
          <c:idx val="0"/>
          <c:order val="0"/>
          <c:tx>
            <c:v>Ratio of New Housing Units to New Households </c:v>
          </c:tx>
          <c:invertIfNegative val="0"/>
          <c:cat>
            <c:strRef>
              <c:f>'MSA 7040'!$A$3:$A$6</c:f>
              <c:strCache>
                <c:ptCount val="4"/>
                <c:pt idx="0">
                  <c:v>1970-1980</c:v>
                </c:pt>
                <c:pt idx="1">
                  <c:v>1980-1990</c:v>
                </c:pt>
                <c:pt idx="2">
                  <c:v>1990-2000</c:v>
                </c:pt>
                <c:pt idx="3">
                  <c:v>2000-2011</c:v>
                </c:pt>
              </c:strCache>
            </c:strRef>
          </c:cat>
          <c:val>
            <c:numRef>
              <c:f>'MSA 7040'!$F$3:$F$6</c:f>
              <c:numCache>
                <c:formatCode>0.000</c:formatCode>
                <c:ptCount val="4"/>
                <c:pt idx="0">
                  <c:v>1.0803486420431681</c:v>
                </c:pt>
                <c:pt idx="1">
                  <c:v>1.2736579966795789</c:v>
                </c:pt>
                <c:pt idx="2">
                  <c:v>0.99108181465684397</c:v>
                </c:pt>
                <c:pt idx="3">
                  <c:v>1.4371289467737629</c:v>
                </c:pt>
              </c:numCache>
            </c:numRef>
          </c:val>
        </c:ser>
        <c:dLbls>
          <c:showLegendKey val="0"/>
          <c:showVal val="1"/>
          <c:showCatName val="0"/>
          <c:showSerName val="0"/>
          <c:showPercent val="0"/>
          <c:showBubbleSize val="0"/>
        </c:dLbls>
        <c:gapWidth val="150"/>
        <c:axId val="236061824"/>
        <c:axId val="236063360"/>
      </c:barChart>
      <c:catAx>
        <c:axId val="236061824"/>
        <c:scaling>
          <c:orientation val="minMax"/>
        </c:scaling>
        <c:delete val="0"/>
        <c:axPos val="b"/>
        <c:numFmt formatCode="General" sourceLinked="1"/>
        <c:majorTickMark val="none"/>
        <c:minorTickMark val="none"/>
        <c:tickLblPos val="nextTo"/>
        <c:crossAx val="236063360"/>
        <c:crosses val="autoZero"/>
        <c:auto val="1"/>
        <c:lblAlgn val="ctr"/>
        <c:lblOffset val="100"/>
        <c:noMultiLvlLbl val="0"/>
      </c:catAx>
      <c:valAx>
        <c:axId val="236063360"/>
        <c:scaling>
          <c:orientation val="minMax"/>
        </c:scaling>
        <c:delete val="0"/>
        <c:axPos val="l"/>
        <c:numFmt formatCode="0.00" sourceLinked="0"/>
        <c:majorTickMark val="out"/>
        <c:minorTickMark val="none"/>
        <c:tickLblPos val="nextTo"/>
        <c:crossAx val="236061824"/>
        <c:crosses val="autoZero"/>
        <c:crossBetween val="between"/>
      </c:valAx>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98112849016045"/>
          <c:y val="0.13001947913863571"/>
          <c:w val="0.64435133391131538"/>
          <c:h val="0.7925710175915649"/>
        </c:manualLayout>
      </c:layout>
      <c:lineChart>
        <c:grouping val="standard"/>
        <c:varyColors val="0"/>
        <c:ser>
          <c:idx val="0"/>
          <c:order val="0"/>
          <c:tx>
            <c:strRef>
              <c:f>Sheet1!$K$25</c:f>
              <c:strCache>
                <c:ptCount val="1"/>
                <c:pt idx="0">
                  <c:v>Central West End</c:v>
                </c:pt>
              </c:strCache>
            </c:strRef>
          </c:tx>
          <c:spPr>
            <a:ln w="38100">
              <a:solidFill>
                <a:srgbClr val="00B0F0"/>
              </a:solidFill>
            </a:ln>
          </c:spPr>
          <c:marker>
            <c:symbol val="none"/>
          </c:marker>
          <c:cat>
            <c:numRef>
              <c:f>Sheet1!$J$26:$J$30</c:f>
              <c:numCache>
                <c:formatCode>General</c:formatCode>
                <c:ptCount val="5"/>
                <c:pt idx="0">
                  <c:v>1970</c:v>
                </c:pt>
                <c:pt idx="1">
                  <c:v>1980</c:v>
                </c:pt>
                <c:pt idx="2">
                  <c:v>1990</c:v>
                </c:pt>
                <c:pt idx="3">
                  <c:v>2000</c:v>
                </c:pt>
                <c:pt idx="4">
                  <c:v>2010</c:v>
                </c:pt>
              </c:numCache>
            </c:numRef>
          </c:cat>
          <c:val>
            <c:numRef>
              <c:f>Sheet1!$K$26:$K$30</c:f>
              <c:numCache>
                <c:formatCode>General</c:formatCode>
                <c:ptCount val="5"/>
                <c:pt idx="0">
                  <c:v>100.84</c:v>
                </c:pt>
                <c:pt idx="1">
                  <c:v>115.92</c:v>
                </c:pt>
                <c:pt idx="2">
                  <c:v>164.15</c:v>
                </c:pt>
                <c:pt idx="3">
                  <c:v>180.39</c:v>
                </c:pt>
                <c:pt idx="4">
                  <c:v>192.12</c:v>
                </c:pt>
              </c:numCache>
            </c:numRef>
          </c:val>
          <c:smooth val="0"/>
        </c:ser>
        <c:ser>
          <c:idx val="1"/>
          <c:order val="1"/>
          <c:tx>
            <c:strRef>
              <c:f>Sheet1!$L$25</c:f>
              <c:strCache>
                <c:ptCount val="1"/>
                <c:pt idx="0">
                  <c:v>Botanical Heights</c:v>
                </c:pt>
              </c:strCache>
            </c:strRef>
          </c:tx>
          <c:spPr>
            <a:ln w="38100">
              <a:solidFill>
                <a:srgbClr val="00B050"/>
              </a:solidFill>
            </a:ln>
          </c:spPr>
          <c:marker>
            <c:symbol val="none"/>
          </c:marker>
          <c:cat>
            <c:numRef>
              <c:f>Sheet1!$J$26:$J$30</c:f>
              <c:numCache>
                <c:formatCode>General</c:formatCode>
                <c:ptCount val="5"/>
                <c:pt idx="0">
                  <c:v>1970</c:v>
                </c:pt>
                <c:pt idx="1">
                  <c:v>1980</c:v>
                </c:pt>
                <c:pt idx="2">
                  <c:v>1990</c:v>
                </c:pt>
                <c:pt idx="3">
                  <c:v>2000</c:v>
                </c:pt>
                <c:pt idx="4">
                  <c:v>2010</c:v>
                </c:pt>
              </c:numCache>
            </c:numRef>
          </c:cat>
          <c:val>
            <c:numRef>
              <c:f>Sheet1!$L$26:$L$30</c:f>
              <c:numCache>
                <c:formatCode>General</c:formatCode>
                <c:ptCount val="5"/>
                <c:pt idx="0">
                  <c:v>67.67</c:v>
                </c:pt>
                <c:pt idx="1">
                  <c:v>31.44</c:v>
                </c:pt>
                <c:pt idx="2">
                  <c:v>21.39</c:v>
                </c:pt>
                <c:pt idx="3">
                  <c:v>27.18</c:v>
                </c:pt>
                <c:pt idx="4">
                  <c:v>85.38</c:v>
                </c:pt>
              </c:numCache>
            </c:numRef>
          </c:val>
          <c:smooth val="0"/>
        </c:ser>
        <c:ser>
          <c:idx val="2"/>
          <c:order val="2"/>
          <c:tx>
            <c:strRef>
              <c:f>Sheet1!$M$25</c:f>
              <c:strCache>
                <c:ptCount val="1"/>
                <c:pt idx="0">
                  <c:v>Shaw</c:v>
                </c:pt>
              </c:strCache>
            </c:strRef>
          </c:tx>
          <c:spPr>
            <a:ln w="38100">
              <a:solidFill>
                <a:srgbClr val="FFFF00"/>
              </a:solidFill>
            </a:ln>
          </c:spPr>
          <c:marker>
            <c:symbol val="none"/>
          </c:marker>
          <c:cat>
            <c:numRef>
              <c:f>Sheet1!$J$26:$J$30</c:f>
              <c:numCache>
                <c:formatCode>General</c:formatCode>
                <c:ptCount val="5"/>
                <c:pt idx="0">
                  <c:v>1970</c:v>
                </c:pt>
                <c:pt idx="1">
                  <c:v>1980</c:v>
                </c:pt>
                <c:pt idx="2">
                  <c:v>1990</c:v>
                </c:pt>
                <c:pt idx="3">
                  <c:v>2000</c:v>
                </c:pt>
                <c:pt idx="4">
                  <c:v>2010</c:v>
                </c:pt>
              </c:numCache>
            </c:numRef>
          </c:cat>
          <c:val>
            <c:numRef>
              <c:f>Sheet1!$M$26:$M$30</c:f>
              <c:numCache>
                <c:formatCode>General</c:formatCode>
                <c:ptCount val="5"/>
                <c:pt idx="0">
                  <c:v>134.54</c:v>
                </c:pt>
                <c:pt idx="1">
                  <c:v>88.96</c:v>
                </c:pt>
                <c:pt idx="2">
                  <c:v>72.22</c:v>
                </c:pt>
                <c:pt idx="3">
                  <c:v>84.52</c:v>
                </c:pt>
                <c:pt idx="4">
                  <c:v>132.82</c:v>
                </c:pt>
              </c:numCache>
            </c:numRef>
          </c:val>
          <c:smooth val="0"/>
        </c:ser>
        <c:ser>
          <c:idx val="3"/>
          <c:order val="3"/>
          <c:tx>
            <c:strRef>
              <c:f>Sheet1!$N$25</c:f>
              <c:strCache>
                <c:ptCount val="1"/>
                <c:pt idx="0">
                  <c:v>Maplewood</c:v>
                </c:pt>
              </c:strCache>
            </c:strRef>
          </c:tx>
          <c:spPr>
            <a:ln w="38100">
              <a:solidFill>
                <a:srgbClr val="FF0000"/>
              </a:solidFill>
            </a:ln>
          </c:spPr>
          <c:marker>
            <c:symbol val="none"/>
          </c:marker>
          <c:cat>
            <c:numRef>
              <c:f>Sheet1!$J$26:$J$30</c:f>
              <c:numCache>
                <c:formatCode>General</c:formatCode>
                <c:ptCount val="5"/>
                <c:pt idx="0">
                  <c:v>1970</c:v>
                </c:pt>
                <c:pt idx="1">
                  <c:v>1980</c:v>
                </c:pt>
                <c:pt idx="2">
                  <c:v>1990</c:v>
                </c:pt>
                <c:pt idx="3">
                  <c:v>2000</c:v>
                </c:pt>
                <c:pt idx="4">
                  <c:v>2010</c:v>
                </c:pt>
              </c:numCache>
            </c:numRef>
          </c:cat>
          <c:val>
            <c:numRef>
              <c:f>Sheet1!$N$26:$N$30</c:f>
              <c:numCache>
                <c:formatCode>General</c:formatCode>
                <c:ptCount val="5"/>
                <c:pt idx="0">
                  <c:v>175.78</c:v>
                </c:pt>
                <c:pt idx="1">
                  <c:v>168.4</c:v>
                </c:pt>
                <c:pt idx="2">
                  <c:v>169.51</c:v>
                </c:pt>
                <c:pt idx="3">
                  <c:v>182.43</c:v>
                </c:pt>
                <c:pt idx="4">
                  <c:v>181.45</c:v>
                </c:pt>
              </c:numCache>
            </c:numRef>
          </c:val>
          <c:smooth val="0"/>
        </c:ser>
        <c:ser>
          <c:idx val="4"/>
          <c:order val="4"/>
          <c:tx>
            <c:strRef>
              <c:f>Sheet1!$O$25</c:f>
              <c:strCache>
                <c:ptCount val="1"/>
                <c:pt idx="0">
                  <c:v>Mark Twain</c:v>
                </c:pt>
              </c:strCache>
            </c:strRef>
          </c:tx>
          <c:spPr>
            <a:ln w="38100">
              <a:solidFill>
                <a:srgbClr val="7030A0"/>
              </a:solidFill>
            </a:ln>
          </c:spPr>
          <c:marker>
            <c:symbol val="none"/>
          </c:marker>
          <c:cat>
            <c:numRef>
              <c:f>Sheet1!$J$26:$J$30</c:f>
              <c:numCache>
                <c:formatCode>General</c:formatCode>
                <c:ptCount val="5"/>
                <c:pt idx="0">
                  <c:v>1970</c:v>
                </c:pt>
                <c:pt idx="1">
                  <c:v>1980</c:v>
                </c:pt>
                <c:pt idx="2">
                  <c:v>1990</c:v>
                </c:pt>
                <c:pt idx="3">
                  <c:v>2000</c:v>
                </c:pt>
                <c:pt idx="4">
                  <c:v>2010</c:v>
                </c:pt>
              </c:numCache>
            </c:numRef>
          </c:cat>
          <c:val>
            <c:numRef>
              <c:f>Sheet1!$O$26:$O$30</c:f>
              <c:numCache>
                <c:formatCode>General</c:formatCode>
                <c:ptCount val="5"/>
                <c:pt idx="0">
                  <c:v>134.72</c:v>
                </c:pt>
                <c:pt idx="1">
                  <c:v>100.89</c:v>
                </c:pt>
                <c:pt idx="2">
                  <c:v>96.09</c:v>
                </c:pt>
                <c:pt idx="3">
                  <c:v>64.489999999999995</c:v>
                </c:pt>
                <c:pt idx="4">
                  <c:v>83.6</c:v>
                </c:pt>
              </c:numCache>
            </c:numRef>
          </c:val>
          <c:smooth val="0"/>
        </c:ser>
        <c:ser>
          <c:idx val="5"/>
          <c:order val="5"/>
          <c:tx>
            <c:strRef>
              <c:f>Sheet1!$P$25</c:f>
              <c:strCache>
                <c:ptCount val="1"/>
                <c:pt idx="0">
                  <c:v>Study Area Mean</c:v>
                </c:pt>
              </c:strCache>
            </c:strRef>
          </c:tx>
          <c:spPr>
            <a:ln w="38100">
              <a:solidFill>
                <a:srgbClr val="B88C00"/>
              </a:solidFill>
            </a:ln>
          </c:spPr>
          <c:marker>
            <c:symbol val="none"/>
          </c:marker>
          <c:cat>
            <c:numRef>
              <c:f>Sheet1!$J$26:$J$30</c:f>
              <c:numCache>
                <c:formatCode>General</c:formatCode>
                <c:ptCount val="5"/>
                <c:pt idx="0">
                  <c:v>1970</c:v>
                </c:pt>
                <c:pt idx="1">
                  <c:v>1980</c:v>
                </c:pt>
                <c:pt idx="2">
                  <c:v>1990</c:v>
                </c:pt>
                <c:pt idx="3">
                  <c:v>2000</c:v>
                </c:pt>
                <c:pt idx="4">
                  <c:v>2010</c:v>
                </c:pt>
              </c:numCache>
            </c:numRef>
          </c:cat>
          <c:val>
            <c:numRef>
              <c:f>Sheet1!$P$26:$P$30</c:f>
              <c:numCache>
                <c:formatCode>General</c:formatCode>
                <c:ptCount val="5"/>
                <c:pt idx="0">
                  <c:v>155.59</c:v>
                </c:pt>
                <c:pt idx="1">
                  <c:v>153.77000000000001</c:v>
                </c:pt>
                <c:pt idx="2">
                  <c:v>152.16999999999999</c:v>
                </c:pt>
                <c:pt idx="3">
                  <c:v>151.51</c:v>
                </c:pt>
                <c:pt idx="4">
                  <c:v>151.13999999999999</c:v>
                </c:pt>
              </c:numCache>
            </c:numRef>
          </c:val>
          <c:smooth val="0"/>
        </c:ser>
        <c:dLbls>
          <c:showLegendKey val="0"/>
          <c:showVal val="0"/>
          <c:showCatName val="0"/>
          <c:showSerName val="0"/>
          <c:showPercent val="0"/>
          <c:showBubbleSize val="0"/>
        </c:dLbls>
        <c:marker val="1"/>
        <c:smooth val="0"/>
        <c:axId val="238425216"/>
        <c:axId val="238426752"/>
      </c:lineChart>
      <c:catAx>
        <c:axId val="238425216"/>
        <c:scaling>
          <c:orientation val="minMax"/>
        </c:scaling>
        <c:delete val="0"/>
        <c:axPos val="b"/>
        <c:numFmt formatCode="General" sourceLinked="1"/>
        <c:majorTickMark val="none"/>
        <c:minorTickMark val="none"/>
        <c:tickLblPos val="nextTo"/>
        <c:txPr>
          <a:bodyPr/>
          <a:lstStyle/>
          <a:p>
            <a:pPr>
              <a:defRPr sz="1600"/>
            </a:pPr>
            <a:endParaRPr lang="en-US"/>
          </a:p>
        </c:txPr>
        <c:crossAx val="238426752"/>
        <c:crosses val="autoZero"/>
        <c:auto val="1"/>
        <c:lblAlgn val="ctr"/>
        <c:lblOffset val="100"/>
        <c:noMultiLvlLbl val="0"/>
      </c:catAx>
      <c:valAx>
        <c:axId val="238426752"/>
        <c:scaling>
          <c:orientation val="minMax"/>
        </c:scaling>
        <c:delete val="0"/>
        <c:axPos val="l"/>
        <c:majorGridlines/>
        <c:title>
          <c:tx>
            <c:rich>
              <a:bodyPr/>
              <a:lstStyle/>
              <a:p>
                <a:pPr>
                  <a:defRPr sz="1600"/>
                </a:pPr>
                <a:r>
                  <a:rPr lang="en-US" sz="1600"/>
                  <a:t>Index Score</a:t>
                </a:r>
              </a:p>
            </c:rich>
          </c:tx>
          <c:layout/>
          <c:overlay val="0"/>
        </c:title>
        <c:numFmt formatCode="General" sourceLinked="1"/>
        <c:majorTickMark val="none"/>
        <c:minorTickMark val="none"/>
        <c:tickLblPos val="nextTo"/>
        <c:txPr>
          <a:bodyPr/>
          <a:lstStyle/>
          <a:p>
            <a:pPr>
              <a:defRPr sz="1600"/>
            </a:pPr>
            <a:endParaRPr lang="en-US"/>
          </a:p>
        </c:txPr>
        <c:crossAx val="238425216"/>
        <c:crosses val="autoZero"/>
        <c:crossBetween val="between"/>
      </c:valAx>
    </c:plotArea>
    <c:legend>
      <c:legendPos val="r"/>
      <c:layout>
        <c:manualLayout>
          <c:xMode val="edge"/>
          <c:yMode val="edge"/>
          <c:x val="0.76612467191601064"/>
          <c:y val="0.30646964129483817"/>
          <c:w val="0.21581977252843396"/>
          <c:h val="0.43150516185476817"/>
        </c:manualLayout>
      </c:layout>
      <c:overlay val="0"/>
      <c:txPr>
        <a:bodyPr/>
        <a:lstStyle/>
        <a:p>
          <a:pPr>
            <a:defRPr sz="1600"/>
          </a:pPr>
          <a:endParaRPr lang="en-US"/>
        </a:p>
      </c:txPr>
    </c:legend>
    <c:plotVisOnly val="1"/>
    <c:dispBlanksAs val="gap"/>
    <c:showDLblsOverMax val="0"/>
  </c:chart>
  <c:txPr>
    <a:bodyPr/>
    <a:lstStyle/>
    <a:p>
      <a:pPr>
        <a:defRPr>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Sheet1!$B$49</c:f>
              <c:strCache>
                <c:ptCount val="1"/>
                <c:pt idx="0">
                  <c:v>Central West End</c:v>
                </c:pt>
              </c:strCache>
            </c:strRef>
          </c:tx>
          <c:spPr>
            <a:ln w="38100">
              <a:solidFill>
                <a:srgbClr val="00B0F0"/>
              </a:solidFill>
            </a:ln>
          </c:spPr>
          <c:marker>
            <c:symbol val="none"/>
          </c:marker>
          <c:cat>
            <c:numRef>
              <c:f>Sheet1!$A$50:$A$52</c:f>
              <c:numCache>
                <c:formatCode>General</c:formatCode>
                <c:ptCount val="3"/>
                <c:pt idx="0">
                  <c:v>1970</c:v>
                </c:pt>
                <c:pt idx="1">
                  <c:v>1990</c:v>
                </c:pt>
                <c:pt idx="2">
                  <c:v>2010</c:v>
                </c:pt>
              </c:numCache>
            </c:numRef>
          </c:cat>
          <c:val>
            <c:numRef>
              <c:f>Sheet1!$B$50:$B$52</c:f>
              <c:numCache>
                <c:formatCode>General</c:formatCode>
                <c:ptCount val="3"/>
                <c:pt idx="0">
                  <c:v>46</c:v>
                </c:pt>
                <c:pt idx="1">
                  <c:v>41</c:v>
                </c:pt>
                <c:pt idx="2">
                  <c:v>42</c:v>
                </c:pt>
              </c:numCache>
            </c:numRef>
          </c:val>
          <c:smooth val="0"/>
        </c:ser>
        <c:ser>
          <c:idx val="1"/>
          <c:order val="1"/>
          <c:tx>
            <c:strRef>
              <c:f>Sheet1!$C$49</c:f>
              <c:strCache>
                <c:ptCount val="1"/>
                <c:pt idx="0">
                  <c:v>Botanical Heights</c:v>
                </c:pt>
              </c:strCache>
            </c:strRef>
          </c:tx>
          <c:spPr>
            <a:ln w="38100">
              <a:solidFill>
                <a:srgbClr val="00B050"/>
              </a:solidFill>
            </a:ln>
          </c:spPr>
          <c:marker>
            <c:symbol val="none"/>
          </c:marker>
          <c:cat>
            <c:numRef>
              <c:f>Sheet1!$A$50:$A$52</c:f>
              <c:numCache>
                <c:formatCode>General</c:formatCode>
                <c:ptCount val="3"/>
                <c:pt idx="0">
                  <c:v>1970</c:v>
                </c:pt>
                <c:pt idx="1">
                  <c:v>1990</c:v>
                </c:pt>
                <c:pt idx="2">
                  <c:v>2010</c:v>
                </c:pt>
              </c:numCache>
            </c:numRef>
          </c:cat>
          <c:val>
            <c:numRef>
              <c:f>Sheet1!$C$50:$C$52</c:f>
              <c:numCache>
                <c:formatCode>General</c:formatCode>
                <c:ptCount val="3"/>
                <c:pt idx="0">
                  <c:v>2</c:v>
                </c:pt>
                <c:pt idx="1">
                  <c:v>62</c:v>
                </c:pt>
                <c:pt idx="2">
                  <c:v>75</c:v>
                </c:pt>
              </c:numCache>
            </c:numRef>
          </c:val>
          <c:smooth val="0"/>
        </c:ser>
        <c:ser>
          <c:idx val="2"/>
          <c:order val="2"/>
          <c:tx>
            <c:strRef>
              <c:f>Sheet1!$D$49</c:f>
              <c:strCache>
                <c:ptCount val="1"/>
                <c:pt idx="0">
                  <c:v>Shaw</c:v>
                </c:pt>
              </c:strCache>
            </c:strRef>
          </c:tx>
          <c:spPr>
            <a:ln w="38100">
              <a:solidFill>
                <a:srgbClr val="FFFF00"/>
              </a:solidFill>
            </a:ln>
          </c:spPr>
          <c:marker>
            <c:symbol val="none"/>
          </c:marker>
          <c:cat>
            <c:numRef>
              <c:f>Sheet1!$A$50:$A$52</c:f>
              <c:numCache>
                <c:formatCode>General</c:formatCode>
                <c:ptCount val="3"/>
                <c:pt idx="0">
                  <c:v>1970</c:v>
                </c:pt>
                <c:pt idx="1">
                  <c:v>1990</c:v>
                </c:pt>
                <c:pt idx="2">
                  <c:v>2010</c:v>
                </c:pt>
              </c:numCache>
            </c:numRef>
          </c:cat>
          <c:val>
            <c:numRef>
              <c:f>Sheet1!$D$50:$D$52</c:f>
              <c:numCache>
                <c:formatCode>General</c:formatCode>
                <c:ptCount val="3"/>
                <c:pt idx="0">
                  <c:v>0.82999999999999829</c:v>
                </c:pt>
                <c:pt idx="1">
                  <c:v>58.02</c:v>
                </c:pt>
                <c:pt idx="2">
                  <c:v>54</c:v>
                </c:pt>
              </c:numCache>
            </c:numRef>
          </c:val>
          <c:smooth val="0"/>
        </c:ser>
        <c:ser>
          <c:idx val="3"/>
          <c:order val="3"/>
          <c:tx>
            <c:strRef>
              <c:f>Sheet1!$E$49</c:f>
              <c:strCache>
                <c:ptCount val="1"/>
                <c:pt idx="0">
                  <c:v>Maplewood</c:v>
                </c:pt>
              </c:strCache>
            </c:strRef>
          </c:tx>
          <c:spPr>
            <a:ln w="38100">
              <a:solidFill>
                <a:srgbClr val="FF0000"/>
              </a:solidFill>
            </a:ln>
          </c:spPr>
          <c:marker>
            <c:symbol val="none"/>
          </c:marker>
          <c:cat>
            <c:numRef>
              <c:f>Sheet1!$A$50:$A$52</c:f>
              <c:numCache>
                <c:formatCode>General</c:formatCode>
                <c:ptCount val="3"/>
                <c:pt idx="0">
                  <c:v>1970</c:v>
                </c:pt>
                <c:pt idx="1">
                  <c:v>1990</c:v>
                </c:pt>
                <c:pt idx="2">
                  <c:v>2010</c:v>
                </c:pt>
              </c:numCache>
            </c:numRef>
          </c:cat>
          <c:val>
            <c:numRef>
              <c:f>Sheet1!$E$50:$E$52</c:f>
              <c:numCache>
                <c:formatCode>General</c:formatCode>
                <c:ptCount val="3"/>
                <c:pt idx="0">
                  <c:v>2.6200000000000045</c:v>
                </c:pt>
                <c:pt idx="1">
                  <c:v>18.209999999999994</c:v>
                </c:pt>
                <c:pt idx="2">
                  <c:v>28.129999999999995</c:v>
                </c:pt>
              </c:numCache>
            </c:numRef>
          </c:val>
          <c:smooth val="0"/>
        </c:ser>
        <c:ser>
          <c:idx val="4"/>
          <c:order val="4"/>
          <c:tx>
            <c:strRef>
              <c:f>Sheet1!$F$49</c:f>
              <c:strCache>
                <c:ptCount val="1"/>
                <c:pt idx="0">
                  <c:v>Mark Twain</c:v>
                </c:pt>
              </c:strCache>
            </c:strRef>
          </c:tx>
          <c:spPr>
            <a:ln w="38100">
              <a:solidFill>
                <a:srgbClr val="7030A0"/>
              </a:solidFill>
            </a:ln>
          </c:spPr>
          <c:marker>
            <c:symbol val="none"/>
          </c:marker>
          <c:cat>
            <c:numRef>
              <c:f>Sheet1!$A$50:$A$52</c:f>
              <c:numCache>
                <c:formatCode>General</c:formatCode>
                <c:ptCount val="3"/>
                <c:pt idx="0">
                  <c:v>1970</c:v>
                </c:pt>
                <c:pt idx="1">
                  <c:v>1990</c:v>
                </c:pt>
                <c:pt idx="2">
                  <c:v>2010</c:v>
                </c:pt>
              </c:numCache>
            </c:numRef>
          </c:cat>
          <c:val>
            <c:numRef>
              <c:f>Sheet1!$F$50:$F$52</c:f>
              <c:numCache>
                <c:formatCode>General</c:formatCode>
                <c:ptCount val="3"/>
                <c:pt idx="0">
                  <c:v>62.5</c:v>
                </c:pt>
                <c:pt idx="1">
                  <c:v>98.75</c:v>
                </c:pt>
                <c:pt idx="2">
                  <c:v>99.25</c:v>
                </c:pt>
              </c:numCache>
            </c:numRef>
          </c:val>
          <c:smooth val="0"/>
        </c:ser>
        <c:ser>
          <c:idx val="5"/>
          <c:order val="5"/>
          <c:tx>
            <c:strRef>
              <c:f>Sheet1!$G$49</c:f>
              <c:strCache>
                <c:ptCount val="1"/>
                <c:pt idx="0">
                  <c:v>Study Area Mean</c:v>
                </c:pt>
              </c:strCache>
            </c:strRef>
          </c:tx>
          <c:spPr>
            <a:ln w="38100">
              <a:solidFill>
                <a:srgbClr val="B88C00"/>
              </a:solidFill>
            </a:ln>
          </c:spPr>
          <c:marker>
            <c:symbol val="none"/>
          </c:marker>
          <c:cat>
            <c:numRef>
              <c:f>Sheet1!$A$50:$A$52</c:f>
              <c:numCache>
                <c:formatCode>General</c:formatCode>
                <c:ptCount val="3"/>
                <c:pt idx="0">
                  <c:v>1970</c:v>
                </c:pt>
                <c:pt idx="1">
                  <c:v>1990</c:v>
                </c:pt>
                <c:pt idx="2">
                  <c:v>2010</c:v>
                </c:pt>
              </c:numCache>
            </c:numRef>
          </c:cat>
          <c:val>
            <c:numRef>
              <c:f>Sheet1!$G$50:$G$52</c:f>
              <c:numCache>
                <c:formatCode>General</c:formatCode>
                <c:ptCount val="3"/>
                <c:pt idx="0">
                  <c:v>23.370000000000005</c:v>
                </c:pt>
                <c:pt idx="1">
                  <c:v>40.07</c:v>
                </c:pt>
                <c:pt idx="2">
                  <c:v>53.32</c:v>
                </c:pt>
              </c:numCache>
            </c:numRef>
          </c:val>
          <c:smooth val="0"/>
        </c:ser>
        <c:dLbls>
          <c:showLegendKey val="0"/>
          <c:showVal val="0"/>
          <c:showCatName val="0"/>
          <c:showSerName val="0"/>
          <c:showPercent val="0"/>
          <c:showBubbleSize val="0"/>
        </c:dLbls>
        <c:marker val="1"/>
        <c:smooth val="0"/>
        <c:axId val="251984896"/>
        <c:axId val="252117376"/>
      </c:lineChart>
      <c:catAx>
        <c:axId val="251984896"/>
        <c:scaling>
          <c:orientation val="minMax"/>
        </c:scaling>
        <c:delete val="0"/>
        <c:axPos val="b"/>
        <c:numFmt formatCode="General" sourceLinked="1"/>
        <c:majorTickMark val="none"/>
        <c:minorTickMark val="none"/>
        <c:tickLblPos val="nextTo"/>
        <c:txPr>
          <a:bodyPr/>
          <a:lstStyle/>
          <a:p>
            <a:pPr>
              <a:defRPr sz="1600"/>
            </a:pPr>
            <a:endParaRPr lang="en-US"/>
          </a:p>
        </c:txPr>
        <c:crossAx val="252117376"/>
        <c:crosses val="autoZero"/>
        <c:auto val="1"/>
        <c:lblAlgn val="ctr"/>
        <c:lblOffset val="100"/>
        <c:noMultiLvlLbl val="0"/>
      </c:catAx>
      <c:valAx>
        <c:axId val="252117376"/>
        <c:scaling>
          <c:orientation val="minMax"/>
          <c:max val="100"/>
        </c:scaling>
        <c:delete val="0"/>
        <c:axPos val="l"/>
        <c:majorGridlines/>
        <c:title>
          <c:tx>
            <c:rich>
              <a:bodyPr/>
              <a:lstStyle/>
              <a:p>
                <a:pPr>
                  <a:defRPr sz="1600"/>
                </a:pPr>
                <a:r>
                  <a:rPr lang="en-US" sz="1600"/>
                  <a:t>% non-white</a:t>
                </a:r>
              </a:p>
            </c:rich>
          </c:tx>
          <c:layout/>
          <c:overlay val="0"/>
        </c:title>
        <c:numFmt formatCode="General" sourceLinked="1"/>
        <c:majorTickMark val="none"/>
        <c:minorTickMark val="none"/>
        <c:tickLblPos val="nextTo"/>
        <c:txPr>
          <a:bodyPr/>
          <a:lstStyle/>
          <a:p>
            <a:pPr>
              <a:defRPr sz="1600"/>
            </a:pPr>
            <a:endParaRPr lang="en-US"/>
          </a:p>
        </c:txPr>
        <c:crossAx val="251984896"/>
        <c:crosses val="autoZero"/>
        <c:crossBetween val="between"/>
        <c:majorUnit val="20"/>
      </c:valAx>
    </c:plotArea>
    <c:legend>
      <c:legendPos val="r"/>
      <c:layout>
        <c:manualLayout>
          <c:xMode val="edge"/>
          <c:yMode val="edge"/>
          <c:x val="0.77256269436908631"/>
          <c:y val="0.25655706887990354"/>
          <c:w val="0.21763338406228633"/>
          <c:h val="0.44409306944740018"/>
        </c:manualLayout>
      </c:layout>
      <c:overlay val="0"/>
      <c:txPr>
        <a:bodyPr/>
        <a:lstStyle/>
        <a:p>
          <a:pPr>
            <a:defRPr sz="1600"/>
          </a:pPr>
          <a:endParaRPr lang="en-US"/>
        </a:p>
      </c:txPr>
    </c:legend>
    <c:plotVisOnly val="1"/>
    <c:dispBlanksAs val="gap"/>
    <c:showDLblsOverMax val="0"/>
  </c:chart>
  <c:txPr>
    <a:bodyPr/>
    <a:lstStyle/>
    <a:p>
      <a:pPr>
        <a:defRPr>
          <a:solidFill>
            <a:schemeClr val="bg1"/>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9642115-9056-4D61-AE15-99AFDE8B766C}" type="datetimeFigureOut">
              <a:rPr lang="en-US" smtClean="0"/>
              <a:t>3/25/2014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05BD319-074B-4882-BD41-2EA03376D1C1}" type="slidenum">
              <a:rPr lang="en-US" smtClean="0"/>
              <a:t>‹#›</a:t>
            </a:fld>
            <a:endParaRPr lang="en-US"/>
          </a:p>
        </p:txBody>
      </p:sp>
    </p:spTree>
    <p:extLst>
      <p:ext uri="{BB962C8B-B14F-4D97-AF65-F5344CB8AC3E}">
        <p14:creationId xmlns:p14="http://schemas.microsoft.com/office/powerpoint/2010/main" val="71721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E85B8E9-9194-4C6C-B7B3-C5DB0F903D5F}" type="datetimeFigureOut">
              <a:rPr lang="en-US" smtClean="0"/>
              <a:t>3/25/2014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134EC06-0A6A-4399-B65E-CB1A21D8A868}" type="slidenum">
              <a:rPr lang="en-US" smtClean="0"/>
              <a:t>‹#›</a:t>
            </a:fld>
            <a:endParaRPr lang="en-US"/>
          </a:p>
        </p:txBody>
      </p:sp>
    </p:spTree>
    <p:extLst>
      <p:ext uri="{BB962C8B-B14F-4D97-AF65-F5344CB8AC3E}">
        <p14:creationId xmlns:p14="http://schemas.microsoft.com/office/powerpoint/2010/main" val="231069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1</a:t>
            </a:fld>
            <a:endParaRPr lang="en-US"/>
          </a:p>
        </p:txBody>
      </p:sp>
    </p:spTree>
    <p:extLst>
      <p:ext uri="{BB962C8B-B14F-4D97-AF65-F5344CB8AC3E}">
        <p14:creationId xmlns:p14="http://schemas.microsoft.com/office/powerpoint/2010/main" val="2534790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11</a:t>
            </a:fld>
            <a:endParaRPr lang="en-US"/>
          </a:p>
        </p:txBody>
      </p:sp>
    </p:spTree>
    <p:extLst>
      <p:ext uri="{BB962C8B-B14F-4D97-AF65-F5344CB8AC3E}">
        <p14:creationId xmlns:p14="http://schemas.microsoft.com/office/powerpoint/2010/main" val="75222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12</a:t>
            </a:fld>
            <a:endParaRPr lang="en-US"/>
          </a:p>
        </p:txBody>
      </p:sp>
    </p:spTree>
    <p:extLst>
      <p:ext uri="{BB962C8B-B14F-4D97-AF65-F5344CB8AC3E}">
        <p14:creationId xmlns:p14="http://schemas.microsoft.com/office/powerpoint/2010/main" val="2590128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each variable, a standardized score (Z) is computed by subtracting the variable’s mean value (x̄) from the variable’s observed value (x) and dividing by the standard deviation (s). Z=(x-x̄)/s</a:t>
            </a:r>
          </a:p>
          <a:p>
            <a:r>
              <a:rPr lang="en-US" sz="1200" kern="1200" dirty="0" smtClean="0">
                <a:solidFill>
                  <a:schemeClr val="tx1"/>
                </a:solidFill>
                <a:effectLst/>
                <a:latin typeface="+mn-lt"/>
                <a:ea typeface="+mn-ea"/>
                <a:cs typeface="+mn-cs"/>
              </a:rPr>
              <a:t>The resulting standardized scores are then summed, so that for every tract:</a:t>
            </a:r>
          </a:p>
          <a:p>
            <a:r>
              <a:rPr lang="en-US" sz="1200" kern="1200" dirty="0" smtClean="0">
                <a:solidFill>
                  <a:schemeClr val="tx1"/>
                </a:solidFill>
                <a:effectLst/>
                <a:latin typeface="+mn-lt"/>
                <a:ea typeface="+mn-ea"/>
                <a:cs typeface="+mn-cs"/>
              </a:rPr>
              <a:t>NVI= </a:t>
            </a:r>
            <a:r>
              <a:rPr lang="en-US" sz="1200" kern="1200" dirty="0" err="1" smtClean="0">
                <a:solidFill>
                  <a:schemeClr val="tx1"/>
                </a:solidFill>
                <a:effectLst/>
                <a:latin typeface="+mn-lt"/>
                <a:ea typeface="+mn-ea"/>
                <a:cs typeface="+mn-cs"/>
              </a:rPr>
              <a:t>Zi+Zp+Zo</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34EC06-0A6A-4399-B65E-CB1A21D8A868}" type="slidenum">
              <a:rPr lang="en-US" smtClean="0"/>
              <a:t>13</a:t>
            </a:fld>
            <a:endParaRPr lang="en-US"/>
          </a:p>
        </p:txBody>
      </p:sp>
    </p:spTree>
    <p:extLst>
      <p:ext uri="{BB962C8B-B14F-4D97-AF65-F5344CB8AC3E}">
        <p14:creationId xmlns:p14="http://schemas.microsoft.com/office/powerpoint/2010/main" val="136954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15</a:t>
            </a:fld>
            <a:endParaRPr lang="en-US"/>
          </a:p>
        </p:txBody>
      </p:sp>
    </p:spTree>
    <p:extLst>
      <p:ext uri="{BB962C8B-B14F-4D97-AF65-F5344CB8AC3E}">
        <p14:creationId xmlns:p14="http://schemas.microsoft.com/office/powerpoint/2010/main" val="136954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16</a:t>
            </a:fld>
            <a:endParaRPr lang="en-US"/>
          </a:p>
        </p:txBody>
      </p:sp>
    </p:spTree>
    <p:extLst>
      <p:ext uri="{BB962C8B-B14F-4D97-AF65-F5344CB8AC3E}">
        <p14:creationId xmlns:p14="http://schemas.microsoft.com/office/powerpoint/2010/main" val="1369855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18</a:t>
            </a:fld>
            <a:endParaRPr lang="en-US"/>
          </a:p>
        </p:txBody>
      </p:sp>
    </p:spTree>
    <p:extLst>
      <p:ext uri="{BB962C8B-B14F-4D97-AF65-F5344CB8AC3E}">
        <p14:creationId xmlns:p14="http://schemas.microsoft.com/office/powerpoint/2010/main" val="136954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19</a:t>
            </a:fld>
            <a:endParaRPr lang="en-US"/>
          </a:p>
        </p:txBody>
      </p:sp>
    </p:spTree>
    <p:extLst>
      <p:ext uri="{BB962C8B-B14F-4D97-AF65-F5344CB8AC3E}">
        <p14:creationId xmlns:p14="http://schemas.microsoft.com/office/powerpoint/2010/main" val="136954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20</a:t>
            </a:fld>
            <a:endParaRPr lang="en-US"/>
          </a:p>
        </p:txBody>
      </p:sp>
    </p:spTree>
    <p:extLst>
      <p:ext uri="{BB962C8B-B14F-4D97-AF65-F5344CB8AC3E}">
        <p14:creationId xmlns:p14="http://schemas.microsoft.com/office/powerpoint/2010/main" val="136954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21</a:t>
            </a:fld>
            <a:endParaRPr lang="en-US"/>
          </a:p>
        </p:txBody>
      </p:sp>
    </p:spTree>
    <p:extLst>
      <p:ext uri="{BB962C8B-B14F-4D97-AF65-F5344CB8AC3E}">
        <p14:creationId xmlns:p14="http://schemas.microsoft.com/office/powerpoint/2010/main" val="136954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22</a:t>
            </a:fld>
            <a:endParaRPr lang="en-US"/>
          </a:p>
        </p:txBody>
      </p:sp>
    </p:spTree>
    <p:extLst>
      <p:ext uri="{BB962C8B-B14F-4D97-AF65-F5344CB8AC3E}">
        <p14:creationId xmlns:p14="http://schemas.microsoft.com/office/powerpoint/2010/main" val="13695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2</a:t>
            </a:fld>
            <a:endParaRPr lang="en-US"/>
          </a:p>
        </p:txBody>
      </p:sp>
    </p:spTree>
    <p:extLst>
      <p:ext uri="{BB962C8B-B14F-4D97-AF65-F5344CB8AC3E}">
        <p14:creationId xmlns:p14="http://schemas.microsoft.com/office/powerpoint/2010/main" val="3009603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23</a:t>
            </a:fld>
            <a:endParaRPr lang="en-US"/>
          </a:p>
        </p:txBody>
      </p:sp>
    </p:spTree>
    <p:extLst>
      <p:ext uri="{BB962C8B-B14F-4D97-AF65-F5344CB8AC3E}">
        <p14:creationId xmlns:p14="http://schemas.microsoft.com/office/powerpoint/2010/main" val="13695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24</a:t>
            </a:fld>
            <a:endParaRPr lang="en-US"/>
          </a:p>
        </p:txBody>
      </p:sp>
    </p:spTree>
    <p:extLst>
      <p:ext uri="{BB962C8B-B14F-4D97-AF65-F5344CB8AC3E}">
        <p14:creationId xmlns:p14="http://schemas.microsoft.com/office/powerpoint/2010/main" val="136954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4EC06-0A6A-4399-B65E-CB1A21D8A868}" type="slidenum">
              <a:rPr lang="en-US" smtClean="0"/>
              <a:t>25</a:t>
            </a:fld>
            <a:endParaRPr lang="en-US"/>
          </a:p>
        </p:txBody>
      </p:sp>
    </p:spTree>
    <p:extLst>
      <p:ext uri="{BB962C8B-B14F-4D97-AF65-F5344CB8AC3E}">
        <p14:creationId xmlns:p14="http://schemas.microsoft.com/office/powerpoint/2010/main" val="2263664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26</a:t>
            </a:fld>
            <a:endParaRPr lang="en-US"/>
          </a:p>
        </p:txBody>
      </p:sp>
    </p:spTree>
    <p:extLst>
      <p:ext uri="{BB962C8B-B14F-4D97-AF65-F5344CB8AC3E}">
        <p14:creationId xmlns:p14="http://schemas.microsoft.com/office/powerpoint/2010/main" val="3094398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27</a:t>
            </a:fld>
            <a:endParaRPr lang="en-US"/>
          </a:p>
        </p:txBody>
      </p:sp>
    </p:spTree>
    <p:extLst>
      <p:ext uri="{BB962C8B-B14F-4D97-AF65-F5344CB8AC3E}">
        <p14:creationId xmlns:p14="http://schemas.microsoft.com/office/powerpoint/2010/main" val="1445441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28</a:t>
            </a:fld>
            <a:endParaRPr lang="en-US"/>
          </a:p>
        </p:txBody>
      </p:sp>
    </p:spTree>
    <p:extLst>
      <p:ext uri="{BB962C8B-B14F-4D97-AF65-F5344CB8AC3E}">
        <p14:creationId xmlns:p14="http://schemas.microsoft.com/office/powerpoint/2010/main" val="3100172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29</a:t>
            </a:fld>
            <a:endParaRPr lang="en-US"/>
          </a:p>
        </p:txBody>
      </p:sp>
    </p:spTree>
    <p:extLst>
      <p:ext uri="{BB962C8B-B14F-4D97-AF65-F5344CB8AC3E}">
        <p14:creationId xmlns:p14="http://schemas.microsoft.com/office/powerpoint/2010/main" val="3942153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30</a:t>
            </a:fld>
            <a:endParaRPr lang="en-US"/>
          </a:p>
        </p:txBody>
      </p:sp>
    </p:spTree>
    <p:extLst>
      <p:ext uri="{BB962C8B-B14F-4D97-AF65-F5344CB8AC3E}">
        <p14:creationId xmlns:p14="http://schemas.microsoft.com/office/powerpoint/2010/main" val="349369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31</a:t>
            </a:fld>
            <a:endParaRPr lang="en-US"/>
          </a:p>
        </p:txBody>
      </p:sp>
    </p:spTree>
    <p:extLst>
      <p:ext uri="{BB962C8B-B14F-4D97-AF65-F5344CB8AC3E}">
        <p14:creationId xmlns:p14="http://schemas.microsoft.com/office/powerpoint/2010/main" val="861763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32</a:t>
            </a:fld>
            <a:endParaRPr lang="en-US"/>
          </a:p>
        </p:txBody>
      </p:sp>
    </p:spTree>
    <p:extLst>
      <p:ext uri="{BB962C8B-B14F-4D97-AF65-F5344CB8AC3E}">
        <p14:creationId xmlns:p14="http://schemas.microsoft.com/office/powerpoint/2010/main" val="4088328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4</a:t>
            </a:fld>
            <a:endParaRPr lang="en-US"/>
          </a:p>
        </p:txBody>
      </p:sp>
    </p:spTree>
    <p:extLst>
      <p:ext uri="{BB962C8B-B14F-4D97-AF65-F5344CB8AC3E}">
        <p14:creationId xmlns:p14="http://schemas.microsoft.com/office/powerpoint/2010/main" val="3009603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33</a:t>
            </a:fld>
            <a:endParaRPr lang="en-US"/>
          </a:p>
        </p:txBody>
      </p:sp>
    </p:spTree>
    <p:extLst>
      <p:ext uri="{BB962C8B-B14F-4D97-AF65-F5344CB8AC3E}">
        <p14:creationId xmlns:p14="http://schemas.microsoft.com/office/powerpoint/2010/main" val="3450905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34</a:t>
            </a:fld>
            <a:endParaRPr lang="en-US"/>
          </a:p>
        </p:txBody>
      </p:sp>
    </p:spTree>
    <p:extLst>
      <p:ext uri="{BB962C8B-B14F-4D97-AF65-F5344CB8AC3E}">
        <p14:creationId xmlns:p14="http://schemas.microsoft.com/office/powerpoint/2010/main" val="1734785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35</a:t>
            </a:fld>
            <a:endParaRPr lang="en-US"/>
          </a:p>
        </p:txBody>
      </p:sp>
    </p:spTree>
    <p:extLst>
      <p:ext uri="{BB962C8B-B14F-4D97-AF65-F5344CB8AC3E}">
        <p14:creationId xmlns:p14="http://schemas.microsoft.com/office/powerpoint/2010/main" val="833648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36</a:t>
            </a:fld>
            <a:endParaRPr lang="en-US"/>
          </a:p>
        </p:txBody>
      </p:sp>
    </p:spTree>
    <p:extLst>
      <p:ext uri="{BB962C8B-B14F-4D97-AF65-F5344CB8AC3E}">
        <p14:creationId xmlns:p14="http://schemas.microsoft.com/office/powerpoint/2010/main" val="840232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134EC06-0A6A-4399-B65E-CB1A21D8A868}" type="slidenum">
              <a:rPr lang="en-US" smtClean="0"/>
              <a:t>37</a:t>
            </a:fld>
            <a:endParaRPr lang="en-US"/>
          </a:p>
        </p:txBody>
      </p:sp>
    </p:spTree>
    <p:extLst>
      <p:ext uri="{BB962C8B-B14F-4D97-AF65-F5344CB8AC3E}">
        <p14:creationId xmlns:p14="http://schemas.microsoft.com/office/powerpoint/2010/main" val="1894774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Exodus</a:t>
            </a:r>
            <a:r>
              <a:rPr lang="en-US" baseline="0" dirty="0" smtClean="0"/>
              <a:t> of families was a particular problem given the housing stock- most houses are too large for couples without children</a:t>
            </a:r>
            <a:endParaRPr lang="en-US" dirty="0"/>
          </a:p>
        </p:txBody>
      </p:sp>
      <p:sp>
        <p:nvSpPr>
          <p:cNvPr id="4" name="Slide Number Placeholder 3"/>
          <p:cNvSpPr>
            <a:spLocks noGrp="1"/>
          </p:cNvSpPr>
          <p:nvPr>
            <p:ph type="sldNum" sz="quarter" idx="10"/>
          </p:nvPr>
        </p:nvSpPr>
        <p:spPr/>
        <p:txBody>
          <a:bodyPr/>
          <a:lstStyle/>
          <a:p>
            <a:fld id="{9134EC06-0A6A-4399-B65E-CB1A21D8A868}" type="slidenum">
              <a:rPr lang="en-US" smtClean="0"/>
              <a:t>38</a:t>
            </a:fld>
            <a:endParaRPr lang="en-US"/>
          </a:p>
        </p:txBody>
      </p:sp>
    </p:spTree>
    <p:extLst>
      <p:ext uri="{BB962C8B-B14F-4D97-AF65-F5344CB8AC3E}">
        <p14:creationId xmlns:p14="http://schemas.microsoft.com/office/powerpoint/2010/main" val="3532771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39</a:t>
            </a:fld>
            <a:endParaRPr lang="en-US"/>
          </a:p>
        </p:txBody>
      </p:sp>
    </p:spTree>
    <p:extLst>
      <p:ext uri="{BB962C8B-B14F-4D97-AF65-F5344CB8AC3E}">
        <p14:creationId xmlns:p14="http://schemas.microsoft.com/office/powerpoint/2010/main" val="1443810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physical</a:t>
            </a:r>
            <a:r>
              <a:rPr lang="en-US" baseline="0" dirty="0" smtClean="0"/>
              <a:t> growth was matched by a growth in employment. WUSTL employment numbers: </a:t>
            </a:r>
          </a:p>
          <a:p>
            <a:r>
              <a:rPr lang="en-US" baseline="0" dirty="0" smtClean="0"/>
              <a:t>1960- 4,439  </a:t>
            </a:r>
          </a:p>
          <a:p>
            <a:r>
              <a:rPr lang="en-US" baseline="0" dirty="0" smtClean="0"/>
              <a:t>1985- 8,304</a:t>
            </a:r>
          </a:p>
          <a:p>
            <a:r>
              <a:rPr lang="en-US" baseline="0" dirty="0" smtClean="0"/>
              <a:t>2010- 12,236</a:t>
            </a:r>
          </a:p>
          <a:p>
            <a:r>
              <a:rPr lang="en-US" baseline="0" dirty="0" smtClean="0"/>
              <a:t>2013- 14,091</a:t>
            </a:r>
            <a:endParaRPr lang="en-US" dirty="0"/>
          </a:p>
        </p:txBody>
      </p:sp>
      <p:sp>
        <p:nvSpPr>
          <p:cNvPr id="4" name="Slide Number Placeholder 3"/>
          <p:cNvSpPr>
            <a:spLocks noGrp="1"/>
          </p:cNvSpPr>
          <p:nvPr>
            <p:ph type="sldNum" sz="quarter" idx="10"/>
          </p:nvPr>
        </p:nvSpPr>
        <p:spPr/>
        <p:txBody>
          <a:bodyPr/>
          <a:lstStyle/>
          <a:p>
            <a:fld id="{9134EC06-0A6A-4399-B65E-CB1A21D8A868}" type="slidenum">
              <a:rPr lang="en-US" smtClean="0"/>
              <a:t>40</a:t>
            </a:fld>
            <a:endParaRPr lang="en-US"/>
          </a:p>
        </p:txBody>
      </p:sp>
    </p:spTree>
    <p:extLst>
      <p:ext uri="{BB962C8B-B14F-4D97-AF65-F5344CB8AC3E}">
        <p14:creationId xmlns:p14="http://schemas.microsoft.com/office/powerpoint/2010/main" val="317342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Purchased house in 1978 for $17.5K. It was then a rooming house configuration.</a:t>
            </a:r>
          </a:p>
          <a:p>
            <a:r>
              <a:rPr lang="en-US" dirty="0" smtClean="0"/>
              <a:t>Now valued</a:t>
            </a:r>
            <a:r>
              <a:rPr lang="en-US" baseline="0" dirty="0" smtClean="0"/>
              <a:t> at approximately $500K</a:t>
            </a:r>
            <a:endParaRPr lang="en-US" dirty="0"/>
          </a:p>
        </p:txBody>
      </p:sp>
      <p:sp>
        <p:nvSpPr>
          <p:cNvPr id="4" name="Slide Number Placeholder 3"/>
          <p:cNvSpPr>
            <a:spLocks noGrp="1"/>
          </p:cNvSpPr>
          <p:nvPr>
            <p:ph type="sldNum" sz="quarter" idx="10"/>
          </p:nvPr>
        </p:nvSpPr>
        <p:spPr/>
        <p:txBody>
          <a:bodyPr/>
          <a:lstStyle/>
          <a:p>
            <a:fld id="{9134EC06-0A6A-4399-B65E-CB1A21D8A868}" type="slidenum">
              <a:rPr lang="en-US" smtClean="0"/>
              <a:t>41</a:t>
            </a:fld>
            <a:endParaRPr lang="en-US"/>
          </a:p>
        </p:txBody>
      </p:sp>
    </p:spTree>
    <p:extLst>
      <p:ext uri="{BB962C8B-B14F-4D97-AF65-F5344CB8AC3E}">
        <p14:creationId xmlns:p14="http://schemas.microsoft.com/office/powerpoint/2010/main" val="1324224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42</a:t>
            </a:fld>
            <a:endParaRPr lang="en-US"/>
          </a:p>
        </p:txBody>
      </p:sp>
    </p:spTree>
    <p:extLst>
      <p:ext uri="{BB962C8B-B14F-4D97-AF65-F5344CB8AC3E}">
        <p14:creationId xmlns:p14="http://schemas.microsoft.com/office/powerpoint/2010/main" val="373226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5</a:t>
            </a:fld>
            <a:endParaRPr lang="en-US"/>
          </a:p>
        </p:txBody>
      </p:sp>
    </p:spTree>
    <p:extLst>
      <p:ext uri="{BB962C8B-B14F-4D97-AF65-F5344CB8AC3E}">
        <p14:creationId xmlns:p14="http://schemas.microsoft.com/office/powerpoint/2010/main" val="281534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was e</a:t>
            </a:r>
            <a:r>
              <a:rPr lang="en-US" dirty="0" smtClean="0"/>
              <a:t>volution</a:t>
            </a:r>
            <a:r>
              <a:rPr lang="en-US" baseline="0" dirty="0" smtClean="0"/>
              <a:t> not revolution</a:t>
            </a:r>
            <a:endParaRPr lang="en-US" dirty="0"/>
          </a:p>
        </p:txBody>
      </p:sp>
      <p:sp>
        <p:nvSpPr>
          <p:cNvPr id="4" name="Slide Number Placeholder 3"/>
          <p:cNvSpPr>
            <a:spLocks noGrp="1"/>
          </p:cNvSpPr>
          <p:nvPr>
            <p:ph type="sldNum" sz="quarter" idx="10"/>
          </p:nvPr>
        </p:nvSpPr>
        <p:spPr/>
        <p:txBody>
          <a:bodyPr/>
          <a:lstStyle/>
          <a:p>
            <a:fld id="{9134EC06-0A6A-4399-B65E-CB1A21D8A868}" type="slidenum">
              <a:rPr lang="en-US" smtClean="0"/>
              <a:t>43</a:t>
            </a:fld>
            <a:endParaRPr lang="en-US"/>
          </a:p>
        </p:txBody>
      </p:sp>
    </p:spTree>
    <p:extLst>
      <p:ext uri="{BB962C8B-B14F-4D97-AF65-F5344CB8AC3E}">
        <p14:creationId xmlns:p14="http://schemas.microsoft.com/office/powerpoint/2010/main" val="27529184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44</a:t>
            </a:fld>
            <a:endParaRPr lang="en-US"/>
          </a:p>
        </p:txBody>
      </p:sp>
    </p:spTree>
    <p:extLst>
      <p:ext uri="{BB962C8B-B14F-4D97-AF65-F5344CB8AC3E}">
        <p14:creationId xmlns:p14="http://schemas.microsoft.com/office/powerpoint/2010/main" val="1558520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45</a:t>
            </a:fld>
            <a:endParaRPr lang="en-US"/>
          </a:p>
        </p:txBody>
      </p:sp>
    </p:spTree>
    <p:extLst>
      <p:ext uri="{BB962C8B-B14F-4D97-AF65-F5344CB8AC3E}">
        <p14:creationId xmlns:p14="http://schemas.microsoft.com/office/powerpoint/2010/main" val="4221811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46</a:t>
            </a:fld>
            <a:endParaRPr lang="en-US"/>
          </a:p>
        </p:txBody>
      </p:sp>
    </p:spTree>
    <p:extLst>
      <p:ext uri="{BB962C8B-B14F-4D97-AF65-F5344CB8AC3E}">
        <p14:creationId xmlns:p14="http://schemas.microsoft.com/office/powerpoint/2010/main" val="1033248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47</a:t>
            </a:fld>
            <a:endParaRPr lang="en-US"/>
          </a:p>
        </p:txBody>
      </p:sp>
    </p:spTree>
    <p:extLst>
      <p:ext uri="{BB962C8B-B14F-4D97-AF65-F5344CB8AC3E}">
        <p14:creationId xmlns:p14="http://schemas.microsoft.com/office/powerpoint/2010/main" val="945985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48</a:t>
            </a:fld>
            <a:endParaRPr lang="en-US"/>
          </a:p>
        </p:txBody>
      </p:sp>
    </p:spTree>
    <p:extLst>
      <p:ext uri="{BB962C8B-B14F-4D97-AF65-F5344CB8AC3E}">
        <p14:creationId xmlns:p14="http://schemas.microsoft.com/office/powerpoint/2010/main" val="945985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49</a:t>
            </a:fld>
            <a:endParaRPr lang="en-US"/>
          </a:p>
        </p:txBody>
      </p:sp>
    </p:spTree>
    <p:extLst>
      <p:ext uri="{BB962C8B-B14F-4D97-AF65-F5344CB8AC3E}">
        <p14:creationId xmlns:p14="http://schemas.microsoft.com/office/powerpoint/2010/main" val="344351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6</a:t>
            </a:fld>
            <a:endParaRPr lang="en-US"/>
          </a:p>
        </p:txBody>
      </p:sp>
    </p:spTree>
    <p:extLst>
      <p:ext uri="{BB962C8B-B14F-4D97-AF65-F5344CB8AC3E}">
        <p14:creationId xmlns:p14="http://schemas.microsoft.com/office/powerpoint/2010/main" val="251495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7</a:t>
            </a:fld>
            <a:endParaRPr lang="en-US"/>
          </a:p>
        </p:txBody>
      </p:sp>
    </p:spTree>
    <p:extLst>
      <p:ext uri="{BB962C8B-B14F-4D97-AF65-F5344CB8AC3E}">
        <p14:creationId xmlns:p14="http://schemas.microsoft.com/office/powerpoint/2010/main" val="1099018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urbanized area generally consists of contiguous territory that is part of a metropolitan area of at least 50,000 people that has a density of at least 1,000 persons per square mile. We only included census tracts that were wholly within the urbanized area as of 1950; small parts of the urbanized area in 1950, therefore, are not included in our data set</a:t>
            </a:r>
            <a:endParaRPr lang="en-US" dirty="0"/>
          </a:p>
        </p:txBody>
      </p:sp>
      <p:sp>
        <p:nvSpPr>
          <p:cNvPr id="4" name="Slide Number Placeholder 3"/>
          <p:cNvSpPr>
            <a:spLocks noGrp="1"/>
          </p:cNvSpPr>
          <p:nvPr>
            <p:ph type="sldNum" sz="quarter" idx="10"/>
          </p:nvPr>
        </p:nvSpPr>
        <p:spPr/>
        <p:txBody>
          <a:bodyPr/>
          <a:lstStyle/>
          <a:p>
            <a:fld id="{9134EC06-0A6A-4399-B65E-CB1A21D8A868}" type="slidenum">
              <a:rPr lang="en-US" smtClean="0"/>
              <a:t>8</a:t>
            </a:fld>
            <a:endParaRPr lang="en-US"/>
          </a:p>
        </p:txBody>
      </p:sp>
    </p:spTree>
    <p:extLst>
      <p:ext uri="{BB962C8B-B14F-4D97-AF65-F5344CB8AC3E}">
        <p14:creationId xmlns:p14="http://schemas.microsoft.com/office/powerpoint/2010/main" val="364644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9</a:t>
            </a:fld>
            <a:endParaRPr lang="en-US"/>
          </a:p>
        </p:txBody>
      </p:sp>
    </p:spTree>
    <p:extLst>
      <p:ext uri="{BB962C8B-B14F-4D97-AF65-F5344CB8AC3E}">
        <p14:creationId xmlns:p14="http://schemas.microsoft.com/office/powerpoint/2010/main" val="25149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34EC06-0A6A-4399-B65E-CB1A21D8A868}" type="slidenum">
              <a:rPr lang="en-US" smtClean="0"/>
              <a:t>10</a:t>
            </a:fld>
            <a:endParaRPr lang="en-US"/>
          </a:p>
        </p:txBody>
      </p:sp>
    </p:spTree>
    <p:extLst>
      <p:ext uri="{BB962C8B-B14F-4D97-AF65-F5344CB8AC3E}">
        <p14:creationId xmlns:p14="http://schemas.microsoft.com/office/powerpoint/2010/main" val="2574899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5" name="Group 4"/>
          <p:cNvGrpSpPr/>
          <p:nvPr/>
        </p:nvGrpSpPr>
        <p:grpSpPr>
          <a:xfrm>
            <a:off x="0" y="3352800"/>
            <a:ext cx="9144000" cy="76200"/>
            <a:chOff x="0" y="3352800"/>
            <a:chExt cx="9144000" cy="76200"/>
          </a:xfrm>
        </p:grpSpPr>
        <p:cxnSp>
          <p:nvCxnSpPr>
            <p:cNvPr id="6" name="Straight Connector 5"/>
            <p:cNvCxnSpPr/>
            <p:nvPr/>
          </p:nvCxnSpPr>
          <p:spPr>
            <a:xfrm>
              <a:off x="0" y="3352800"/>
              <a:ext cx="91440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3429000"/>
              <a:ext cx="91440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448957"/>
            <a:ext cx="722332" cy="331667"/>
          </a:xfrm>
          <a:prstGeom prst="rect">
            <a:avLst/>
          </a:prstGeom>
        </p:spPr>
      </p:pic>
    </p:spTree>
    <p:extLst>
      <p:ext uri="{BB962C8B-B14F-4D97-AF65-F5344CB8AC3E}">
        <p14:creationId xmlns:p14="http://schemas.microsoft.com/office/powerpoint/2010/main" val="929993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7"/>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p:nvGrpSpPr>
        <p:grpSpPr>
          <a:xfrm>
            <a:off x="0" y="609600"/>
            <a:ext cx="9144000" cy="5763128"/>
            <a:chOff x="0" y="609600"/>
            <a:chExt cx="9144000" cy="5763128"/>
          </a:xfrm>
        </p:grpSpPr>
        <p:cxnSp>
          <p:nvCxnSpPr>
            <p:cNvPr id="9" name="Straight Connector 8"/>
            <p:cNvCxnSpPr/>
            <p:nvPr/>
          </p:nvCxnSpPr>
          <p:spPr>
            <a:xfrm>
              <a:off x="0" y="6372728"/>
              <a:ext cx="91440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0" name="Group 5"/>
            <p:cNvGrpSpPr/>
            <p:nvPr/>
          </p:nvGrpSpPr>
          <p:grpSpPr>
            <a:xfrm>
              <a:off x="0" y="609600"/>
              <a:ext cx="9144000" cy="76200"/>
              <a:chOff x="0" y="990600"/>
              <a:chExt cx="9144000" cy="76200"/>
            </a:xfrm>
          </p:grpSpPr>
          <p:cxnSp>
            <p:nvCxnSpPr>
              <p:cNvPr id="11" name="Straight Connector 10"/>
              <p:cNvCxnSpPr/>
              <p:nvPr/>
            </p:nvCxnSpPr>
            <p:spPr>
              <a:xfrm>
                <a:off x="0" y="990600"/>
                <a:ext cx="91440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066800"/>
                <a:ext cx="9144000"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sp>
        <p:nvSpPr>
          <p:cNvPr id="13" name="Title 12"/>
          <p:cNvSpPr>
            <a:spLocks noGrp="1"/>
          </p:cNvSpPr>
          <p:nvPr>
            <p:ph type="title"/>
          </p:nvPr>
        </p:nvSpPr>
        <p:spPr>
          <a:xfrm>
            <a:off x="457200" y="76200"/>
            <a:ext cx="8229600" cy="609600"/>
          </a:xfrm>
          <a:prstGeom prst="rect">
            <a:avLst/>
          </a:prstGeom>
        </p:spPr>
        <p:txBody>
          <a:bodyPr/>
          <a:lstStyle>
            <a:lvl1pPr algn="l">
              <a:defRPr sz="2800">
                <a:latin typeface="Arial" pitchFamily="34" charset="0"/>
                <a:cs typeface="Arial" pitchFamily="34" charset="0"/>
              </a:defRPr>
            </a:lvl1pPr>
          </a:lstStyle>
          <a:p>
            <a:r>
              <a:rPr lang="en-US" smtClean="0"/>
              <a:t>Click to edit Master title style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448957"/>
            <a:ext cx="722332" cy="331667"/>
          </a:xfrm>
          <a:prstGeom prst="rect">
            <a:avLst/>
          </a:prstGeom>
        </p:spPr>
      </p:pic>
    </p:spTree>
    <p:extLst>
      <p:ext uri="{BB962C8B-B14F-4D97-AF65-F5344CB8AC3E}">
        <p14:creationId xmlns:p14="http://schemas.microsoft.com/office/powerpoint/2010/main" val="85080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9AB363B-2AA3-41B2-9322-354CE5EA1FAA}" type="datetimeFigureOut">
              <a:rPr lang="en-US" smtClean="0"/>
              <a:t>3/25/2014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2949B24-3991-4645-B97E-ACBBB7316446}"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448957"/>
            <a:ext cx="722332" cy="331667"/>
          </a:xfrm>
          <a:prstGeom prst="rect">
            <a:avLst/>
          </a:prstGeom>
        </p:spPr>
      </p:pic>
    </p:spTree>
    <p:extLst>
      <p:ext uri="{BB962C8B-B14F-4D97-AF65-F5344CB8AC3E}">
        <p14:creationId xmlns:p14="http://schemas.microsoft.com/office/powerpoint/2010/main" val="75003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448957"/>
            <a:ext cx="722332" cy="331667"/>
          </a:xfrm>
          <a:prstGeom prst="rect">
            <a:avLst/>
          </a:prstGeom>
        </p:spPr>
      </p:pic>
    </p:spTree>
    <p:extLst>
      <p:ext uri="{BB962C8B-B14F-4D97-AF65-F5344CB8AC3E}">
        <p14:creationId xmlns:p14="http://schemas.microsoft.com/office/powerpoint/2010/main" val="300832679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5791204" y="6509418"/>
            <a:ext cx="3135313" cy="260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Lst>
  <p:transition>
    <p:fade/>
  </p:transition>
  <p:timing>
    <p:tnLst>
      <p:par>
        <p:cTn id="1" dur="indefinite" restart="never" nodeType="tmRoot"/>
      </p:par>
    </p:tnLst>
  </p:timing>
  <p:txStyles>
    <p:titleStyle>
      <a:lvl1pPr algn="ctr" defTabSz="913972" rtl="0" eaLnBrk="1" latinLnBrk="0" hangingPunct="1">
        <a:spcBef>
          <a:spcPct val="0"/>
        </a:spcBef>
        <a:buNone/>
        <a:defRPr sz="4400" kern="1200">
          <a:solidFill>
            <a:schemeClr val="bg1"/>
          </a:solidFill>
          <a:latin typeface="Swis721 BT" pitchFamily="34" charset="0"/>
          <a:ea typeface="+mj-ea"/>
          <a:cs typeface="+mj-cs"/>
        </a:defRPr>
      </a:lvl1pPr>
    </p:titleStyle>
    <p:bodyStyle>
      <a:lvl1pPr marL="342739" indent="-342739" algn="l" defTabSz="913972" rtl="0" eaLnBrk="1" latinLnBrk="0" hangingPunct="1">
        <a:spcBef>
          <a:spcPct val="20000"/>
        </a:spcBef>
        <a:buFont typeface="Arial" pitchFamily="34" charset="0"/>
        <a:buChar char="•"/>
        <a:defRPr sz="3200" kern="1200">
          <a:solidFill>
            <a:schemeClr val="bg1"/>
          </a:solidFill>
          <a:latin typeface="Swis721 BT" pitchFamily="34" charset="0"/>
          <a:ea typeface="+mn-ea"/>
          <a:cs typeface="+mn-cs"/>
        </a:defRPr>
      </a:lvl1pPr>
      <a:lvl2pPr marL="742602" indent="-285616" algn="l" defTabSz="913972" rtl="0" eaLnBrk="1" latinLnBrk="0" hangingPunct="1">
        <a:spcBef>
          <a:spcPct val="20000"/>
        </a:spcBef>
        <a:buFont typeface="Arial" pitchFamily="34" charset="0"/>
        <a:buChar char="–"/>
        <a:defRPr sz="2800" kern="1200">
          <a:solidFill>
            <a:schemeClr val="bg1"/>
          </a:solidFill>
          <a:latin typeface="Swis721 BT" pitchFamily="34" charset="0"/>
          <a:ea typeface="+mn-ea"/>
          <a:cs typeface="+mn-cs"/>
        </a:defRPr>
      </a:lvl2pPr>
      <a:lvl3pPr marL="1142466" indent="-228492" algn="l" defTabSz="913972" rtl="0" eaLnBrk="1" latinLnBrk="0" hangingPunct="1">
        <a:spcBef>
          <a:spcPct val="20000"/>
        </a:spcBef>
        <a:buFont typeface="Arial" pitchFamily="34" charset="0"/>
        <a:buChar char="•"/>
        <a:defRPr sz="2400" kern="1200">
          <a:solidFill>
            <a:schemeClr val="bg1"/>
          </a:solidFill>
          <a:latin typeface="Swis721 BT" pitchFamily="34" charset="0"/>
          <a:ea typeface="+mn-ea"/>
          <a:cs typeface="+mn-cs"/>
        </a:defRPr>
      </a:lvl3pPr>
      <a:lvl4pPr marL="1599451" indent="-228492" algn="l" defTabSz="913972" rtl="0" eaLnBrk="1" latinLnBrk="0" hangingPunct="1">
        <a:spcBef>
          <a:spcPct val="20000"/>
        </a:spcBef>
        <a:buFont typeface="Arial" pitchFamily="34" charset="0"/>
        <a:buChar char="–"/>
        <a:defRPr sz="2000" kern="1200">
          <a:solidFill>
            <a:schemeClr val="bg1"/>
          </a:solidFill>
          <a:latin typeface="Swis721 BT" pitchFamily="34" charset="0"/>
          <a:ea typeface="+mn-ea"/>
          <a:cs typeface="+mn-cs"/>
        </a:defRPr>
      </a:lvl4pPr>
      <a:lvl5pPr marL="2056438" indent="-228492" algn="l" defTabSz="913972" rtl="0" eaLnBrk="1" latinLnBrk="0" hangingPunct="1">
        <a:spcBef>
          <a:spcPct val="20000"/>
        </a:spcBef>
        <a:buFont typeface="Arial" pitchFamily="34" charset="0"/>
        <a:buChar char="»"/>
        <a:defRPr sz="2000" kern="1200">
          <a:solidFill>
            <a:schemeClr val="bg1"/>
          </a:solidFill>
          <a:latin typeface="Swis721 BT" pitchFamily="34" charset="0"/>
          <a:ea typeface="+mn-ea"/>
          <a:cs typeface="+mn-cs"/>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547730" cy="6858000"/>
          </a:xfrm>
          <a:prstGeom prst="rect">
            <a:avLst/>
          </a:prstGeom>
          <a:noFill/>
          <a:ln w="9525">
            <a:noFill/>
            <a:miter lim="800000"/>
            <a:headEnd/>
            <a:tailEnd/>
          </a:ln>
          <a:effectLst/>
        </p:spPr>
      </p:pic>
      <p:sp>
        <p:nvSpPr>
          <p:cNvPr id="3" name="TextBox 2"/>
          <p:cNvSpPr txBox="1"/>
          <p:nvPr/>
        </p:nvSpPr>
        <p:spPr>
          <a:xfrm>
            <a:off x="152400" y="533400"/>
            <a:ext cx="9220200" cy="5078313"/>
          </a:xfrm>
          <a:prstGeom prst="rect">
            <a:avLst/>
          </a:prstGeom>
          <a:noFill/>
        </p:spPr>
        <p:txBody>
          <a:bodyPr wrap="square" rtlCol="0">
            <a:spAutoFit/>
          </a:bodyPr>
          <a:lstStyle/>
          <a:p>
            <a:pPr algn="ctr"/>
            <a:endParaRPr lang="en-US" sz="3200" b="1" dirty="0" smtClean="0"/>
          </a:p>
          <a:p>
            <a:pPr algn="ctr"/>
            <a:r>
              <a:rPr lang="en-US" sz="3600" b="1" dirty="0" smtClean="0"/>
              <a:t>Rebound Neighborhoods in St. Louis:  Causes and Consequences</a:t>
            </a:r>
          </a:p>
          <a:p>
            <a:pPr algn="ctr"/>
            <a:endParaRPr lang="en-US" dirty="0" smtClean="0"/>
          </a:p>
          <a:p>
            <a:pPr algn="ctr"/>
            <a:endParaRPr lang="en-US" dirty="0" smtClean="0"/>
          </a:p>
          <a:p>
            <a:pPr algn="ctr"/>
            <a:r>
              <a:rPr lang="en-US" sz="2000" dirty="0"/>
              <a:t>Todd Swanstrom, </a:t>
            </a:r>
            <a:r>
              <a:rPr lang="en-US" sz="2000" i="1" dirty="0"/>
              <a:t>University of Missouri-St. Louis</a:t>
            </a:r>
          </a:p>
          <a:p>
            <a:pPr algn="ctr"/>
            <a:r>
              <a:rPr lang="en-US" sz="2000" dirty="0" smtClean="0"/>
              <a:t>Hank Webber, </a:t>
            </a:r>
            <a:r>
              <a:rPr lang="en-US" sz="2000" i="1" dirty="0" smtClean="0"/>
              <a:t>Washington University in St. Louis</a:t>
            </a:r>
            <a:endParaRPr lang="en-US" sz="2000" i="1" dirty="0"/>
          </a:p>
          <a:p>
            <a:pPr algn="ctr"/>
            <a:endParaRPr lang="en-US" sz="1600" dirty="0" smtClean="0"/>
          </a:p>
          <a:p>
            <a:pPr algn="ctr"/>
            <a:r>
              <a:rPr lang="en-US" sz="1600" dirty="0" smtClean="0"/>
              <a:t>With the assistance of</a:t>
            </a:r>
          </a:p>
          <a:p>
            <a:pPr algn="ctr"/>
            <a:r>
              <a:rPr lang="en-US" sz="1600" dirty="0"/>
              <a:t>Laura Jenks, </a:t>
            </a:r>
            <a:r>
              <a:rPr lang="en-US" sz="1600" dirty="0" smtClean="0"/>
              <a:t>Dean </a:t>
            </a:r>
            <a:r>
              <a:rPr lang="en-US" sz="1600" dirty="0" err="1" smtClean="0"/>
              <a:t>Obermark</a:t>
            </a:r>
            <a:r>
              <a:rPr lang="en-US" sz="1600" dirty="0" smtClean="0"/>
              <a:t>, Leslie </a:t>
            </a:r>
            <a:r>
              <a:rPr lang="en-US" sz="1600" dirty="0" err="1" smtClean="0"/>
              <a:t>Duling</a:t>
            </a:r>
            <a:r>
              <a:rPr lang="en-US" sz="1600" dirty="0" smtClean="0"/>
              <a:t> &amp; </a:t>
            </a:r>
            <a:r>
              <a:rPr lang="en-US" sz="1600" dirty="0"/>
              <a:t>Derrick </a:t>
            </a:r>
            <a:r>
              <a:rPr lang="en-US" sz="1600" dirty="0" smtClean="0"/>
              <a:t>Redhead</a:t>
            </a:r>
          </a:p>
          <a:p>
            <a:pPr algn="ctr"/>
            <a:endParaRPr lang="en-US" sz="1600" dirty="0"/>
          </a:p>
          <a:p>
            <a:pPr algn="ctr"/>
            <a:r>
              <a:rPr lang="en-US" sz="1600" dirty="0" smtClean="0"/>
              <a:t> </a:t>
            </a:r>
          </a:p>
          <a:p>
            <a:pPr algn="ctr"/>
            <a:endParaRPr lang="en-US" sz="1600" dirty="0" smtClean="0"/>
          </a:p>
          <a:p>
            <a:pPr algn="ctr"/>
            <a:r>
              <a:rPr lang="en-US" sz="1600" dirty="0" smtClean="0"/>
              <a:t>National Neighborhood Indicators Partnership Meeting</a:t>
            </a:r>
          </a:p>
          <a:p>
            <a:pPr algn="ctr"/>
            <a:r>
              <a:rPr lang="en-US" sz="1600" dirty="0" smtClean="0"/>
              <a:t> St. Louis, Missouri</a:t>
            </a:r>
          </a:p>
          <a:p>
            <a:pPr algn="ctr"/>
            <a:r>
              <a:rPr lang="en-US" sz="1600" dirty="0" smtClean="0"/>
              <a:t>April 2-4, 2014</a:t>
            </a:r>
            <a:endParaRPr lang="en-US" sz="1600" dirty="0"/>
          </a:p>
        </p:txBody>
      </p:sp>
    </p:spTree>
    <p:extLst>
      <p:ext uri="{BB962C8B-B14F-4D97-AF65-F5344CB8AC3E}">
        <p14:creationId xmlns:p14="http://schemas.microsoft.com/office/powerpoint/2010/main" val="2314399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991600" cy="609600"/>
          </a:xfrm>
        </p:spPr>
        <p:txBody>
          <a:bodyPr/>
          <a:lstStyle/>
          <a:p>
            <a:pPr algn="ctr"/>
            <a:r>
              <a:rPr lang="en-US" dirty="0" smtClean="0"/>
              <a:t>Population Decentralization</a:t>
            </a:r>
            <a:endParaRPr lang="en-US" dirty="0"/>
          </a:p>
        </p:txBody>
      </p:sp>
      <p:pic>
        <p:nvPicPr>
          <p:cNvPr id="6" name="Picture 5"/>
          <p:cNvPicPr>
            <a:picLocks noChangeAspect="1"/>
          </p:cNvPicPr>
          <p:nvPr/>
        </p:nvPicPr>
        <p:blipFill>
          <a:blip r:embed="rId3"/>
          <a:stretch>
            <a:fillRect/>
          </a:stretch>
        </p:blipFill>
        <p:spPr>
          <a:xfrm>
            <a:off x="914401" y="683515"/>
            <a:ext cx="7616700" cy="5717286"/>
          </a:xfrm>
          <a:prstGeom prst="rect">
            <a:avLst/>
          </a:prstGeom>
          <a:ln>
            <a:solidFill>
              <a:schemeClr val="tx1"/>
            </a:solidFill>
          </a:ln>
        </p:spPr>
      </p:pic>
    </p:spTree>
    <p:extLst>
      <p:ext uri="{BB962C8B-B14F-4D97-AF65-F5344CB8AC3E}">
        <p14:creationId xmlns:p14="http://schemas.microsoft.com/office/powerpoint/2010/main" val="3600666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839200" cy="609600"/>
          </a:xfrm>
        </p:spPr>
        <p:txBody>
          <a:bodyPr/>
          <a:lstStyle/>
          <a:p>
            <a:pPr algn="ctr"/>
            <a:r>
              <a:rPr lang="en-US" dirty="0" smtClean="0"/>
              <a:t>Falling Occupancy Rates, Especially in Older Areas</a:t>
            </a:r>
            <a:endParaRPr lang="en-US" dirty="0"/>
          </a:p>
        </p:txBody>
      </p:sp>
      <p:pic>
        <p:nvPicPr>
          <p:cNvPr id="5" name="Picture 4"/>
          <p:cNvPicPr>
            <a:picLocks noChangeAspect="1"/>
          </p:cNvPicPr>
          <p:nvPr/>
        </p:nvPicPr>
        <p:blipFill>
          <a:blip r:embed="rId3"/>
          <a:stretch>
            <a:fillRect/>
          </a:stretch>
        </p:blipFill>
        <p:spPr>
          <a:xfrm>
            <a:off x="914400" y="683116"/>
            <a:ext cx="7543799" cy="5663385"/>
          </a:xfrm>
          <a:prstGeom prst="rect">
            <a:avLst/>
          </a:prstGeom>
          <a:ln>
            <a:solidFill>
              <a:schemeClr val="tx1"/>
            </a:solidFill>
          </a:ln>
        </p:spPr>
      </p:pic>
    </p:spTree>
    <p:extLst>
      <p:ext uri="{BB962C8B-B14F-4D97-AF65-F5344CB8AC3E}">
        <p14:creationId xmlns:p14="http://schemas.microsoft.com/office/powerpoint/2010/main" val="3833274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839200" cy="609600"/>
          </a:xfrm>
        </p:spPr>
        <p:txBody>
          <a:bodyPr/>
          <a:lstStyle/>
          <a:p>
            <a:pPr algn="ctr"/>
            <a:r>
              <a:rPr lang="en-US" sz="2600" dirty="0" smtClean="0"/>
              <a:t>Older Neighborhoods – Running Up the Down Escalator</a:t>
            </a:r>
            <a:endParaRPr lang="en-US" sz="2600" dirty="0"/>
          </a:p>
        </p:txBody>
      </p:sp>
      <p:pic>
        <p:nvPicPr>
          <p:cNvPr id="4" name="Picture 4" descr="http://www.rechargebiomedical.com/blog/wp-content/uploads/2010/11/runnerUpEscalato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701040"/>
            <a:ext cx="7010400" cy="569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805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838200"/>
            <a:ext cx="8763000" cy="5211767"/>
          </a:xfrm>
        </p:spPr>
        <p:txBody>
          <a:bodyPr/>
          <a:lstStyle/>
          <a:p>
            <a:pPr marL="0" indent="0">
              <a:buNone/>
            </a:pPr>
            <a:r>
              <a:rPr lang="en-US" dirty="0" smtClean="0"/>
              <a:t>Three variables:</a:t>
            </a:r>
          </a:p>
          <a:p>
            <a:pPr marL="514350" indent="-514350">
              <a:buFont typeface="+mj-lt"/>
              <a:buAutoNum type="arabicPeriod"/>
            </a:pPr>
            <a:endParaRPr lang="en-US" sz="2000" dirty="0" smtClean="0"/>
          </a:p>
          <a:p>
            <a:pPr marL="514350" indent="-514350">
              <a:buFont typeface="+mj-lt"/>
              <a:buAutoNum type="arabicPeriod"/>
            </a:pPr>
            <a:r>
              <a:rPr lang="en-US" dirty="0" smtClean="0"/>
              <a:t>Economic (Per Capita Income)</a:t>
            </a:r>
          </a:p>
          <a:p>
            <a:pPr marL="514350" indent="-514350">
              <a:buFont typeface="+mj-lt"/>
              <a:buAutoNum type="arabicPeriod"/>
            </a:pPr>
            <a:endParaRPr lang="en-US" sz="2000" dirty="0"/>
          </a:p>
          <a:p>
            <a:pPr marL="514350" indent="-514350">
              <a:buFont typeface="+mj-lt"/>
              <a:buAutoNum type="arabicPeriod"/>
            </a:pPr>
            <a:r>
              <a:rPr lang="en-US" dirty="0" smtClean="0"/>
              <a:t>Social (Poverty Rate)</a:t>
            </a:r>
          </a:p>
          <a:p>
            <a:pPr marL="0" indent="0">
              <a:buNone/>
            </a:pPr>
            <a:endParaRPr lang="en-US" sz="2000" dirty="0"/>
          </a:p>
          <a:p>
            <a:pPr marL="0" indent="0">
              <a:buNone/>
            </a:pPr>
            <a:r>
              <a:rPr lang="en-US" dirty="0" smtClean="0"/>
              <a:t>3. Physical (Vacancy Rate)</a:t>
            </a:r>
          </a:p>
          <a:p>
            <a:pPr marL="0" indent="0">
              <a:buNone/>
            </a:pPr>
            <a:endParaRPr lang="en-US" dirty="0" smtClean="0"/>
          </a:p>
          <a:p>
            <a:pPr marL="0" indent="0">
              <a:buNone/>
            </a:pPr>
            <a:r>
              <a:rPr lang="en-US" dirty="0" smtClean="0"/>
              <a:t>NVI measures </a:t>
            </a:r>
            <a:r>
              <a:rPr lang="en-US" dirty="0" smtClean="0"/>
              <a:t>the performance of each </a:t>
            </a:r>
            <a:r>
              <a:rPr lang="en-US" dirty="0" smtClean="0"/>
              <a:t>census </a:t>
            </a:r>
            <a:r>
              <a:rPr lang="en-US" dirty="0"/>
              <a:t>tract </a:t>
            </a:r>
            <a:r>
              <a:rPr lang="en-US" dirty="0" smtClean="0"/>
              <a:t>relative </a:t>
            </a:r>
            <a:r>
              <a:rPr lang="en-US" dirty="0"/>
              <a:t>to the mean for the study </a:t>
            </a:r>
            <a:r>
              <a:rPr lang="en-US" dirty="0" smtClean="0"/>
              <a:t>area in each decade.</a:t>
            </a:r>
            <a:endParaRPr lang="en-US" dirty="0"/>
          </a:p>
          <a:p>
            <a:pPr marL="514350" indent="-514350">
              <a:buFont typeface="+mj-lt"/>
              <a:buAutoNum type="arabicPeriod"/>
            </a:pPr>
            <a:endParaRPr lang="en-US" dirty="0"/>
          </a:p>
        </p:txBody>
      </p:sp>
      <p:sp>
        <p:nvSpPr>
          <p:cNvPr id="3" name="Title 2"/>
          <p:cNvSpPr>
            <a:spLocks noGrp="1"/>
          </p:cNvSpPr>
          <p:nvPr>
            <p:ph type="title"/>
          </p:nvPr>
        </p:nvSpPr>
        <p:spPr>
          <a:xfrm>
            <a:off x="152400" y="76200"/>
            <a:ext cx="8610600" cy="609600"/>
          </a:xfrm>
        </p:spPr>
        <p:txBody>
          <a:bodyPr/>
          <a:lstStyle/>
          <a:p>
            <a:pPr algn="ctr"/>
            <a:r>
              <a:rPr lang="en-US" dirty="0" smtClean="0"/>
              <a:t>Neighborhood Vitality Index (NVI)</a:t>
            </a:r>
            <a:endParaRPr lang="en-US" dirty="0"/>
          </a:p>
        </p:txBody>
      </p:sp>
    </p:spTree>
    <p:extLst>
      <p:ext uri="{BB962C8B-B14F-4D97-AF65-F5344CB8AC3E}">
        <p14:creationId xmlns:p14="http://schemas.microsoft.com/office/powerpoint/2010/main" val="2753811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248400"/>
            <a:ext cx="9144000" cy="609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889123"/>
            <a:ext cx="6400800" cy="5791200"/>
          </a:xfrm>
          <a:prstGeom prst="rect">
            <a:avLst/>
          </a:prstGeom>
          <a:noFill/>
          <a:ln>
            <a:solidFill>
              <a:schemeClr val="tx1"/>
            </a:solidFill>
          </a:ln>
        </p:spPr>
      </p:pic>
      <p:sp>
        <p:nvSpPr>
          <p:cNvPr id="3" name="TextBox 2"/>
          <p:cNvSpPr txBox="1"/>
          <p:nvPr/>
        </p:nvSpPr>
        <p:spPr>
          <a:xfrm>
            <a:off x="381000" y="67270"/>
            <a:ext cx="8305800" cy="830997"/>
          </a:xfrm>
          <a:prstGeom prst="rect">
            <a:avLst/>
          </a:prstGeom>
          <a:noFill/>
        </p:spPr>
        <p:txBody>
          <a:bodyPr wrap="square" rtlCol="0">
            <a:spAutoFit/>
          </a:bodyPr>
          <a:lstStyle/>
          <a:p>
            <a:pPr algn="ctr"/>
            <a:r>
              <a:rPr lang="en-US" sz="2400" dirty="0" smtClean="0">
                <a:solidFill>
                  <a:schemeClr val="bg1"/>
                </a:solidFill>
                <a:latin typeface="+mj-lt"/>
              </a:rPr>
              <a:t>Neighborhood Vitality Index Tract Rankings by Decade, 1970-2010 </a:t>
            </a:r>
            <a:endParaRPr lang="en-US" sz="2400" dirty="0">
              <a:solidFill>
                <a:schemeClr val="bg1"/>
              </a:solidFill>
              <a:latin typeface="+mj-lt"/>
            </a:endParaRPr>
          </a:p>
        </p:txBody>
      </p:sp>
    </p:spTree>
    <p:extLst>
      <p:ext uri="{BB962C8B-B14F-4D97-AF65-F5344CB8AC3E}">
        <p14:creationId xmlns:p14="http://schemas.microsoft.com/office/powerpoint/2010/main" val="62637275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839200" cy="5211767"/>
          </a:xfrm>
        </p:spPr>
        <p:txBody>
          <a:bodyPr/>
          <a:lstStyle/>
          <a:p>
            <a:pPr>
              <a:spcAft>
                <a:spcPts val="1200"/>
              </a:spcAft>
            </a:pPr>
            <a:r>
              <a:rPr lang="en-US" dirty="0" smtClean="0"/>
              <a:t>Basic idea:  neighborhoods that bounced back from decline (U-shaped)</a:t>
            </a:r>
          </a:p>
          <a:p>
            <a:pPr>
              <a:spcAft>
                <a:spcPts val="1200"/>
              </a:spcAft>
            </a:pPr>
            <a:r>
              <a:rPr lang="en-US" dirty="0" smtClean="0"/>
              <a:t>We define a “rebound tract” as any census tract that moved up at least 10 percentile points in the rankings from 1990-2000 or 2000-2010</a:t>
            </a:r>
          </a:p>
          <a:p>
            <a:pPr>
              <a:spcAft>
                <a:spcPts val="1200"/>
              </a:spcAft>
            </a:pPr>
            <a:r>
              <a:rPr lang="en-US" dirty="0" smtClean="0"/>
              <a:t>Eliminated tracts that were never in the bottom half of the distribution at some point between 1970 and 2000</a:t>
            </a:r>
          </a:p>
          <a:p>
            <a:pPr>
              <a:spcAft>
                <a:spcPts val="1200"/>
              </a:spcAft>
            </a:pPr>
            <a:r>
              <a:rPr lang="en-US" dirty="0" smtClean="0"/>
              <a:t>Of the 218 tracts in our study area, 38 (17%) are rebound tracts</a:t>
            </a:r>
            <a:endParaRPr lang="en-US" dirty="0"/>
          </a:p>
          <a:p>
            <a:pPr marL="514350" indent="-514350">
              <a:spcAft>
                <a:spcPts val="1200"/>
              </a:spcAft>
              <a:buFont typeface="+mj-lt"/>
              <a:buAutoNum type="arabicPeriod"/>
            </a:pPr>
            <a:endParaRPr lang="en-US" dirty="0"/>
          </a:p>
        </p:txBody>
      </p:sp>
      <p:sp>
        <p:nvSpPr>
          <p:cNvPr id="3" name="Title 2"/>
          <p:cNvSpPr>
            <a:spLocks noGrp="1"/>
          </p:cNvSpPr>
          <p:nvPr>
            <p:ph type="title"/>
          </p:nvPr>
        </p:nvSpPr>
        <p:spPr>
          <a:xfrm>
            <a:off x="152400" y="76200"/>
            <a:ext cx="8610600" cy="609600"/>
          </a:xfrm>
        </p:spPr>
        <p:txBody>
          <a:bodyPr/>
          <a:lstStyle/>
          <a:p>
            <a:pPr algn="ctr"/>
            <a:r>
              <a:rPr lang="en-US" dirty="0" smtClean="0"/>
              <a:t>Identifying Rebound Neighborhoods</a:t>
            </a:r>
            <a:endParaRPr lang="en-US" dirty="0"/>
          </a:p>
        </p:txBody>
      </p:sp>
    </p:spTree>
    <p:extLst>
      <p:ext uri="{BB962C8B-B14F-4D97-AF65-F5344CB8AC3E}">
        <p14:creationId xmlns:p14="http://schemas.microsoft.com/office/powerpoint/2010/main" val="2853770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 name="Picture 4" descr="C:\Users\LauJen\AppData\Local\Microsoft\Windows\Temporary Internet Files\Content.Outlook\QAQDZXLI\Rebounding Tracts and All Others 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9245897" cy="6933981"/>
          </a:xfrm>
          <a:prstGeom prst="rect">
            <a:avLst/>
          </a:prstGeom>
          <a:noFill/>
          <a:ln>
            <a:solidFill>
              <a:schemeClr val="tx1"/>
            </a:solidFill>
          </a:ln>
        </p:spPr>
      </p:pic>
    </p:spTree>
    <p:extLst>
      <p:ext uri="{BB962C8B-B14F-4D97-AF65-F5344CB8AC3E}">
        <p14:creationId xmlns:p14="http://schemas.microsoft.com/office/powerpoint/2010/main" val="2983928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86599"/>
            <a:ext cx="6629400" cy="5514201"/>
          </a:xfrm>
          <a:prstGeom prst="rect">
            <a:avLst/>
          </a:prstGeom>
          <a:noFill/>
          <a:ln>
            <a:solidFill>
              <a:schemeClr val="tx1"/>
            </a:solidFill>
          </a:ln>
        </p:spPr>
      </p:pic>
      <p:sp>
        <p:nvSpPr>
          <p:cNvPr id="3" name="TextBox 2"/>
          <p:cNvSpPr txBox="1"/>
          <p:nvPr/>
        </p:nvSpPr>
        <p:spPr>
          <a:xfrm>
            <a:off x="402336" y="55602"/>
            <a:ext cx="8534400" cy="830997"/>
          </a:xfrm>
          <a:prstGeom prst="rect">
            <a:avLst/>
          </a:prstGeom>
          <a:noFill/>
        </p:spPr>
        <p:txBody>
          <a:bodyPr wrap="square" rtlCol="0">
            <a:spAutoFit/>
          </a:bodyPr>
          <a:lstStyle/>
          <a:p>
            <a:pPr algn="ctr"/>
            <a:r>
              <a:rPr lang="en-US" sz="2400" dirty="0" smtClean="0">
                <a:solidFill>
                  <a:schemeClr val="bg1"/>
                </a:solidFill>
              </a:rPr>
              <a:t>Rebound Census Tracts Fit the Demographic Profile of Gentrifying Neighborhoods </a:t>
            </a:r>
            <a:endParaRPr lang="en-US" sz="2400" dirty="0">
              <a:solidFill>
                <a:schemeClr val="bg1"/>
              </a:solidFill>
            </a:endParaRPr>
          </a:p>
        </p:txBody>
      </p:sp>
    </p:spTree>
    <p:extLst>
      <p:ext uri="{BB962C8B-B14F-4D97-AF65-F5344CB8AC3E}">
        <p14:creationId xmlns:p14="http://schemas.microsoft.com/office/powerpoint/2010/main" val="387498056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839200" cy="5211767"/>
          </a:xfrm>
        </p:spPr>
        <p:txBody>
          <a:bodyPr/>
          <a:lstStyle/>
          <a:p>
            <a:pPr marL="456986" lvl="1" indent="0">
              <a:spcAft>
                <a:spcPts val="1200"/>
              </a:spcAft>
              <a:buNone/>
            </a:pPr>
            <a:r>
              <a:rPr lang="en-US" sz="2800" dirty="0" smtClean="0"/>
              <a:t>In contrast to conventional wisdom on gentrifying neighborhoods, rebounding tracts, overall, had significantly higher levels of racial/ethnic and economic diversity than non-rebounding tracts.</a:t>
            </a:r>
            <a:endParaRPr lang="en-US" sz="2800" dirty="0"/>
          </a:p>
          <a:p>
            <a:pPr marL="514350" indent="-514350">
              <a:spcAft>
                <a:spcPts val="1200"/>
              </a:spcAft>
              <a:buFont typeface="+mj-lt"/>
              <a:buAutoNum type="arabicPeriod"/>
            </a:pPr>
            <a:endParaRPr lang="en-US" dirty="0"/>
          </a:p>
        </p:txBody>
      </p:sp>
      <p:sp>
        <p:nvSpPr>
          <p:cNvPr id="3" name="Title 2"/>
          <p:cNvSpPr>
            <a:spLocks noGrp="1"/>
          </p:cNvSpPr>
          <p:nvPr>
            <p:ph type="title"/>
          </p:nvPr>
        </p:nvSpPr>
        <p:spPr>
          <a:xfrm>
            <a:off x="152400" y="76200"/>
            <a:ext cx="8610600" cy="609600"/>
          </a:xfrm>
        </p:spPr>
        <p:txBody>
          <a:bodyPr/>
          <a:lstStyle/>
          <a:p>
            <a:pPr algn="ctr"/>
            <a:r>
              <a:rPr lang="en-US" dirty="0" smtClean="0"/>
              <a:t>Surprising Finding</a:t>
            </a:r>
            <a:endParaRPr lang="en-US" dirty="0"/>
          </a:p>
        </p:txBody>
      </p:sp>
    </p:spTree>
    <p:extLst>
      <p:ext uri="{BB962C8B-B14F-4D97-AF65-F5344CB8AC3E}">
        <p14:creationId xmlns:p14="http://schemas.microsoft.com/office/powerpoint/2010/main" val="3696496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839200" cy="609600"/>
          </a:xfrm>
        </p:spPr>
        <p:txBody>
          <a:bodyPr/>
          <a:lstStyle/>
          <a:p>
            <a:pPr algn="ctr"/>
            <a:r>
              <a:rPr lang="en-US" dirty="0" smtClean="0"/>
              <a:t> </a:t>
            </a:r>
            <a:r>
              <a:rPr lang="en-US" dirty="0" smtClean="0"/>
              <a:t>Racial/Ethnic Diversity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274"/>
            <a:ext cx="7620000" cy="5716095"/>
          </a:xfrm>
          <a:prstGeom prst="rect">
            <a:avLst/>
          </a:prstGeom>
          <a:noFill/>
          <a:ln>
            <a:solidFill>
              <a:schemeClr val="tx1"/>
            </a:solidFill>
          </a:ln>
        </p:spPr>
      </p:pic>
      <p:sp>
        <p:nvSpPr>
          <p:cNvPr id="2" name="TextBox 1"/>
          <p:cNvSpPr txBox="1"/>
          <p:nvPr/>
        </p:nvSpPr>
        <p:spPr>
          <a:xfrm>
            <a:off x="0" y="6431849"/>
            <a:ext cx="9144000" cy="369332"/>
          </a:xfrm>
          <a:prstGeom prst="rect">
            <a:avLst/>
          </a:prstGeom>
          <a:solidFill>
            <a:schemeClr val="tx1">
              <a:lumMod val="85000"/>
              <a:lumOff val="15000"/>
            </a:schemeClr>
          </a:solidFill>
        </p:spPr>
        <p:txBody>
          <a:bodyPr wrap="square" rtlCol="0">
            <a:spAutoFit/>
          </a:bodyPr>
          <a:lstStyle/>
          <a:p>
            <a:r>
              <a:rPr lang="en-US" dirty="0" smtClean="0">
                <a:solidFill>
                  <a:schemeClr val="bg1"/>
                </a:solidFill>
              </a:rPr>
              <a:t>Diversity Index = 1 - %white</a:t>
            </a:r>
            <a:r>
              <a:rPr lang="en-US" baseline="30000" dirty="0" smtClean="0">
                <a:solidFill>
                  <a:schemeClr val="bg1"/>
                </a:solidFill>
              </a:rPr>
              <a:t>2 </a:t>
            </a:r>
            <a:r>
              <a:rPr lang="en-US" dirty="0" smtClean="0">
                <a:solidFill>
                  <a:schemeClr val="bg1"/>
                </a:solidFill>
              </a:rPr>
              <a:t>+ %black</a:t>
            </a:r>
            <a:r>
              <a:rPr lang="en-US" baseline="30000" dirty="0" smtClean="0">
                <a:solidFill>
                  <a:schemeClr val="bg1"/>
                </a:solidFill>
              </a:rPr>
              <a:t>2 </a:t>
            </a:r>
            <a:r>
              <a:rPr lang="en-US" dirty="0" smtClean="0">
                <a:solidFill>
                  <a:schemeClr val="bg1"/>
                </a:solidFill>
              </a:rPr>
              <a:t>+ %Hispanic</a:t>
            </a:r>
            <a:r>
              <a:rPr lang="en-US" baseline="30000" dirty="0" smtClean="0">
                <a:solidFill>
                  <a:schemeClr val="bg1"/>
                </a:solidFill>
              </a:rPr>
              <a:t>2 </a:t>
            </a:r>
            <a:r>
              <a:rPr lang="en-US" dirty="0" smtClean="0">
                <a:solidFill>
                  <a:schemeClr val="bg1"/>
                </a:solidFill>
              </a:rPr>
              <a:t>+ %other</a:t>
            </a:r>
            <a:r>
              <a:rPr lang="en-US" baseline="30000" dirty="0" smtClean="0">
                <a:solidFill>
                  <a:schemeClr val="bg1"/>
                </a:solidFill>
              </a:rPr>
              <a:t>2</a:t>
            </a:r>
            <a:endParaRPr lang="en-US" dirty="0">
              <a:solidFill>
                <a:schemeClr val="bg1"/>
              </a:solidFill>
            </a:endParaRPr>
          </a:p>
        </p:txBody>
      </p:sp>
    </p:spTree>
    <p:extLst>
      <p:ext uri="{BB962C8B-B14F-4D97-AF65-F5344CB8AC3E}">
        <p14:creationId xmlns:p14="http://schemas.microsoft.com/office/powerpoint/2010/main" val="1836425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534400" cy="5364167"/>
          </a:xfrm>
        </p:spPr>
        <p:txBody>
          <a:bodyPr/>
          <a:lstStyle/>
          <a:p>
            <a:pPr marL="0" indent="0">
              <a:buNone/>
            </a:pPr>
            <a:r>
              <a:rPr lang="en-US" sz="2400" dirty="0" smtClean="0"/>
              <a:t>Two primary questions: </a:t>
            </a:r>
          </a:p>
          <a:p>
            <a:pPr marL="0" indent="0">
              <a:buNone/>
            </a:pPr>
            <a:endParaRPr lang="en-US" sz="1600" dirty="0" smtClean="0"/>
          </a:p>
          <a:p>
            <a:pPr marL="514350" indent="-514350">
              <a:buFont typeface="+mj-lt"/>
              <a:buAutoNum type="arabicPeriod"/>
            </a:pPr>
            <a:r>
              <a:rPr lang="en-US" sz="2400" dirty="0" smtClean="0"/>
              <a:t>Why do some neighborhoods rebound in the wake of urban decline while others continue to decline or stagnate?</a:t>
            </a:r>
          </a:p>
          <a:p>
            <a:pPr marL="514350" indent="-514350">
              <a:buFont typeface="+mj-lt"/>
              <a:buAutoNum type="arabicPeriod"/>
            </a:pPr>
            <a:endParaRPr lang="en-US" sz="1600" dirty="0"/>
          </a:p>
          <a:p>
            <a:pPr marL="514350" indent="-514350">
              <a:buFont typeface="+mj-lt"/>
              <a:buAutoNum type="arabicPeriod"/>
            </a:pPr>
            <a:r>
              <a:rPr lang="en-US" sz="2400" dirty="0" smtClean="0"/>
              <a:t>Do rebound neighborhoods in St. Louis fit the pattern of gentrification or do they vary in significant ways both in the path to revitalization and the impact on previous residents of the neighborhood and surrounding areas?  </a:t>
            </a:r>
            <a:endParaRPr lang="en-US" sz="2400" dirty="0"/>
          </a:p>
        </p:txBody>
      </p:sp>
      <p:sp>
        <p:nvSpPr>
          <p:cNvPr id="2" name="Title 1"/>
          <p:cNvSpPr>
            <a:spLocks noGrp="1"/>
          </p:cNvSpPr>
          <p:nvPr>
            <p:ph type="title"/>
          </p:nvPr>
        </p:nvSpPr>
        <p:spPr>
          <a:xfrm>
            <a:off x="152400" y="76200"/>
            <a:ext cx="8534400" cy="609600"/>
          </a:xfrm>
        </p:spPr>
        <p:txBody>
          <a:bodyPr>
            <a:normAutofit fontScale="90000"/>
          </a:bodyPr>
          <a:lstStyle/>
          <a:p>
            <a:pPr algn="ctr"/>
            <a:r>
              <a:rPr lang="en-US" dirty="0" smtClean="0"/>
              <a:t>Research Focus: Dynamics of Neighborhood Change</a:t>
            </a:r>
            <a:endParaRPr lang="en-US" dirty="0"/>
          </a:p>
        </p:txBody>
      </p:sp>
    </p:spTree>
    <p:extLst>
      <p:ext uri="{BB962C8B-B14F-4D97-AF65-F5344CB8AC3E}">
        <p14:creationId xmlns:p14="http://schemas.microsoft.com/office/powerpoint/2010/main" val="3372147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610600" cy="609600"/>
          </a:xfrm>
        </p:spPr>
        <p:txBody>
          <a:bodyPr/>
          <a:lstStyle/>
          <a:p>
            <a:pPr algn="ctr"/>
            <a:r>
              <a:rPr lang="en-US" dirty="0" smtClean="0"/>
              <a:t>Economic </a:t>
            </a:r>
            <a:r>
              <a:rPr lang="en-US" dirty="0" smtClean="0"/>
              <a:t>Diversity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717872"/>
            <a:ext cx="7543799" cy="5659312"/>
          </a:xfrm>
          <a:prstGeom prst="rect">
            <a:avLst/>
          </a:prstGeom>
          <a:noFill/>
          <a:ln>
            <a:solidFill>
              <a:schemeClr val="tx1"/>
            </a:solidFill>
          </a:ln>
          <a:effectLst/>
          <a:extLst/>
        </p:spPr>
      </p:pic>
    </p:spTree>
    <p:extLst>
      <p:ext uri="{BB962C8B-B14F-4D97-AF65-F5344CB8AC3E}">
        <p14:creationId xmlns:p14="http://schemas.microsoft.com/office/powerpoint/2010/main" val="2699819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839200" cy="5211767"/>
          </a:xfrm>
        </p:spPr>
        <p:txBody>
          <a:bodyPr/>
          <a:lstStyle/>
          <a:p>
            <a:pPr marL="514350" indent="-514350">
              <a:spcAft>
                <a:spcPts val="1200"/>
              </a:spcAft>
              <a:buFont typeface="+mj-lt"/>
              <a:buAutoNum type="arabicPeriod"/>
            </a:pPr>
            <a:endParaRPr lang="en-US" dirty="0" smtClean="0"/>
          </a:p>
          <a:p>
            <a:pPr marL="514350" indent="-514350">
              <a:spcAft>
                <a:spcPts val="1200"/>
              </a:spcAft>
              <a:buFont typeface="+mj-lt"/>
              <a:buAutoNum type="arabicPeriod"/>
            </a:pPr>
            <a:r>
              <a:rPr lang="en-US" dirty="0" smtClean="0"/>
              <a:t>Economic Theory</a:t>
            </a:r>
          </a:p>
          <a:p>
            <a:pPr marL="514350" indent="-514350">
              <a:spcAft>
                <a:spcPts val="1200"/>
              </a:spcAft>
              <a:buFont typeface="+mj-lt"/>
              <a:buAutoNum type="arabicPeriod"/>
            </a:pPr>
            <a:endParaRPr lang="en-US" dirty="0" smtClean="0"/>
          </a:p>
          <a:p>
            <a:pPr marL="514350" indent="-514350">
              <a:spcAft>
                <a:spcPts val="1200"/>
              </a:spcAft>
              <a:buFont typeface="+mj-lt"/>
              <a:buAutoNum type="arabicPeriod"/>
            </a:pPr>
            <a:r>
              <a:rPr lang="en-US" dirty="0" smtClean="0"/>
              <a:t>Sociological Theory</a:t>
            </a:r>
          </a:p>
          <a:p>
            <a:pPr marL="514350" indent="-514350">
              <a:spcAft>
                <a:spcPts val="1200"/>
              </a:spcAft>
              <a:buFont typeface="+mj-lt"/>
              <a:buAutoNum type="arabicPeriod"/>
            </a:pPr>
            <a:endParaRPr lang="en-US" dirty="0" smtClean="0"/>
          </a:p>
          <a:p>
            <a:pPr marL="514350" indent="-514350">
              <a:spcAft>
                <a:spcPts val="1200"/>
              </a:spcAft>
              <a:buFont typeface="+mj-lt"/>
              <a:buAutoNum type="arabicPeriod"/>
            </a:pPr>
            <a:r>
              <a:rPr lang="en-US" dirty="0" smtClean="0"/>
              <a:t>Political/Institutional Theory</a:t>
            </a:r>
            <a:endParaRPr lang="en-US" dirty="0"/>
          </a:p>
        </p:txBody>
      </p:sp>
      <p:sp>
        <p:nvSpPr>
          <p:cNvPr id="3" name="Title 2"/>
          <p:cNvSpPr>
            <a:spLocks noGrp="1"/>
          </p:cNvSpPr>
          <p:nvPr>
            <p:ph type="title"/>
          </p:nvPr>
        </p:nvSpPr>
        <p:spPr>
          <a:xfrm>
            <a:off x="152400" y="76200"/>
            <a:ext cx="8610600" cy="609600"/>
          </a:xfrm>
        </p:spPr>
        <p:txBody>
          <a:bodyPr/>
          <a:lstStyle/>
          <a:p>
            <a:pPr algn="ctr"/>
            <a:r>
              <a:rPr lang="en-US" dirty="0" smtClean="0"/>
              <a:t>What </a:t>
            </a:r>
            <a:r>
              <a:rPr lang="en-US" dirty="0" smtClean="0"/>
              <a:t>Are the Drivers of Rebound Neighborhoods?</a:t>
            </a:r>
            <a:r>
              <a:rPr lang="en-US" dirty="0" smtClean="0"/>
              <a:t/>
            </a:r>
            <a:br>
              <a:rPr lang="en-US" dirty="0" smtClean="0"/>
            </a:br>
            <a:r>
              <a:rPr lang="en-US" dirty="0"/>
              <a:t/>
            </a:r>
            <a:br>
              <a:rPr lang="en-US" dirty="0"/>
            </a:br>
            <a:r>
              <a:rPr lang="en-US" dirty="0" smtClean="0"/>
              <a:t/>
            </a:r>
            <a:br>
              <a:rPr lang="en-US" dirty="0" smtClean="0"/>
            </a:br>
            <a:endParaRPr lang="en-US" dirty="0"/>
          </a:p>
        </p:txBody>
      </p:sp>
    </p:spTree>
    <p:extLst>
      <p:ext uri="{BB962C8B-B14F-4D97-AF65-F5344CB8AC3E}">
        <p14:creationId xmlns:p14="http://schemas.microsoft.com/office/powerpoint/2010/main" val="3417834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28232"/>
            <a:ext cx="9067800" cy="5334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6200" y="76200"/>
            <a:ext cx="8991600" cy="609600"/>
          </a:xfrm>
        </p:spPr>
        <p:txBody>
          <a:bodyPr/>
          <a:lstStyle/>
          <a:p>
            <a:pPr algn="ctr"/>
            <a:r>
              <a:rPr lang="en-US" dirty="0" smtClean="0"/>
              <a:t>Five Case Studies: Exploring the Drivers of Success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1153" y="678594"/>
            <a:ext cx="4065494" cy="6283038"/>
          </a:xfrm>
          <a:prstGeom prst="rect">
            <a:avLst/>
          </a:prstGeom>
        </p:spPr>
      </p:pic>
    </p:spTree>
    <p:extLst>
      <p:ext uri="{BB962C8B-B14F-4D97-AF65-F5344CB8AC3E}">
        <p14:creationId xmlns:p14="http://schemas.microsoft.com/office/powerpoint/2010/main" val="2477656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610600" cy="609600"/>
          </a:xfrm>
        </p:spPr>
        <p:txBody>
          <a:bodyPr/>
          <a:lstStyle/>
          <a:p>
            <a:pPr algn="ctr"/>
            <a:r>
              <a:rPr lang="en-US" dirty="0" smtClean="0"/>
              <a:t>Performance of Case Study Neighborhoods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4038227042"/>
              </p:ext>
            </p:extLst>
          </p:nvPr>
        </p:nvGraphicFramePr>
        <p:xfrm>
          <a:off x="0" y="0"/>
          <a:ext cx="9144000" cy="6324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00622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610600" cy="609600"/>
          </a:xfrm>
        </p:spPr>
        <p:txBody>
          <a:bodyPr/>
          <a:lstStyle/>
          <a:p>
            <a:pPr algn="ctr"/>
            <a:r>
              <a:rPr lang="en-US" dirty="0" smtClean="0"/>
              <a:t>Racial Diversity of Case Study Neighborhoods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902334253"/>
              </p:ext>
            </p:extLst>
          </p:nvPr>
        </p:nvGraphicFramePr>
        <p:xfrm>
          <a:off x="0" y="685800"/>
          <a:ext cx="9067800" cy="563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1473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lstStyle/>
          <a:p>
            <a:pPr algn="ctr"/>
            <a:r>
              <a:rPr lang="en-US" dirty="0" smtClean="0"/>
              <a:t>Case Studies: Key Success Factors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87545465"/>
              </p:ext>
            </p:extLst>
          </p:nvPr>
        </p:nvGraphicFramePr>
        <p:xfrm>
          <a:off x="3048" y="658368"/>
          <a:ext cx="9144002" cy="6172200"/>
        </p:xfrm>
        <a:graphic>
          <a:graphicData uri="http://schemas.openxmlformats.org/drawingml/2006/table">
            <a:tbl>
              <a:tblPr firstRow="1" bandRow="1">
                <a:tableStyleId>{B301B821-A1FF-4177-AEE7-76D212191A09}</a:tableStyleId>
              </a:tblPr>
              <a:tblGrid>
                <a:gridCol w="2324745"/>
                <a:gridCol w="1394848"/>
                <a:gridCol w="1394848"/>
                <a:gridCol w="1162373"/>
                <a:gridCol w="1394848"/>
                <a:gridCol w="1472340"/>
              </a:tblGrid>
              <a:tr h="457200">
                <a:tc>
                  <a:txBody>
                    <a:bodyPr/>
                    <a:lstStyle/>
                    <a:p>
                      <a:pPr algn="ctr"/>
                      <a:r>
                        <a:rPr lang="en-US" sz="1600" dirty="0" smtClean="0">
                          <a:solidFill>
                            <a:schemeClr val="tx1"/>
                          </a:solidFill>
                        </a:rPr>
                        <a:t>Success</a:t>
                      </a:r>
                      <a:r>
                        <a:rPr lang="en-US" sz="1600" baseline="0" dirty="0" smtClean="0">
                          <a:solidFill>
                            <a:schemeClr val="tx1"/>
                          </a:solidFill>
                        </a:rPr>
                        <a:t> Factor</a:t>
                      </a:r>
                      <a:endParaRPr 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Central West End</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Botanical Heights</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Shaw</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Mark Twain</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Maplewood</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1600" b="1" dirty="0" smtClean="0">
                          <a:solidFill>
                            <a:schemeClr val="tx1"/>
                          </a:solidFill>
                        </a:rPr>
                        <a:t>Strong Anchor</a:t>
                      </a:r>
                      <a:r>
                        <a:rPr lang="en-US" sz="1600" b="1" baseline="0" dirty="0" smtClean="0">
                          <a:solidFill>
                            <a:schemeClr val="tx1"/>
                          </a:solidFill>
                        </a:rPr>
                        <a:t> Institutions</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609600">
                <a:tc>
                  <a:txBody>
                    <a:bodyPr/>
                    <a:lstStyle/>
                    <a:p>
                      <a:r>
                        <a:rPr lang="en-US" sz="1600" b="1" dirty="0" smtClean="0">
                          <a:solidFill>
                            <a:schemeClr val="tx1"/>
                          </a:solidFill>
                        </a:rPr>
                        <a:t>Excellent Housing Stock</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685800">
                <a:tc>
                  <a:txBody>
                    <a:bodyPr/>
                    <a:lstStyle/>
                    <a:p>
                      <a:r>
                        <a:rPr lang="en-US" sz="1600" b="1" dirty="0" smtClean="0">
                          <a:solidFill>
                            <a:schemeClr val="tx1"/>
                          </a:solidFill>
                        </a:rPr>
                        <a:t>Thoughtful</a:t>
                      </a:r>
                      <a:r>
                        <a:rPr lang="en-US" sz="1600" b="1" baseline="0" dirty="0" smtClean="0">
                          <a:solidFill>
                            <a:schemeClr val="tx1"/>
                          </a:solidFill>
                        </a:rPr>
                        <a:t> Commercial Development</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85800">
                <a:tc>
                  <a:txBody>
                    <a:bodyPr/>
                    <a:lstStyle/>
                    <a:p>
                      <a:pPr marL="0" marR="0" indent="0" algn="l" defTabSz="913972"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rPr>
                        <a:t>Thoughtful</a:t>
                      </a:r>
                      <a:r>
                        <a:rPr lang="en-US" sz="1600" b="1" baseline="0" dirty="0" smtClean="0">
                          <a:solidFill>
                            <a:schemeClr val="tx1"/>
                          </a:solidFill>
                        </a:rPr>
                        <a:t> Residential Development</a:t>
                      </a:r>
                      <a:endParaRPr lang="en-US" sz="1600" b="1"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685800">
                <a:tc>
                  <a:txBody>
                    <a:bodyPr/>
                    <a:lstStyle/>
                    <a:p>
                      <a:r>
                        <a:rPr lang="en-US" sz="1600" b="1" dirty="0" smtClean="0">
                          <a:solidFill>
                            <a:schemeClr val="tx1"/>
                          </a:solidFill>
                        </a:rPr>
                        <a:t>Resident</a:t>
                      </a:r>
                      <a:r>
                        <a:rPr lang="en-US" sz="1600" b="1" baseline="0" dirty="0" smtClean="0">
                          <a:solidFill>
                            <a:schemeClr val="tx1"/>
                          </a:solidFill>
                        </a:rPr>
                        <a:t> Civic Engagement</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0080">
                <a:tc>
                  <a:txBody>
                    <a:bodyPr/>
                    <a:lstStyle/>
                    <a:p>
                      <a:r>
                        <a:rPr lang="en-US" sz="1600" b="1" dirty="0" smtClean="0">
                          <a:solidFill>
                            <a:schemeClr val="tx1"/>
                          </a:solidFill>
                        </a:rPr>
                        <a:t>Good Location</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5800">
                <a:tc>
                  <a:txBody>
                    <a:bodyPr/>
                    <a:lstStyle/>
                    <a:p>
                      <a:r>
                        <a:rPr lang="en-US" sz="1600" b="1" dirty="0" smtClean="0">
                          <a:solidFill>
                            <a:schemeClr val="tx1"/>
                          </a:solidFill>
                        </a:rPr>
                        <a:t>Successful</a:t>
                      </a:r>
                      <a:r>
                        <a:rPr lang="en-US" sz="1600" b="1" baseline="0" dirty="0" smtClean="0">
                          <a:solidFill>
                            <a:schemeClr val="tx1"/>
                          </a:solidFill>
                        </a:rPr>
                        <a:t> Public Policy</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85800">
                <a:tc>
                  <a:txBody>
                    <a:bodyPr/>
                    <a:lstStyle/>
                    <a:p>
                      <a:r>
                        <a:rPr lang="en-US" sz="1600" b="1" dirty="0" smtClean="0">
                          <a:solidFill>
                            <a:schemeClr val="tx1"/>
                          </a:solidFill>
                        </a:rPr>
                        <a:t>Strong Public</a:t>
                      </a:r>
                      <a:r>
                        <a:rPr lang="en-US" sz="1600" b="1" baseline="0" dirty="0" smtClean="0">
                          <a:solidFill>
                            <a:schemeClr val="tx1"/>
                          </a:solidFill>
                        </a:rPr>
                        <a:t> Schools</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600" b="1" dirty="0" smtClean="0">
                          <a:solidFill>
                            <a:schemeClr val="tx1"/>
                          </a:solidFill>
                        </a:rPr>
                        <a:t>X</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508021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normAutofit/>
          </a:bodyPr>
          <a:lstStyle/>
          <a:p>
            <a:pPr algn="ctr"/>
            <a:r>
              <a:rPr lang="en-US" dirty="0" smtClean="0"/>
              <a:t>Central West End – Location</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32" t="1981" r="9667" b="3366"/>
          <a:stretch/>
        </p:blipFill>
        <p:spPr bwMode="auto">
          <a:xfrm>
            <a:off x="1828801" y="680228"/>
            <a:ext cx="5715000" cy="5726609"/>
          </a:xfrm>
          <a:prstGeom prst="rect">
            <a:avLst/>
          </a:prstGeom>
          <a:ln>
            <a:solidFill>
              <a:schemeClr val="tx1"/>
            </a:solidFill>
          </a:ln>
          <a:extLst>
            <a:ext uri="{53640926-AAD7-44D8-BBD7-CCE9431645EC}">
              <a14:shadowObscured xmlns:a14="http://schemas.microsoft.com/office/drawing/2010/main"/>
            </a:ext>
          </a:extLst>
        </p:spPr>
      </p:pic>
      <p:sp>
        <p:nvSpPr>
          <p:cNvPr id="7" name="Text Box 2"/>
          <p:cNvSpPr txBox="1">
            <a:spLocks noChangeArrowheads="1"/>
          </p:cNvSpPr>
          <p:nvPr/>
        </p:nvSpPr>
        <p:spPr bwMode="auto">
          <a:xfrm>
            <a:off x="1981200" y="1034414"/>
            <a:ext cx="3124200" cy="260985"/>
          </a:xfrm>
          <a:prstGeom prst="rect">
            <a:avLst/>
          </a:prstGeom>
          <a:solidFill>
            <a:srgbClr val="FFFFFF"/>
          </a:solidFill>
          <a:ln w="9525">
            <a:noFill/>
            <a:miter lim="800000"/>
            <a:headEnd/>
            <a:tailEnd/>
          </a:ln>
        </p:spPr>
        <p:txBody>
          <a:bodyPr rot="0" vert="horz" wrap="square" lIns="91440" tIns="45720" rIns="91440" bIns="45720" anchor="ctr" anchorCtr="0">
            <a:noAutofit/>
          </a:bodyPr>
          <a:lstStyle/>
          <a:p>
            <a:pPr marL="0" marR="0">
              <a:lnSpc>
                <a:spcPct val="115000"/>
              </a:lnSpc>
              <a:spcBef>
                <a:spcPts val="0"/>
              </a:spcBef>
              <a:spcAft>
                <a:spcPts val="1000"/>
              </a:spcAft>
            </a:pPr>
            <a:r>
              <a:rPr lang="en-US" sz="1600">
                <a:effectLst/>
                <a:latin typeface="Calibri"/>
                <a:ea typeface="Calibri"/>
                <a:cs typeface="Times New Roman"/>
              </a:rPr>
              <a:t>St. Louis City, County, and Region</a:t>
            </a:r>
          </a:p>
        </p:txBody>
      </p:sp>
    </p:spTree>
    <p:extLst>
      <p:ext uri="{BB962C8B-B14F-4D97-AF65-F5344CB8AC3E}">
        <p14:creationId xmlns:p14="http://schemas.microsoft.com/office/powerpoint/2010/main" val="1258097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normAutofit/>
          </a:bodyPr>
          <a:lstStyle/>
          <a:p>
            <a:pPr algn="ctr"/>
            <a:r>
              <a:rPr lang="en-US" dirty="0" smtClean="0"/>
              <a:t>Central West End – Location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711022"/>
            <a:ext cx="3657600" cy="5653215"/>
          </a:xfrm>
          <a:prstGeom prst="rect">
            <a:avLst/>
          </a:prstGeom>
        </p:spPr>
      </p:pic>
    </p:spTree>
    <p:extLst>
      <p:ext uri="{BB962C8B-B14F-4D97-AF65-F5344CB8AC3E}">
        <p14:creationId xmlns:p14="http://schemas.microsoft.com/office/powerpoint/2010/main" val="37503088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normAutofit/>
          </a:bodyPr>
          <a:lstStyle/>
          <a:p>
            <a:pPr algn="ctr"/>
            <a:r>
              <a:rPr lang="en-US" dirty="0" smtClean="0"/>
              <a:t>Central West End – Borders</a:t>
            </a:r>
            <a:endParaRPr lang="en-US" dirty="0"/>
          </a:p>
        </p:txBody>
      </p:sp>
      <p:pic>
        <p:nvPicPr>
          <p:cNvPr id="6147" name="Picture 3" descr="C:\Users\LauJen\AppData\Local\Microsoft\Windows\Temporary Internet Files\Content.Outlook\QAQDZXLI\CWESmallerSelec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008" y="717042"/>
            <a:ext cx="7543800" cy="565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781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normAutofit/>
          </a:bodyPr>
          <a:lstStyle/>
          <a:p>
            <a:pPr algn="ctr"/>
            <a:r>
              <a:rPr lang="en-US" dirty="0" smtClean="0"/>
              <a:t>Central West End – Housing</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 y="1676400"/>
            <a:ext cx="9150260" cy="3679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609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534400" cy="609600"/>
          </a:xfrm>
        </p:spPr>
        <p:txBody>
          <a:bodyPr/>
          <a:lstStyle/>
          <a:p>
            <a:pPr algn="ctr"/>
            <a:r>
              <a:rPr lang="en-US" dirty="0" smtClean="0"/>
              <a:t>Plan for Today</a:t>
            </a:r>
            <a:endParaRPr lang="en-US" dirty="0"/>
          </a:p>
        </p:txBody>
      </p:sp>
      <p:sp>
        <p:nvSpPr>
          <p:cNvPr id="4" name="Content Placeholder 3"/>
          <p:cNvSpPr>
            <a:spLocks noGrp="1"/>
          </p:cNvSpPr>
          <p:nvPr>
            <p:ph idx="1"/>
          </p:nvPr>
        </p:nvSpPr>
        <p:spPr>
          <a:xfrm>
            <a:off x="304800" y="914400"/>
            <a:ext cx="8382000" cy="5211767"/>
          </a:xfrm>
        </p:spPr>
        <p:txBody>
          <a:bodyPr/>
          <a:lstStyle/>
          <a:p>
            <a:pPr marL="514350" indent="-514350">
              <a:buFont typeface="+mj-lt"/>
              <a:buAutoNum type="arabicPeriod"/>
            </a:pPr>
            <a:r>
              <a:rPr lang="en-US" dirty="0" smtClean="0"/>
              <a:t>Quantitative analysis identifying rebound neighborhoods and some of their </a:t>
            </a:r>
            <a:r>
              <a:rPr lang="en-US" dirty="0" smtClean="0"/>
              <a:t>effects (Todd)</a:t>
            </a: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Case studies of the drivers of neighborhood revitalization with a focus on one </a:t>
            </a:r>
            <a:r>
              <a:rPr lang="en-US" dirty="0" smtClean="0"/>
              <a:t>neighborhood, the Central </a:t>
            </a:r>
            <a:r>
              <a:rPr lang="en-US" dirty="0" smtClean="0"/>
              <a:t>West </a:t>
            </a:r>
            <a:r>
              <a:rPr lang="en-US" dirty="0" smtClean="0"/>
              <a:t>End (Hank)</a:t>
            </a:r>
            <a:endParaRPr lang="en-US" dirty="0"/>
          </a:p>
        </p:txBody>
      </p:sp>
    </p:spTree>
    <p:extLst>
      <p:ext uri="{BB962C8B-B14F-4D97-AF65-F5344CB8AC3E}">
        <p14:creationId xmlns:p14="http://schemas.microsoft.com/office/powerpoint/2010/main" val="374238698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normAutofit/>
          </a:bodyPr>
          <a:lstStyle/>
          <a:p>
            <a:pPr algn="ctr"/>
            <a:r>
              <a:rPr lang="en-US" dirty="0" smtClean="0"/>
              <a:t>Central West End – Housing</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8250226"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44754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normAutofit/>
          </a:bodyPr>
          <a:lstStyle/>
          <a:p>
            <a:pPr algn="ctr"/>
            <a:r>
              <a:rPr lang="en-US" dirty="0" smtClean="0"/>
              <a:t>Central West End – Housing</a:t>
            </a:r>
            <a:endParaRPr lang="en-US" dirty="0"/>
          </a:p>
        </p:txBody>
      </p:sp>
      <p:pic>
        <p:nvPicPr>
          <p:cNvPr id="5" name="Picture 2" descr="C:\Users\LauJen\Desktop\pictures\CWE\Infi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85800"/>
            <a:ext cx="8001000" cy="564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61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normAutofit/>
          </a:bodyPr>
          <a:lstStyle/>
          <a:p>
            <a:pPr algn="ctr"/>
            <a:r>
              <a:rPr lang="en-US" dirty="0" smtClean="0"/>
              <a:t>Central West End – Apartments</a:t>
            </a:r>
            <a:endParaRPr lang="en-US"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4812632"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08098"/>
            <a:ext cx="3200400" cy="442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32904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normAutofit/>
          </a:bodyPr>
          <a:lstStyle/>
          <a:p>
            <a:pPr algn="ctr"/>
            <a:r>
              <a:rPr lang="en-US" dirty="0" smtClean="0"/>
              <a:t>Central West End – Chase Park Plaza</a:t>
            </a:r>
            <a:endParaRPr lang="en-US" dirty="0"/>
          </a:p>
        </p:txBody>
      </p:sp>
      <p:pic>
        <p:nvPicPr>
          <p:cNvPr id="5" name="Picture 2" descr="C:\Users\LauJen\Desktop\pictures\CWE\DSCN28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675685"/>
            <a:ext cx="4267200" cy="568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5675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normAutofit/>
          </a:bodyPr>
          <a:lstStyle/>
          <a:p>
            <a:pPr algn="ctr"/>
            <a:r>
              <a:rPr lang="en-US" dirty="0" smtClean="0"/>
              <a:t>Central West End – Euclid Avenue</a:t>
            </a:r>
            <a:endParaRPr lang="en-US" dirty="0"/>
          </a:p>
        </p:txBody>
      </p:sp>
      <p:pic>
        <p:nvPicPr>
          <p:cNvPr id="5" name="Picture 2" descr="C:\Users\LauJen\Desktop\pictures\CWE\Gringo and 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9144000" cy="441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556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normAutofit/>
          </a:bodyPr>
          <a:lstStyle/>
          <a:p>
            <a:pPr algn="ctr"/>
            <a:r>
              <a:rPr lang="en-US" dirty="0" smtClean="0"/>
              <a:t>Central West End – Euclid Avenue</a:t>
            </a:r>
            <a:endParaRPr lang="en-US" dirty="0"/>
          </a:p>
        </p:txBody>
      </p:sp>
      <p:pic>
        <p:nvPicPr>
          <p:cNvPr id="4" name="Picture 2" descr="C:\Users\LauJen\Desktop\pictures\CWE\Culpepp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685799"/>
            <a:ext cx="8151691" cy="5692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2541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normAutofit/>
          </a:bodyPr>
          <a:lstStyle/>
          <a:p>
            <a:pPr algn="ctr"/>
            <a:r>
              <a:rPr lang="en-US" dirty="0" smtClean="0"/>
              <a:t>Central West End – Weak Housing</a:t>
            </a:r>
            <a:endParaRPr lang="en-US" dirty="0"/>
          </a:p>
        </p:txBody>
      </p:sp>
      <p:pic>
        <p:nvPicPr>
          <p:cNvPr id="5" name="Picture 2" descr="C:\Users\OFFICE~1\AppData\Local\Temp\WPDNSE\{00000018-0000-0000-1800-000000000000}\IMG_12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742897"/>
            <a:ext cx="7467600" cy="557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7998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lstStyle/>
          <a:p>
            <a:pPr algn="ctr"/>
            <a:r>
              <a:rPr lang="en-US" dirty="0" smtClean="0"/>
              <a:t>Central West End – 1970-2010</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41306435"/>
              </p:ext>
            </p:extLst>
          </p:nvPr>
        </p:nvGraphicFramePr>
        <p:xfrm>
          <a:off x="228600" y="754882"/>
          <a:ext cx="8686800" cy="5334000"/>
        </p:xfrm>
        <a:graphic>
          <a:graphicData uri="http://schemas.openxmlformats.org/drawingml/2006/table">
            <a:tbl>
              <a:tblPr firstRow="1" bandRow="1">
                <a:tableStyleId>{2D5ABB26-0587-4C30-8999-92F81FD0307C}</a:tableStyleId>
              </a:tblPr>
              <a:tblGrid>
                <a:gridCol w="2514600"/>
                <a:gridCol w="1828800"/>
                <a:gridCol w="2171700"/>
                <a:gridCol w="2171700"/>
              </a:tblGrid>
              <a:tr h="580138">
                <a:tc>
                  <a:txBody>
                    <a:bodyPr/>
                    <a:lstStyle/>
                    <a:p>
                      <a:pPr algn="ctr"/>
                      <a:endParaRPr lang="en-US" sz="1600" b="0" cap="none" spc="0" dirty="0">
                        <a:ln>
                          <a:noFill/>
                        </a:ln>
                        <a:solidFill>
                          <a:schemeClr val="bg1"/>
                        </a:solidFill>
                        <a:effectLst/>
                      </a:endParaRPr>
                    </a:p>
                  </a:txBody>
                  <a:tcPr anchor="ctr">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2000" b="1" cap="none" spc="0" dirty="0" smtClean="0">
                          <a:ln>
                            <a:noFill/>
                          </a:ln>
                          <a:solidFill>
                            <a:schemeClr val="bg1"/>
                          </a:solidFill>
                          <a:effectLst/>
                        </a:rPr>
                        <a:t>1970</a:t>
                      </a:r>
                      <a:endParaRPr lang="en-US" sz="2000" b="1" cap="none" spc="0" dirty="0">
                        <a:ln>
                          <a:noFill/>
                        </a:ln>
                        <a:solidFill>
                          <a:schemeClr val="bg1"/>
                        </a:solidFill>
                        <a:effectLst/>
                      </a:endParaRPr>
                    </a:p>
                  </a:txBody>
                  <a:tcPr anchor="ctr">
                    <a:lnL w="12700" cap="flat" cmpd="sng" algn="ctr">
                      <a:no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algn="ctr"/>
                      <a:r>
                        <a:rPr lang="en-US" sz="2000" b="1" cap="none" spc="0" dirty="0" smtClean="0">
                          <a:ln>
                            <a:noFill/>
                          </a:ln>
                          <a:solidFill>
                            <a:schemeClr val="bg1"/>
                          </a:solidFill>
                          <a:effectLst/>
                        </a:rPr>
                        <a:t>1990</a:t>
                      </a:r>
                      <a:endParaRPr lang="en-US" sz="2000" b="1" cap="none" spc="0" dirty="0">
                        <a:ln>
                          <a:noFill/>
                        </a:ln>
                        <a:solidFill>
                          <a:schemeClr val="bg1"/>
                        </a:solidFill>
                        <a:effectLst/>
                      </a:endParaRPr>
                    </a:p>
                  </a:txBody>
                  <a:tcPr anchor="ctr">
                    <a:lnB w="12700" cap="flat" cmpd="sng" algn="ctr">
                      <a:solidFill>
                        <a:schemeClr val="bg1"/>
                      </a:solidFill>
                      <a:prstDash val="solid"/>
                      <a:round/>
                      <a:headEnd type="none" w="med" len="med"/>
                      <a:tailEnd type="none" w="med" len="med"/>
                    </a:lnB>
                  </a:tcPr>
                </a:tc>
                <a:tc>
                  <a:txBody>
                    <a:bodyPr/>
                    <a:lstStyle/>
                    <a:p>
                      <a:pPr algn="ctr"/>
                      <a:r>
                        <a:rPr lang="en-US" sz="2000" b="1" cap="none" spc="0" dirty="0" smtClean="0">
                          <a:ln>
                            <a:noFill/>
                          </a:ln>
                          <a:solidFill>
                            <a:schemeClr val="bg1"/>
                          </a:solidFill>
                          <a:effectLst/>
                        </a:rPr>
                        <a:t>2010</a:t>
                      </a:r>
                      <a:endParaRPr lang="en-US" sz="2000" b="1" cap="none" spc="0" dirty="0">
                        <a:ln>
                          <a:noFill/>
                        </a:ln>
                        <a:solidFill>
                          <a:schemeClr val="bg1"/>
                        </a:solidFill>
                        <a:effectLst/>
                      </a:endParaRPr>
                    </a:p>
                  </a:txBody>
                  <a:tcPr anchor="ctr">
                    <a:lnB w="12700" cap="flat" cmpd="sng" algn="ctr">
                      <a:solidFill>
                        <a:schemeClr val="bg1"/>
                      </a:solidFill>
                      <a:prstDash val="solid"/>
                      <a:round/>
                      <a:headEnd type="none" w="med" len="med"/>
                      <a:tailEnd type="none" w="med" len="med"/>
                    </a:lnB>
                  </a:tcPr>
                </a:tc>
              </a:tr>
              <a:tr h="580138">
                <a:tc>
                  <a:txBody>
                    <a:bodyPr/>
                    <a:lstStyle/>
                    <a:p>
                      <a:pPr algn="l"/>
                      <a:r>
                        <a:rPr lang="en-US" sz="2000" b="1" cap="none" spc="0" dirty="0" smtClean="0">
                          <a:ln>
                            <a:noFill/>
                          </a:ln>
                          <a:solidFill>
                            <a:schemeClr val="bg1"/>
                          </a:solidFill>
                          <a:effectLst/>
                        </a:rPr>
                        <a:t>Population</a:t>
                      </a:r>
                      <a:endParaRPr lang="en-US" sz="2000" b="1" cap="none" spc="0" dirty="0">
                        <a:ln>
                          <a:noFill/>
                        </a:ln>
                        <a:solidFill>
                          <a:schemeClr val="bg1"/>
                        </a:solidFill>
                        <a:effectLst/>
                      </a:endParaRPr>
                    </a:p>
                  </a:txBody>
                  <a:tcPr anchor="ctr">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25,859</a:t>
                      </a:r>
                      <a:endParaRPr lang="en-US" b="0" cap="none" spc="0" dirty="0">
                        <a:ln>
                          <a:noFill/>
                        </a:ln>
                        <a:solidFill>
                          <a:schemeClr val="bg1"/>
                        </a:solidFill>
                        <a:effectLst/>
                      </a:endParaRPr>
                    </a:p>
                  </a:txBody>
                  <a:tcPr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17,282</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15,589</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17724">
                <a:tc>
                  <a:txBody>
                    <a:bodyPr/>
                    <a:lstStyle/>
                    <a:p>
                      <a:pPr algn="l"/>
                      <a:r>
                        <a:rPr lang="en-US" sz="2000" b="1" cap="none" spc="0" dirty="0" smtClean="0">
                          <a:ln>
                            <a:noFill/>
                          </a:ln>
                          <a:solidFill>
                            <a:schemeClr val="bg1"/>
                          </a:solidFill>
                          <a:effectLst/>
                        </a:rPr>
                        <a:t>Poverty Rate</a:t>
                      </a:r>
                      <a:endParaRPr lang="en-US" sz="2000" b="1" cap="none" spc="0" dirty="0">
                        <a:ln>
                          <a:noFill/>
                        </a:ln>
                        <a:solidFill>
                          <a:schemeClr val="bg1"/>
                        </a:solidFill>
                        <a:effectLst/>
                      </a:endParaRPr>
                    </a:p>
                  </a:txBody>
                  <a:tcPr anchor="ctr">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24%</a:t>
                      </a:r>
                      <a:endParaRPr lang="en-US" b="0" cap="none" spc="0" dirty="0">
                        <a:ln>
                          <a:noFill/>
                        </a:ln>
                        <a:solidFill>
                          <a:schemeClr val="bg1"/>
                        </a:solidFill>
                        <a:effectLst/>
                      </a:endParaRPr>
                    </a:p>
                  </a:txBody>
                  <a:tcPr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22%</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24%</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17724">
                <a:tc>
                  <a:txBody>
                    <a:bodyPr/>
                    <a:lstStyle/>
                    <a:p>
                      <a:pPr algn="l"/>
                      <a:r>
                        <a:rPr lang="en-US" sz="2000" b="1" cap="none" spc="0" dirty="0" smtClean="0">
                          <a:ln>
                            <a:noFill/>
                          </a:ln>
                          <a:solidFill>
                            <a:schemeClr val="bg1"/>
                          </a:solidFill>
                          <a:effectLst/>
                        </a:rPr>
                        <a:t>Per Capita Income*</a:t>
                      </a:r>
                      <a:endParaRPr lang="en-US" sz="2000" b="1" cap="none" spc="0" dirty="0">
                        <a:ln>
                          <a:noFill/>
                        </a:ln>
                        <a:solidFill>
                          <a:schemeClr val="bg1"/>
                        </a:solidFill>
                        <a:effectLst/>
                      </a:endParaRPr>
                    </a:p>
                  </a:txBody>
                  <a:tcPr anchor="ctr">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$23,078</a:t>
                      </a:r>
                      <a:endParaRPr lang="en-US" b="0" cap="none" spc="0" dirty="0">
                        <a:ln>
                          <a:noFill/>
                        </a:ln>
                        <a:solidFill>
                          <a:schemeClr val="bg1"/>
                        </a:solidFill>
                        <a:effectLst/>
                      </a:endParaRPr>
                    </a:p>
                  </a:txBody>
                  <a:tcPr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$38,690</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$43,406</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17724">
                <a:tc>
                  <a:txBody>
                    <a:bodyPr/>
                    <a:lstStyle/>
                    <a:p>
                      <a:pPr algn="l"/>
                      <a:r>
                        <a:rPr lang="en-US" sz="2000" b="1" cap="none" spc="0" dirty="0" smtClean="0">
                          <a:ln>
                            <a:noFill/>
                          </a:ln>
                          <a:solidFill>
                            <a:schemeClr val="bg1"/>
                          </a:solidFill>
                          <a:effectLst/>
                        </a:rPr>
                        <a:t>Occupancy</a:t>
                      </a:r>
                      <a:endParaRPr lang="en-US" sz="2000" b="1" cap="none" spc="0" dirty="0">
                        <a:ln>
                          <a:noFill/>
                        </a:ln>
                        <a:solidFill>
                          <a:schemeClr val="bg1"/>
                        </a:solidFill>
                        <a:effectLst/>
                      </a:endParaRPr>
                    </a:p>
                  </a:txBody>
                  <a:tcPr anchor="ctr">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85%</a:t>
                      </a:r>
                      <a:endParaRPr lang="en-US" b="0" cap="none" spc="0" dirty="0">
                        <a:ln>
                          <a:noFill/>
                        </a:ln>
                        <a:solidFill>
                          <a:schemeClr val="bg1"/>
                        </a:solidFill>
                        <a:effectLst/>
                      </a:endParaRPr>
                    </a:p>
                  </a:txBody>
                  <a:tcPr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86%</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86%</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80138">
                <a:tc>
                  <a:txBody>
                    <a:bodyPr/>
                    <a:lstStyle/>
                    <a:p>
                      <a:pPr algn="l"/>
                      <a:r>
                        <a:rPr lang="en-US" sz="2000" b="1" cap="none" spc="0" dirty="0" smtClean="0">
                          <a:ln>
                            <a:noFill/>
                          </a:ln>
                          <a:solidFill>
                            <a:schemeClr val="bg1"/>
                          </a:solidFill>
                          <a:effectLst/>
                        </a:rPr>
                        <a:t>% Under 18</a:t>
                      </a:r>
                      <a:endParaRPr lang="en-US" sz="2000" b="1" cap="none" spc="0" dirty="0">
                        <a:ln>
                          <a:noFill/>
                        </a:ln>
                        <a:solidFill>
                          <a:schemeClr val="bg1"/>
                        </a:solidFill>
                        <a:effectLst/>
                      </a:endParaRPr>
                    </a:p>
                  </a:txBody>
                  <a:tcPr anchor="ctr">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20%</a:t>
                      </a:r>
                      <a:endParaRPr lang="en-US" b="0" cap="none" spc="0" dirty="0">
                        <a:ln>
                          <a:noFill/>
                        </a:ln>
                        <a:solidFill>
                          <a:schemeClr val="bg1"/>
                        </a:solidFill>
                        <a:effectLst/>
                      </a:endParaRPr>
                    </a:p>
                  </a:txBody>
                  <a:tcPr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10%</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7%</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80138">
                <a:tc>
                  <a:txBody>
                    <a:bodyPr/>
                    <a:lstStyle/>
                    <a:p>
                      <a:pPr algn="l"/>
                      <a:r>
                        <a:rPr lang="en-US" sz="2000" b="1" cap="none" spc="0" dirty="0" smtClean="0">
                          <a:ln>
                            <a:noFill/>
                          </a:ln>
                          <a:solidFill>
                            <a:schemeClr val="bg1"/>
                          </a:solidFill>
                          <a:effectLst/>
                        </a:rPr>
                        <a:t>% 18-34</a:t>
                      </a:r>
                      <a:endParaRPr lang="en-US" sz="2000" b="1" cap="none" spc="0" dirty="0">
                        <a:ln>
                          <a:noFill/>
                        </a:ln>
                        <a:solidFill>
                          <a:schemeClr val="bg1"/>
                        </a:solidFill>
                        <a:effectLst/>
                      </a:endParaRPr>
                    </a:p>
                  </a:txBody>
                  <a:tcPr anchor="ctr">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28%</a:t>
                      </a:r>
                      <a:endParaRPr lang="en-US" b="0" cap="none" spc="0" dirty="0">
                        <a:ln>
                          <a:noFill/>
                        </a:ln>
                        <a:solidFill>
                          <a:schemeClr val="bg1"/>
                        </a:solidFill>
                        <a:effectLst/>
                      </a:endParaRPr>
                    </a:p>
                  </a:txBody>
                  <a:tcPr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35%</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44%</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80138">
                <a:tc>
                  <a:txBody>
                    <a:bodyPr/>
                    <a:lstStyle/>
                    <a:p>
                      <a:pPr algn="l"/>
                      <a:r>
                        <a:rPr lang="en-US" sz="2000" b="1" cap="none" spc="0" dirty="0" smtClean="0">
                          <a:ln>
                            <a:noFill/>
                          </a:ln>
                          <a:solidFill>
                            <a:schemeClr val="bg1"/>
                          </a:solidFill>
                          <a:effectLst/>
                        </a:rPr>
                        <a:t>% White</a:t>
                      </a:r>
                      <a:endParaRPr lang="en-US" sz="2000" b="1" cap="none" spc="0" dirty="0">
                        <a:ln>
                          <a:noFill/>
                        </a:ln>
                        <a:solidFill>
                          <a:schemeClr val="bg1"/>
                        </a:solidFill>
                        <a:effectLst/>
                      </a:endParaRPr>
                    </a:p>
                  </a:txBody>
                  <a:tcPr anchor="ctr">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54%</a:t>
                      </a:r>
                      <a:endParaRPr lang="en-US" b="0" cap="none" spc="0" dirty="0">
                        <a:ln>
                          <a:noFill/>
                        </a:ln>
                        <a:solidFill>
                          <a:schemeClr val="bg1"/>
                        </a:solidFill>
                        <a:effectLst/>
                      </a:endParaRPr>
                    </a:p>
                  </a:txBody>
                  <a:tcPr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59%</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b="0" cap="none" spc="0" dirty="0" smtClean="0">
                          <a:ln>
                            <a:noFill/>
                          </a:ln>
                          <a:solidFill>
                            <a:schemeClr val="bg1"/>
                          </a:solidFill>
                          <a:effectLst/>
                        </a:rPr>
                        <a:t>58%</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80138">
                <a:tc>
                  <a:txBody>
                    <a:bodyPr/>
                    <a:lstStyle/>
                    <a:p>
                      <a:pPr algn="l"/>
                      <a:r>
                        <a:rPr lang="en-US" sz="2000" b="1" cap="none" spc="0" dirty="0" smtClean="0">
                          <a:ln>
                            <a:noFill/>
                          </a:ln>
                          <a:solidFill>
                            <a:schemeClr val="bg1"/>
                          </a:solidFill>
                          <a:effectLst/>
                        </a:rPr>
                        <a:t>Index</a:t>
                      </a:r>
                      <a:r>
                        <a:rPr lang="en-US" sz="2000" b="1" cap="none" spc="0" baseline="0" dirty="0" smtClean="0">
                          <a:ln>
                            <a:noFill/>
                          </a:ln>
                          <a:solidFill>
                            <a:schemeClr val="bg1"/>
                          </a:solidFill>
                          <a:effectLst/>
                        </a:rPr>
                        <a:t> Score</a:t>
                      </a:r>
                      <a:endParaRPr lang="en-US" sz="2000" b="1" cap="none" spc="0" dirty="0">
                        <a:ln>
                          <a:noFill/>
                        </a:ln>
                        <a:solidFill>
                          <a:schemeClr val="bg1"/>
                        </a:solidFill>
                        <a:effectLst/>
                      </a:endParaRPr>
                    </a:p>
                  </a:txBody>
                  <a:tcPr anchor="ctr">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cap="none" spc="0" dirty="0" smtClean="0">
                          <a:ln>
                            <a:noFill/>
                          </a:ln>
                          <a:solidFill>
                            <a:schemeClr val="bg1"/>
                          </a:solidFill>
                          <a:effectLst/>
                        </a:rPr>
                        <a:t>100.84</a:t>
                      </a:r>
                      <a:endParaRPr lang="en-US" b="0" cap="none" spc="0" dirty="0">
                        <a:ln>
                          <a:noFill/>
                        </a:ln>
                        <a:solidFill>
                          <a:schemeClr val="bg1"/>
                        </a:solidFill>
                        <a:effectLst/>
                      </a:endParaRPr>
                    </a:p>
                  </a:txBody>
                  <a:tcPr anchor="ct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cap="none" spc="0" dirty="0" smtClean="0">
                          <a:ln>
                            <a:noFill/>
                          </a:ln>
                          <a:solidFill>
                            <a:schemeClr val="bg1"/>
                          </a:solidFill>
                          <a:effectLst/>
                        </a:rPr>
                        <a:t>164.15</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cap="none" spc="0" dirty="0" smtClean="0">
                          <a:ln>
                            <a:noFill/>
                          </a:ln>
                          <a:solidFill>
                            <a:schemeClr val="bg1"/>
                          </a:solidFill>
                          <a:effectLst/>
                        </a:rPr>
                        <a:t>192.12</a:t>
                      </a:r>
                      <a:endParaRPr lang="en-US" b="0" cap="none" spc="0" dirty="0">
                        <a:ln>
                          <a:noFill/>
                        </a:ln>
                        <a:solidFill>
                          <a:schemeClr val="bg1"/>
                        </a:solidFill>
                        <a:effectLst/>
                      </a:endParaRP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3" name="TextBox 2"/>
          <p:cNvSpPr txBox="1"/>
          <p:nvPr/>
        </p:nvSpPr>
        <p:spPr>
          <a:xfrm>
            <a:off x="1905000" y="6434328"/>
            <a:ext cx="3505200" cy="381000"/>
          </a:xfrm>
          <a:prstGeom prst="rect">
            <a:avLst/>
          </a:prstGeom>
          <a:noFill/>
        </p:spPr>
        <p:txBody>
          <a:bodyPr wrap="square" rtlCol="0">
            <a:spAutoFit/>
          </a:bodyPr>
          <a:lstStyle/>
          <a:p>
            <a:r>
              <a:rPr lang="en-US" dirty="0" smtClean="0">
                <a:solidFill>
                  <a:schemeClr val="bg1"/>
                </a:solidFill>
              </a:rPr>
              <a:t>*in 2012 dollars</a:t>
            </a:r>
            <a:endParaRPr lang="en-US" dirty="0">
              <a:solidFill>
                <a:schemeClr val="bg1"/>
              </a:solidFill>
            </a:endParaRPr>
          </a:p>
        </p:txBody>
      </p:sp>
    </p:spTree>
    <p:extLst>
      <p:ext uri="{BB962C8B-B14F-4D97-AF65-F5344CB8AC3E}">
        <p14:creationId xmlns:p14="http://schemas.microsoft.com/office/powerpoint/2010/main" val="30061306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lstStyle/>
          <a:p>
            <a:pPr algn="ctr"/>
            <a:r>
              <a:rPr lang="en-US" dirty="0" smtClean="0"/>
              <a:t>Central West End – The 1970s</a:t>
            </a:r>
            <a:endParaRPr lang="en-US" dirty="0"/>
          </a:p>
        </p:txBody>
      </p:sp>
      <p:sp>
        <p:nvSpPr>
          <p:cNvPr id="3" name="Content Placeholder 2"/>
          <p:cNvSpPr>
            <a:spLocks noGrp="1"/>
          </p:cNvSpPr>
          <p:nvPr>
            <p:ph idx="1"/>
          </p:nvPr>
        </p:nvSpPr>
        <p:spPr>
          <a:xfrm>
            <a:off x="152400" y="762000"/>
            <a:ext cx="8534400" cy="5364167"/>
          </a:xfrm>
        </p:spPr>
        <p:txBody>
          <a:bodyPr/>
          <a:lstStyle/>
          <a:p>
            <a:r>
              <a:rPr lang="en-US" dirty="0" smtClean="0"/>
              <a:t>Assets</a:t>
            </a:r>
          </a:p>
          <a:p>
            <a:pPr lvl="1"/>
            <a:r>
              <a:rPr lang="en-US" dirty="0" smtClean="0"/>
              <a:t>Excellent housing stock</a:t>
            </a:r>
          </a:p>
          <a:p>
            <a:pPr lvl="1"/>
            <a:r>
              <a:rPr lang="en-US" dirty="0"/>
              <a:t>G</a:t>
            </a:r>
            <a:r>
              <a:rPr lang="en-US" dirty="0" smtClean="0"/>
              <a:t>reat location</a:t>
            </a:r>
          </a:p>
          <a:p>
            <a:endParaRPr lang="en-US" dirty="0" smtClean="0"/>
          </a:p>
          <a:p>
            <a:r>
              <a:rPr lang="en-US" dirty="0" smtClean="0"/>
              <a:t>Threats</a:t>
            </a:r>
          </a:p>
          <a:p>
            <a:pPr lvl="1"/>
            <a:r>
              <a:rPr lang="en-US" dirty="0" smtClean="0"/>
              <a:t>Housing and commercial areas in state of disrepair</a:t>
            </a:r>
          </a:p>
          <a:p>
            <a:pPr lvl="1"/>
            <a:r>
              <a:rPr lang="en-US" dirty="0" smtClean="0"/>
              <a:t>Weakening public schools</a:t>
            </a:r>
          </a:p>
          <a:p>
            <a:pPr lvl="1"/>
            <a:r>
              <a:rPr lang="en-US" dirty="0" smtClean="0"/>
              <a:t>Exodus of families</a:t>
            </a:r>
          </a:p>
        </p:txBody>
      </p:sp>
    </p:spTree>
    <p:extLst>
      <p:ext uri="{BB962C8B-B14F-4D97-AF65-F5344CB8AC3E}">
        <p14:creationId xmlns:p14="http://schemas.microsoft.com/office/powerpoint/2010/main" val="2005859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609600"/>
          </a:xfrm>
        </p:spPr>
        <p:txBody>
          <a:bodyPr/>
          <a:lstStyle/>
          <a:p>
            <a:pPr algn="ctr"/>
            <a:r>
              <a:rPr lang="en-US" dirty="0" smtClean="0"/>
              <a:t>Key Success Factor – Growth in Anchor Institutions</a:t>
            </a:r>
            <a:endParaRPr lang="en-US" dirty="0"/>
          </a:p>
        </p:txBody>
      </p:sp>
      <p:grpSp>
        <p:nvGrpSpPr>
          <p:cNvPr id="5" name="Group 4"/>
          <p:cNvGrpSpPr/>
          <p:nvPr/>
        </p:nvGrpSpPr>
        <p:grpSpPr>
          <a:xfrm>
            <a:off x="304800" y="1219200"/>
            <a:ext cx="8458200" cy="5029200"/>
            <a:chOff x="609600" y="1752600"/>
            <a:chExt cx="8001000" cy="4724400"/>
          </a:xfrm>
        </p:grpSpPr>
        <p:pic>
          <p:nvPicPr>
            <p:cNvPr id="6" name="Picture 2" descr="1970's.jpg"/>
            <p:cNvPicPr>
              <a:picLocks noChangeAspect="1"/>
            </p:cNvPicPr>
            <p:nvPr/>
          </p:nvPicPr>
          <p:blipFill>
            <a:blip r:embed="rId3" cstate="print"/>
            <a:srcRect l="2773" t="14444" r="2772" b="11111"/>
            <a:stretch>
              <a:fillRect/>
            </a:stretch>
          </p:blipFill>
          <p:spPr bwMode="auto">
            <a:xfrm>
              <a:off x="609600" y="1752600"/>
              <a:ext cx="8001000" cy="4724400"/>
            </a:xfrm>
            <a:prstGeom prst="rect">
              <a:avLst/>
            </a:prstGeom>
            <a:noFill/>
            <a:ln w="9525">
              <a:noFill/>
              <a:miter lim="800000"/>
              <a:headEnd/>
              <a:tailEnd/>
            </a:ln>
          </p:spPr>
        </p:pic>
        <p:sp>
          <p:nvSpPr>
            <p:cNvPr id="7" name="Rectangle 6"/>
            <p:cNvSpPr/>
            <p:nvPr/>
          </p:nvSpPr>
          <p:spPr>
            <a:xfrm>
              <a:off x="990600" y="6019800"/>
              <a:ext cx="1600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3"/>
          <p:cNvSpPr>
            <a:spLocks noChangeArrowheads="1"/>
          </p:cNvSpPr>
          <p:nvPr/>
        </p:nvSpPr>
        <p:spPr bwMode="auto">
          <a:xfrm>
            <a:off x="5943600" y="5751461"/>
            <a:ext cx="2667000" cy="400065"/>
          </a:xfrm>
          <a:prstGeom prst="rect">
            <a:avLst/>
          </a:prstGeom>
          <a:noFill/>
          <a:ln w="9525">
            <a:noFill/>
            <a:miter lim="800000"/>
            <a:headEnd/>
            <a:tailEnd/>
          </a:ln>
          <a:effectLst/>
        </p:spPr>
        <p:txBody>
          <a:bodyPr vert="horz" wrap="square" lIns="91397" tIns="45698" rIns="91397" bIns="45698" numCol="1" anchor="ctr" anchorCtr="0" compatLnSpc="1">
            <a:prstTxWarp prst="textNoShape">
              <a:avLst/>
            </a:prstTxWarp>
            <a:spAutoFit/>
          </a:bodyPr>
          <a:lstStyle/>
          <a:p>
            <a:pPr fontAlgn="base">
              <a:spcBef>
                <a:spcPct val="0"/>
              </a:spcBef>
              <a:spcAft>
                <a:spcPct val="0"/>
              </a:spcAft>
            </a:pPr>
            <a:r>
              <a:rPr lang="en-US" sz="2000" dirty="0" smtClean="0"/>
              <a:t>2.0 million square feet</a:t>
            </a:r>
            <a:endParaRPr lang="en-US" sz="4400" dirty="0" smtClean="0"/>
          </a:p>
        </p:txBody>
      </p:sp>
      <p:sp>
        <p:nvSpPr>
          <p:cNvPr id="9" name="TextBox 8"/>
          <p:cNvSpPr txBox="1"/>
          <p:nvPr/>
        </p:nvSpPr>
        <p:spPr>
          <a:xfrm>
            <a:off x="152400" y="734782"/>
            <a:ext cx="6781800" cy="461665"/>
          </a:xfrm>
          <a:prstGeom prst="rect">
            <a:avLst/>
          </a:prstGeom>
          <a:noFill/>
        </p:spPr>
        <p:txBody>
          <a:bodyPr wrap="square" rtlCol="0">
            <a:spAutoFit/>
          </a:bodyPr>
          <a:lstStyle/>
          <a:p>
            <a:r>
              <a:rPr lang="en-US" sz="2400" dirty="0" smtClean="0">
                <a:solidFill>
                  <a:schemeClr val="bg1"/>
                </a:solidFill>
              </a:rPr>
              <a:t>Washington University Medical Campus, 1970</a:t>
            </a:r>
            <a:endParaRPr lang="en-US" sz="2400" dirty="0">
              <a:solidFill>
                <a:schemeClr val="bg1"/>
              </a:solidFill>
            </a:endParaRPr>
          </a:p>
        </p:txBody>
      </p:sp>
    </p:spTree>
    <p:extLst>
      <p:ext uri="{BB962C8B-B14F-4D97-AF65-F5344CB8AC3E}">
        <p14:creationId xmlns:p14="http://schemas.microsoft.com/office/powerpoint/2010/main" val="3970784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609600"/>
          </a:xfrm>
        </p:spPr>
        <p:txBody>
          <a:bodyPr>
            <a:normAutofit/>
          </a:bodyPr>
          <a:lstStyle/>
          <a:p>
            <a:pPr algn="ctr"/>
            <a:r>
              <a:rPr lang="en-US" dirty="0" smtClean="0"/>
              <a:t>St. Louis:  A Slow-Growth Region</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699982371"/>
              </p:ext>
            </p:extLst>
          </p:nvPr>
        </p:nvGraphicFramePr>
        <p:xfrm>
          <a:off x="152400" y="762000"/>
          <a:ext cx="87630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43111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lstStyle/>
          <a:p>
            <a:pPr algn="ctr"/>
            <a:r>
              <a:rPr lang="en-US" dirty="0" smtClean="0"/>
              <a:t>Key Success Factor – Growth in Anchor Institutions</a:t>
            </a:r>
            <a:endParaRPr lang="en-US" dirty="0"/>
          </a:p>
        </p:txBody>
      </p:sp>
      <p:grpSp>
        <p:nvGrpSpPr>
          <p:cNvPr id="4" name="Group 3"/>
          <p:cNvGrpSpPr/>
          <p:nvPr/>
        </p:nvGrpSpPr>
        <p:grpSpPr>
          <a:xfrm>
            <a:off x="381000" y="1142999"/>
            <a:ext cx="8382000" cy="5105401"/>
            <a:chOff x="609600" y="1752600"/>
            <a:chExt cx="8001712" cy="4724400"/>
          </a:xfrm>
        </p:grpSpPr>
        <p:grpSp>
          <p:nvGrpSpPr>
            <p:cNvPr id="5" name="Group 12"/>
            <p:cNvGrpSpPr/>
            <p:nvPr/>
          </p:nvGrpSpPr>
          <p:grpSpPr>
            <a:xfrm>
              <a:off x="609600" y="1752600"/>
              <a:ext cx="8001712" cy="4724400"/>
              <a:chOff x="685800" y="1143000"/>
              <a:chExt cx="8077200" cy="5105400"/>
            </a:xfrm>
          </p:grpSpPr>
          <p:pic>
            <p:nvPicPr>
              <p:cNvPr id="7" name="Picture 2" descr="2008.jpg"/>
              <p:cNvPicPr>
                <a:picLocks noChangeAspect="1"/>
              </p:cNvPicPr>
              <p:nvPr/>
            </p:nvPicPr>
            <p:blipFill>
              <a:blip r:embed="rId3" cstate="print"/>
              <a:srcRect l="6207" t="14444" r="2773" b="11111"/>
              <a:stretch>
                <a:fillRect/>
              </a:stretch>
            </p:blipFill>
            <p:spPr bwMode="auto">
              <a:xfrm>
                <a:off x="685800" y="1143000"/>
                <a:ext cx="8077200" cy="5105400"/>
              </a:xfrm>
              <a:prstGeom prst="rect">
                <a:avLst/>
              </a:prstGeom>
              <a:noFill/>
              <a:ln w="9525">
                <a:noFill/>
                <a:miter lim="800000"/>
                <a:headEnd/>
                <a:tailEnd/>
              </a:ln>
            </p:spPr>
          </p:pic>
          <p:pic>
            <p:nvPicPr>
              <p:cNvPr id="8" name="Picture 2" descr="1990's.jpg"/>
              <p:cNvPicPr>
                <a:picLocks noChangeAspect="1"/>
              </p:cNvPicPr>
              <p:nvPr/>
            </p:nvPicPr>
            <p:blipFill>
              <a:blip r:embed="rId4" cstate="print"/>
              <a:srcRect l="69750" t="14444" r="1914" b="73334"/>
              <a:stretch>
                <a:fillRect/>
              </a:stretch>
            </p:blipFill>
            <p:spPr bwMode="auto">
              <a:xfrm>
                <a:off x="6223958" y="1143000"/>
                <a:ext cx="2514600" cy="838200"/>
              </a:xfrm>
              <a:prstGeom prst="rect">
                <a:avLst/>
              </a:prstGeom>
              <a:noFill/>
              <a:ln w="9525">
                <a:noFill/>
                <a:miter lim="800000"/>
                <a:headEnd/>
                <a:tailEnd/>
              </a:ln>
            </p:spPr>
          </p:pic>
        </p:grpSp>
        <p:sp>
          <p:nvSpPr>
            <p:cNvPr id="6" name="Rectangle 5"/>
            <p:cNvSpPr/>
            <p:nvPr/>
          </p:nvSpPr>
          <p:spPr>
            <a:xfrm>
              <a:off x="914400" y="6019800"/>
              <a:ext cx="1600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3"/>
          <p:cNvSpPr>
            <a:spLocks noChangeArrowheads="1"/>
          </p:cNvSpPr>
          <p:nvPr/>
        </p:nvSpPr>
        <p:spPr bwMode="auto">
          <a:xfrm>
            <a:off x="6070636" y="5754329"/>
            <a:ext cx="2667000" cy="400065"/>
          </a:xfrm>
          <a:prstGeom prst="rect">
            <a:avLst/>
          </a:prstGeom>
          <a:noFill/>
          <a:ln w="9525">
            <a:noFill/>
            <a:miter lim="800000"/>
            <a:headEnd/>
            <a:tailEnd/>
          </a:ln>
          <a:effectLst/>
        </p:spPr>
        <p:txBody>
          <a:bodyPr vert="horz" wrap="square" lIns="91397" tIns="45698" rIns="91397" bIns="45698" numCol="1" anchor="ctr" anchorCtr="0" compatLnSpc="1">
            <a:prstTxWarp prst="textNoShape">
              <a:avLst/>
            </a:prstTxWarp>
            <a:spAutoFit/>
          </a:bodyPr>
          <a:lstStyle/>
          <a:p>
            <a:pPr fontAlgn="base">
              <a:spcBef>
                <a:spcPct val="0"/>
              </a:spcBef>
              <a:spcAft>
                <a:spcPct val="0"/>
              </a:spcAft>
            </a:pPr>
            <a:r>
              <a:rPr lang="en-US" sz="2000" dirty="0" smtClean="0"/>
              <a:t>5.6 million square feet</a:t>
            </a:r>
            <a:endParaRPr lang="en-US" sz="4400" dirty="0" smtClean="0"/>
          </a:p>
        </p:txBody>
      </p:sp>
      <p:sp>
        <p:nvSpPr>
          <p:cNvPr id="9" name="TextBox 8"/>
          <p:cNvSpPr txBox="1"/>
          <p:nvPr/>
        </p:nvSpPr>
        <p:spPr>
          <a:xfrm>
            <a:off x="152400" y="685800"/>
            <a:ext cx="6781800" cy="461665"/>
          </a:xfrm>
          <a:prstGeom prst="rect">
            <a:avLst/>
          </a:prstGeom>
          <a:noFill/>
        </p:spPr>
        <p:txBody>
          <a:bodyPr wrap="square" rtlCol="0">
            <a:spAutoFit/>
          </a:bodyPr>
          <a:lstStyle/>
          <a:p>
            <a:r>
              <a:rPr lang="en-US" sz="2400" dirty="0" smtClean="0">
                <a:solidFill>
                  <a:schemeClr val="bg1"/>
                </a:solidFill>
              </a:rPr>
              <a:t>Washington University Medical Campus, 2008</a:t>
            </a:r>
            <a:endParaRPr lang="en-US" sz="2400" dirty="0">
              <a:solidFill>
                <a:schemeClr val="bg1"/>
              </a:solidFill>
            </a:endParaRPr>
          </a:p>
        </p:txBody>
      </p:sp>
    </p:spTree>
    <p:extLst>
      <p:ext uri="{BB962C8B-B14F-4D97-AF65-F5344CB8AC3E}">
        <p14:creationId xmlns:p14="http://schemas.microsoft.com/office/powerpoint/2010/main" val="34498316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lstStyle/>
          <a:p>
            <a:pPr algn="ctr"/>
            <a:r>
              <a:rPr lang="en-US" dirty="0" smtClean="0"/>
              <a:t>Central West End – Case Study: 4388 Waterman</a:t>
            </a:r>
            <a:endParaRPr lang="en-US" dirty="0"/>
          </a:p>
        </p:txBody>
      </p:sp>
      <p:pic>
        <p:nvPicPr>
          <p:cNvPr id="5" name="Picture 2" descr="C:\Users\OFFICE~1\AppData\Local\Temp\WPDNSE\{00000018-0000-0000-1800-000000000000}\IMG_12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673489" y="1438519"/>
            <a:ext cx="5611091"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1799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09600"/>
          </a:xfrm>
        </p:spPr>
        <p:txBody>
          <a:bodyPr/>
          <a:lstStyle/>
          <a:p>
            <a:pPr algn="ctr"/>
            <a:r>
              <a:rPr lang="en-US" dirty="0" smtClean="0"/>
              <a:t>Central West End – Success Factors</a:t>
            </a:r>
            <a:endParaRPr lang="en-US" dirty="0"/>
          </a:p>
        </p:txBody>
      </p:sp>
      <p:sp>
        <p:nvSpPr>
          <p:cNvPr id="3" name="Content Placeholder 2"/>
          <p:cNvSpPr>
            <a:spLocks noGrp="1"/>
          </p:cNvSpPr>
          <p:nvPr>
            <p:ph idx="1"/>
          </p:nvPr>
        </p:nvSpPr>
        <p:spPr>
          <a:xfrm>
            <a:off x="152400" y="762000"/>
            <a:ext cx="8534400" cy="5364167"/>
          </a:xfrm>
        </p:spPr>
        <p:txBody>
          <a:bodyPr/>
          <a:lstStyle/>
          <a:p>
            <a:r>
              <a:rPr lang="en-US" dirty="0" smtClean="0"/>
              <a:t>Strong anchor institutions in growing industries</a:t>
            </a:r>
          </a:p>
          <a:p>
            <a:endParaRPr lang="en-US" dirty="0" smtClean="0"/>
          </a:p>
          <a:p>
            <a:r>
              <a:rPr lang="en-US" dirty="0" smtClean="0"/>
              <a:t>Excellent housing stock</a:t>
            </a:r>
          </a:p>
          <a:p>
            <a:endParaRPr lang="en-US" dirty="0" smtClean="0"/>
          </a:p>
          <a:p>
            <a:r>
              <a:rPr lang="en-US" dirty="0" smtClean="0"/>
              <a:t>Supportive public policy</a:t>
            </a:r>
          </a:p>
          <a:p>
            <a:endParaRPr lang="en-US" dirty="0" smtClean="0"/>
          </a:p>
          <a:p>
            <a:r>
              <a:rPr lang="en-US" dirty="0" smtClean="0"/>
              <a:t>Resident civic engagement</a:t>
            </a:r>
          </a:p>
          <a:p>
            <a:endParaRPr lang="en-US" dirty="0" smtClean="0"/>
          </a:p>
          <a:p>
            <a:r>
              <a:rPr lang="en-US" dirty="0" smtClean="0"/>
              <a:t>Thoughtful and contextual commercial and residential development</a:t>
            </a:r>
            <a:endParaRPr lang="en-US" dirty="0"/>
          </a:p>
        </p:txBody>
      </p:sp>
    </p:spTree>
    <p:extLst>
      <p:ext uri="{BB962C8B-B14F-4D97-AF65-F5344CB8AC3E}">
        <p14:creationId xmlns:p14="http://schemas.microsoft.com/office/powerpoint/2010/main" val="34100113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609600"/>
          </a:xfrm>
        </p:spPr>
        <p:txBody>
          <a:bodyPr>
            <a:normAutofit/>
          </a:bodyPr>
          <a:lstStyle/>
          <a:p>
            <a:pPr algn="ctr"/>
            <a:r>
              <a:rPr lang="en-US" dirty="0" smtClean="0"/>
              <a:t>Central West End – What Did Not Happen</a:t>
            </a:r>
            <a:endParaRPr lang="en-US" dirty="0"/>
          </a:p>
        </p:txBody>
      </p:sp>
      <p:sp>
        <p:nvSpPr>
          <p:cNvPr id="3" name="Content Placeholder 2"/>
          <p:cNvSpPr>
            <a:spLocks noGrp="1"/>
          </p:cNvSpPr>
          <p:nvPr>
            <p:ph idx="1"/>
          </p:nvPr>
        </p:nvSpPr>
        <p:spPr>
          <a:xfrm>
            <a:off x="152400" y="914400"/>
            <a:ext cx="8534400" cy="5211767"/>
          </a:xfrm>
        </p:spPr>
        <p:txBody>
          <a:bodyPr/>
          <a:lstStyle/>
          <a:p>
            <a:r>
              <a:rPr lang="en-US" dirty="0" smtClean="0"/>
              <a:t>No great transformative change in low-income and minority population</a:t>
            </a:r>
          </a:p>
          <a:p>
            <a:endParaRPr lang="en-US" dirty="0"/>
          </a:p>
          <a:p>
            <a:r>
              <a:rPr lang="en-US" dirty="0" smtClean="0"/>
              <a:t>No </a:t>
            </a:r>
            <a:r>
              <a:rPr lang="en-US" dirty="0" smtClean="0"/>
              <a:t>significant change </a:t>
            </a:r>
            <a:r>
              <a:rPr lang="en-US" dirty="0" smtClean="0"/>
              <a:t>in building stock</a:t>
            </a:r>
          </a:p>
          <a:p>
            <a:endParaRPr lang="en-US" dirty="0" smtClean="0"/>
          </a:p>
          <a:p>
            <a:r>
              <a:rPr lang="en-US" dirty="0" smtClean="0"/>
              <a:t>Limited spill-over </a:t>
            </a:r>
            <a:r>
              <a:rPr lang="en-US" dirty="0"/>
              <a:t>e</a:t>
            </a:r>
            <a:r>
              <a:rPr lang="en-US" dirty="0" smtClean="0"/>
              <a:t>ffects north of Delmar</a:t>
            </a:r>
            <a:endParaRPr lang="en-US" dirty="0"/>
          </a:p>
        </p:txBody>
      </p:sp>
    </p:spTree>
    <p:extLst>
      <p:ext uri="{BB962C8B-B14F-4D97-AF65-F5344CB8AC3E}">
        <p14:creationId xmlns:p14="http://schemas.microsoft.com/office/powerpoint/2010/main" val="1207096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normAutofit/>
          </a:bodyPr>
          <a:lstStyle/>
          <a:p>
            <a:pPr algn="ctr"/>
            <a:r>
              <a:rPr lang="en-US" dirty="0" smtClean="0"/>
              <a:t>Central West End – Fountain Park</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25022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85881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normAutofit/>
          </a:bodyPr>
          <a:lstStyle/>
          <a:p>
            <a:pPr algn="ctr"/>
            <a:r>
              <a:rPr lang="en-US" dirty="0" smtClean="0"/>
              <a:t>Central West End – Fountain Park</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53" y="774953"/>
            <a:ext cx="8230747" cy="547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15384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09600"/>
          </a:xfrm>
        </p:spPr>
        <p:txBody>
          <a:bodyPr>
            <a:normAutofit/>
          </a:bodyPr>
          <a:lstStyle/>
          <a:p>
            <a:pPr algn="ctr"/>
            <a:r>
              <a:rPr lang="en-US" dirty="0" smtClean="0"/>
              <a:t>Central West End – Fountain Park</a:t>
            </a:r>
            <a:endParaRPr lang="en-US" dirty="0"/>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13816"/>
            <a:ext cx="813563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8609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839200" cy="5562600"/>
          </a:xfrm>
        </p:spPr>
        <p:txBody>
          <a:bodyPr>
            <a:normAutofit/>
          </a:bodyPr>
          <a:lstStyle/>
          <a:p>
            <a:r>
              <a:rPr lang="en-US" dirty="0" smtClean="0"/>
              <a:t>Neighborhoods with strong anchor institutions and high levels of civic capacity are better able to utilize the public policy tools for revitalization (tax credits, special taxing districts, overlay zoning districts, etc.) </a:t>
            </a:r>
          </a:p>
          <a:p>
            <a:endParaRPr lang="en-US" sz="1800" dirty="0" smtClean="0"/>
          </a:p>
          <a:p>
            <a:r>
              <a:rPr lang="en-US" dirty="0" smtClean="0"/>
              <a:t>Location, Location, Location</a:t>
            </a:r>
          </a:p>
          <a:p>
            <a:pPr lvl="1"/>
            <a:r>
              <a:rPr lang="en-US" dirty="0" smtClean="0"/>
              <a:t>Proximity to growing job centers is key</a:t>
            </a:r>
            <a:endParaRPr lang="en-US" dirty="0"/>
          </a:p>
          <a:p>
            <a:pPr lvl="1"/>
            <a:r>
              <a:rPr lang="en-US" dirty="0"/>
              <a:t>In the central corridor or </a:t>
            </a:r>
            <a:r>
              <a:rPr lang="en-US" dirty="0" smtClean="0"/>
              <a:t>well-located </a:t>
            </a:r>
            <a:r>
              <a:rPr lang="en-US" dirty="0"/>
              <a:t>suburbs considerable success is possible</a:t>
            </a:r>
          </a:p>
          <a:p>
            <a:pPr lvl="1"/>
            <a:r>
              <a:rPr lang="en-US" dirty="0" smtClean="0"/>
              <a:t>It is very difficult for all-black neighborhoods to rebound; in North St. Louis, </a:t>
            </a:r>
            <a:r>
              <a:rPr lang="en-US" dirty="0"/>
              <a:t>stability is a </a:t>
            </a:r>
            <a:r>
              <a:rPr lang="en-US" dirty="0" smtClean="0"/>
              <a:t>victory </a:t>
            </a:r>
            <a:endParaRPr lang="en-US" dirty="0"/>
          </a:p>
          <a:p>
            <a:endParaRPr lang="en-US" sz="1800" dirty="0" smtClean="0"/>
          </a:p>
          <a:p>
            <a:r>
              <a:rPr lang="en-US" dirty="0" smtClean="0"/>
              <a:t>Diversity is now an asset to community revitalization</a:t>
            </a:r>
          </a:p>
        </p:txBody>
      </p:sp>
      <p:sp>
        <p:nvSpPr>
          <p:cNvPr id="2" name="Title 1"/>
          <p:cNvSpPr>
            <a:spLocks noGrp="1"/>
          </p:cNvSpPr>
          <p:nvPr>
            <p:ph type="title"/>
          </p:nvPr>
        </p:nvSpPr>
        <p:spPr>
          <a:xfrm>
            <a:off x="76200" y="76200"/>
            <a:ext cx="8915400" cy="609600"/>
          </a:xfrm>
        </p:spPr>
        <p:txBody>
          <a:bodyPr/>
          <a:lstStyle/>
          <a:p>
            <a:pPr algn="ctr"/>
            <a:r>
              <a:rPr lang="en-US" dirty="0" smtClean="0">
                <a:latin typeface="+mj-lt"/>
              </a:rPr>
              <a:t>Conclusions</a:t>
            </a:r>
            <a:endParaRPr lang="en-US" dirty="0">
              <a:latin typeface="+mj-lt"/>
            </a:endParaRPr>
          </a:p>
        </p:txBody>
      </p:sp>
    </p:spTree>
    <p:extLst>
      <p:ext uri="{BB962C8B-B14F-4D97-AF65-F5344CB8AC3E}">
        <p14:creationId xmlns:p14="http://schemas.microsoft.com/office/powerpoint/2010/main" val="19713420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839200" cy="5562600"/>
          </a:xfrm>
        </p:spPr>
        <p:txBody>
          <a:bodyPr>
            <a:normAutofit/>
          </a:bodyPr>
          <a:lstStyle/>
          <a:p>
            <a:pPr>
              <a:spcAft>
                <a:spcPts val="1200"/>
              </a:spcAft>
            </a:pPr>
            <a:r>
              <a:rPr lang="en-US" dirty="0" smtClean="0"/>
              <a:t>Is St. Louis an outlier, or can neighborhoods in other weak market cities rebound without significantly displacing low-income and minority residents?</a:t>
            </a:r>
          </a:p>
          <a:p>
            <a:pPr>
              <a:spcAft>
                <a:spcPts val="1200"/>
              </a:spcAft>
            </a:pPr>
            <a:r>
              <a:rPr lang="en-US" dirty="0" smtClean="0"/>
              <a:t>Are rebound neighborhoods in St. Louis simply the first stage on route to classic gentrification as found in strong market cities?</a:t>
            </a:r>
          </a:p>
          <a:p>
            <a:pPr>
              <a:spcAft>
                <a:spcPts val="1200"/>
              </a:spcAft>
            </a:pPr>
            <a:r>
              <a:rPr lang="en-US" dirty="0" smtClean="0"/>
              <a:t>Are diverse rebound neighborhoods the result of a significant attitudinal change, especially by </a:t>
            </a:r>
            <a:r>
              <a:rPr lang="en-US" dirty="0" err="1" smtClean="0"/>
              <a:t>Millennials</a:t>
            </a:r>
            <a:r>
              <a:rPr lang="en-US" dirty="0" smtClean="0"/>
              <a:t>? If so, will this </a:t>
            </a:r>
            <a:r>
              <a:rPr lang="en-US" dirty="0" smtClean="0"/>
              <a:t>preference for diversity </a:t>
            </a:r>
            <a:r>
              <a:rPr lang="en-US" dirty="0" smtClean="0"/>
              <a:t>endure </a:t>
            </a:r>
            <a:r>
              <a:rPr lang="en-US" dirty="0" smtClean="0"/>
              <a:t>as </a:t>
            </a:r>
            <a:r>
              <a:rPr lang="en-US" dirty="0" err="1" smtClean="0"/>
              <a:t>Millennials</a:t>
            </a:r>
            <a:r>
              <a:rPr lang="en-US" dirty="0" smtClean="0"/>
              <a:t> </a:t>
            </a:r>
            <a:r>
              <a:rPr lang="en-US" dirty="0" smtClean="0"/>
              <a:t>age or will they revert back to attitudes of earlier generations?</a:t>
            </a:r>
            <a:endParaRPr lang="en-US" dirty="0" smtClean="0"/>
          </a:p>
        </p:txBody>
      </p:sp>
      <p:sp>
        <p:nvSpPr>
          <p:cNvPr id="2" name="Title 1"/>
          <p:cNvSpPr>
            <a:spLocks noGrp="1"/>
          </p:cNvSpPr>
          <p:nvPr>
            <p:ph type="title"/>
          </p:nvPr>
        </p:nvSpPr>
        <p:spPr>
          <a:xfrm>
            <a:off x="76200" y="76200"/>
            <a:ext cx="8915400" cy="609600"/>
          </a:xfrm>
        </p:spPr>
        <p:txBody>
          <a:bodyPr/>
          <a:lstStyle/>
          <a:p>
            <a:pPr algn="ctr"/>
            <a:r>
              <a:rPr lang="en-US" dirty="0" smtClean="0"/>
              <a:t>Remaining Questions</a:t>
            </a:r>
            <a:endParaRPr lang="en-US" dirty="0"/>
          </a:p>
        </p:txBody>
      </p:sp>
    </p:spTree>
    <p:extLst>
      <p:ext uri="{BB962C8B-B14F-4D97-AF65-F5344CB8AC3E}">
        <p14:creationId xmlns:p14="http://schemas.microsoft.com/office/powerpoint/2010/main" val="14332828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8200" y="609600"/>
            <a:ext cx="7620000" cy="5211763"/>
          </a:xfrm>
          <a:prstGeom prst="rect">
            <a:avLst/>
          </a:prstGeom>
        </p:spPr>
        <p:txBody>
          <a:bodyPr/>
          <a:lstStyle/>
          <a:p>
            <a:pPr marL="0" indent="0" algn="ctr">
              <a:buNone/>
            </a:pPr>
            <a:endParaRPr lang="en-US" dirty="0" smtClean="0"/>
          </a:p>
          <a:p>
            <a:pPr marL="0" indent="0" algn="ctr">
              <a:buNone/>
            </a:pPr>
            <a:r>
              <a:rPr lang="en-US" dirty="0" smtClean="0"/>
              <a:t>We </a:t>
            </a:r>
            <a:r>
              <a:rPr lang="en-US" dirty="0"/>
              <a:t>would like to thank the many people and organizations that </a:t>
            </a:r>
            <a:r>
              <a:rPr lang="en-US" dirty="0" smtClean="0"/>
              <a:t>shared </a:t>
            </a:r>
            <a:r>
              <a:rPr lang="en-US" dirty="0"/>
              <a:t>their experiences and history with us. We commend the hard work and dedication of those who have contributed to the revitalization of </a:t>
            </a:r>
            <a:r>
              <a:rPr lang="en-US" dirty="0" smtClean="0"/>
              <a:t>neighborhoods in St. Louis and elsewhere.</a:t>
            </a:r>
            <a:endParaRPr lang="en-US" sz="2400" dirty="0"/>
          </a:p>
          <a:p>
            <a:pPr marL="0" indent="0" algn="ctr">
              <a:buNone/>
            </a:pPr>
            <a:endParaRPr lang="en-US" dirty="0" smtClean="0"/>
          </a:p>
          <a:p>
            <a:pPr marL="0" indent="0" algn="ctr">
              <a:buNone/>
            </a:pPr>
            <a:r>
              <a:rPr lang="en-US" dirty="0" smtClean="0"/>
              <a:t>Questions?</a:t>
            </a:r>
            <a:endParaRPr lang="en-US" dirty="0"/>
          </a:p>
        </p:txBody>
      </p:sp>
    </p:spTree>
    <p:extLst>
      <p:ext uri="{BB962C8B-B14F-4D97-AF65-F5344CB8AC3E}">
        <p14:creationId xmlns:p14="http://schemas.microsoft.com/office/powerpoint/2010/main" val="203493780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static.com/images?q=tbn:ANd9GcTifk7e9tOn6tQUU8UHqc5n3Vm8fRHn62aD2zrNaE4Jh6mEYt7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514600"/>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2831592" y="312000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http://slice.seriouseats.com/images/20091111ImosWhol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4894" y="2362200"/>
            <a:ext cx="5180735"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t3.gstatic.com/images?q=tbn:ANd9GcSF-n-iheJZLIbILvFZhj8UOX0jdqJ_LarvjcEIUczfDkFmerzqAWdlIXk:www.magicmanstl.com/wp-content/uploads/2010/12/Imos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0505" y="923299"/>
            <a:ext cx="3289515" cy="117161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2400" y="76200"/>
            <a:ext cx="8229600" cy="609600"/>
          </a:xfrm>
          <a:prstGeom prst="rect">
            <a:avLst/>
          </a:prstGeom>
        </p:spPr>
        <p:txBody>
          <a:bodyPr>
            <a:noAutofit/>
          </a:bodyPr>
          <a:lstStyle>
            <a:lvl1pPr algn="ctr" defTabSz="913972" rtl="0" eaLnBrk="1" latinLnBrk="0" hangingPunct="1">
              <a:spcBef>
                <a:spcPct val="0"/>
              </a:spcBef>
              <a:buNone/>
              <a:defRPr sz="4400" kern="1200">
                <a:solidFill>
                  <a:schemeClr val="bg1"/>
                </a:solidFill>
                <a:latin typeface="Swis721 BT" pitchFamily="34" charset="0"/>
                <a:ea typeface="+mj-ea"/>
                <a:cs typeface="+mj-cs"/>
              </a:defRPr>
            </a:lvl1pPr>
          </a:lstStyle>
          <a:p>
            <a:r>
              <a:rPr lang="en-US" sz="2800" dirty="0" smtClean="0">
                <a:latin typeface="+mj-lt"/>
              </a:rPr>
              <a:t>St. Louis:  A Thinning Out Region</a:t>
            </a:r>
            <a:endParaRPr lang="en-US" sz="2800" dirty="0">
              <a:latin typeface="+mj-lt"/>
            </a:endParaRPr>
          </a:p>
        </p:txBody>
      </p:sp>
    </p:spTree>
    <p:extLst>
      <p:ext uri="{BB962C8B-B14F-4D97-AF65-F5344CB8AC3E}">
        <p14:creationId xmlns:p14="http://schemas.microsoft.com/office/powerpoint/2010/main" val="3262471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609600"/>
          </a:xfrm>
        </p:spPr>
        <p:txBody>
          <a:bodyPr>
            <a:normAutofit/>
          </a:bodyPr>
          <a:lstStyle/>
          <a:p>
            <a:pPr algn="ctr"/>
            <a:r>
              <a:rPr lang="en-US" dirty="0" smtClean="0"/>
              <a:t>Decentralized Job Clusters</a:t>
            </a:r>
            <a:endParaRPr lang="en-US" dirty="0"/>
          </a:p>
        </p:txBody>
      </p:sp>
      <p:pic>
        <p:nvPicPr>
          <p:cNvPr id="5" name="Picture 4"/>
          <p:cNvPicPr>
            <a:picLocks noChangeAspect="1"/>
          </p:cNvPicPr>
          <p:nvPr/>
        </p:nvPicPr>
        <p:blipFill>
          <a:blip r:embed="rId3" cstate="print"/>
          <a:srcRect/>
          <a:stretch>
            <a:fillRect/>
          </a:stretch>
        </p:blipFill>
        <p:spPr bwMode="auto">
          <a:xfrm>
            <a:off x="685800" y="685800"/>
            <a:ext cx="7807753" cy="5715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856911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229600" cy="609600"/>
          </a:xfrm>
        </p:spPr>
        <p:txBody>
          <a:bodyPr/>
          <a:lstStyle/>
          <a:p>
            <a:pPr algn="ctr"/>
            <a:r>
              <a:rPr lang="en-US" dirty="0" smtClean="0"/>
              <a:t>Overbuilt Housing</a:t>
            </a:r>
            <a:endParaRPr lang="en-US" dirty="0"/>
          </a:p>
        </p:txBody>
      </p:sp>
      <p:graphicFrame>
        <p:nvGraphicFramePr>
          <p:cNvPr id="4" name="Chart 3"/>
          <p:cNvGraphicFramePr/>
          <p:nvPr>
            <p:extLst>
              <p:ext uri="{D42A27DB-BD31-4B8C-83A1-F6EECF244321}">
                <p14:modId xmlns:p14="http://schemas.microsoft.com/office/powerpoint/2010/main" val="323750520"/>
              </p:ext>
            </p:extLst>
          </p:nvPr>
        </p:nvGraphicFramePr>
        <p:xfrm>
          <a:off x="152400" y="762000"/>
          <a:ext cx="88392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7784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763000" cy="5211767"/>
          </a:xfrm>
        </p:spPr>
        <p:txBody>
          <a:bodyPr/>
          <a:lstStyle/>
          <a:p>
            <a:r>
              <a:rPr lang="en-US" dirty="0" smtClean="0"/>
              <a:t>218 census tracts </a:t>
            </a:r>
            <a:r>
              <a:rPr lang="en-US" dirty="0" smtClean="0"/>
              <a:t>in </a:t>
            </a:r>
            <a:r>
              <a:rPr lang="en-US" dirty="0" smtClean="0"/>
              <a:t>“urbanized area” of St. Louis as defined by the U.S. Census Bureau in 1950</a:t>
            </a:r>
          </a:p>
          <a:p>
            <a:pPr marL="0" indent="0">
              <a:buNone/>
            </a:pPr>
            <a:endParaRPr lang="en-US" dirty="0"/>
          </a:p>
          <a:p>
            <a:r>
              <a:rPr lang="en-US" dirty="0" smtClean="0"/>
              <a:t>Total population of study area in 1970: 1.3 million</a:t>
            </a:r>
          </a:p>
        </p:txBody>
      </p:sp>
      <p:sp>
        <p:nvSpPr>
          <p:cNvPr id="2" name="Title 1"/>
          <p:cNvSpPr>
            <a:spLocks noGrp="1"/>
          </p:cNvSpPr>
          <p:nvPr>
            <p:ph type="title"/>
          </p:nvPr>
        </p:nvSpPr>
        <p:spPr>
          <a:xfrm>
            <a:off x="152400" y="76200"/>
            <a:ext cx="8229600" cy="609600"/>
          </a:xfrm>
        </p:spPr>
        <p:txBody>
          <a:bodyPr>
            <a:normAutofit/>
          </a:bodyPr>
          <a:lstStyle/>
          <a:p>
            <a:pPr algn="ctr"/>
            <a:r>
              <a:rPr lang="en-US" dirty="0" smtClean="0"/>
              <a:t>Study Area</a:t>
            </a:r>
            <a:endParaRPr lang="en-US" dirty="0"/>
          </a:p>
        </p:txBody>
      </p:sp>
    </p:spTree>
    <p:extLst>
      <p:ext uri="{BB962C8B-B14F-4D97-AF65-F5344CB8AC3E}">
        <p14:creationId xmlns:p14="http://schemas.microsoft.com/office/powerpoint/2010/main" val="1869435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609600"/>
          </a:xfrm>
        </p:spPr>
        <p:txBody>
          <a:bodyPr>
            <a:normAutofit/>
          </a:bodyPr>
          <a:lstStyle/>
          <a:p>
            <a:pPr algn="ctr"/>
            <a:r>
              <a:rPr lang="en-US" dirty="0" smtClean="0"/>
              <a:t>Regional Sprawl</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85800"/>
            <a:ext cx="7848599" cy="571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648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mp;G">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B&amp;G</Template>
  <TotalTime>3296</TotalTime>
  <Words>1296</Words>
  <Application>Microsoft Office PowerPoint</Application>
  <PresentationFormat>On-screen Show (4:3)</PresentationFormat>
  <Paragraphs>270</Paragraphs>
  <Slides>49</Slides>
  <Notes>46</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B&amp;G</vt:lpstr>
      <vt:lpstr>PowerPoint Presentation</vt:lpstr>
      <vt:lpstr>Research Focus: Dynamics of Neighborhood Change</vt:lpstr>
      <vt:lpstr>Plan for Today</vt:lpstr>
      <vt:lpstr>St. Louis:  A Slow-Growth Region</vt:lpstr>
      <vt:lpstr>PowerPoint Presentation</vt:lpstr>
      <vt:lpstr>Decentralized Job Clusters</vt:lpstr>
      <vt:lpstr>Overbuilt Housing</vt:lpstr>
      <vt:lpstr>Study Area</vt:lpstr>
      <vt:lpstr>Regional Sprawl</vt:lpstr>
      <vt:lpstr>Population Decentralization</vt:lpstr>
      <vt:lpstr>Falling Occupancy Rates, Especially in Older Areas</vt:lpstr>
      <vt:lpstr>Older Neighborhoods – Running Up the Down Escalator</vt:lpstr>
      <vt:lpstr>Neighborhood Vitality Index (NVI)</vt:lpstr>
      <vt:lpstr>PowerPoint Presentation</vt:lpstr>
      <vt:lpstr>Identifying Rebound Neighborhoods</vt:lpstr>
      <vt:lpstr>PowerPoint Presentation</vt:lpstr>
      <vt:lpstr>PowerPoint Presentation</vt:lpstr>
      <vt:lpstr>Surprising Finding</vt:lpstr>
      <vt:lpstr> Racial/Ethnic Diversity</vt:lpstr>
      <vt:lpstr>Economic Diversity</vt:lpstr>
      <vt:lpstr>What Are the Drivers of Rebound Neighborhoods?   </vt:lpstr>
      <vt:lpstr>Five Case Studies: Exploring the Drivers of Success</vt:lpstr>
      <vt:lpstr>Performance of Case Study Neighborhoods</vt:lpstr>
      <vt:lpstr>Racial Diversity of Case Study Neighborhoods</vt:lpstr>
      <vt:lpstr>Case Studies: Key Success Factors</vt:lpstr>
      <vt:lpstr>Central West End – Location</vt:lpstr>
      <vt:lpstr>Central West End – Location</vt:lpstr>
      <vt:lpstr>Central West End – Borders</vt:lpstr>
      <vt:lpstr>Central West End – Housing</vt:lpstr>
      <vt:lpstr>Central West End – Housing</vt:lpstr>
      <vt:lpstr>Central West End – Housing</vt:lpstr>
      <vt:lpstr>Central West End – Apartments</vt:lpstr>
      <vt:lpstr>Central West End – Chase Park Plaza</vt:lpstr>
      <vt:lpstr>Central West End – Euclid Avenue</vt:lpstr>
      <vt:lpstr>Central West End – Euclid Avenue</vt:lpstr>
      <vt:lpstr>Central West End – Weak Housing</vt:lpstr>
      <vt:lpstr>Central West End – 1970-2010</vt:lpstr>
      <vt:lpstr>Central West End – The 1970s</vt:lpstr>
      <vt:lpstr>Key Success Factor – Growth in Anchor Institutions</vt:lpstr>
      <vt:lpstr>Key Success Factor – Growth in Anchor Institutions</vt:lpstr>
      <vt:lpstr>Central West End – Case Study: 4388 Waterman</vt:lpstr>
      <vt:lpstr>Central West End – Success Factors</vt:lpstr>
      <vt:lpstr>Central West End – What Did Not Happen</vt:lpstr>
      <vt:lpstr>Central West End – Fountain Park</vt:lpstr>
      <vt:lpstr>Central West End – Fountain Park</vt:lpstr>
      <vt:lpstr>Central West End – Fountain Park</vt:lpstr>
      <vt:lpstr>Conclusions</vt:lpstr>
      <vt:lpstr>Remaining Questions</vt:lpstr>
      <vt:lpstr>PowerPoint Presentation</vt:lpstr>
    </vt:vector>
  </TitlesOfParts>
  <Company>Washington University in Saint Louis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Rebounding and Improving Neighborhoods: Lessons</dc:title>
  <dc:creator>Hank S. Webber</dc:creator>
  <cp:lastModifiedBy>Administrator</cp:lastModifiedBy>
  <cp:revision>229</cp:revision>
  <cp:lastPrinted>2014-03-17T15:51:41Z</cp:lastPrinted>
  <dcterms:created xsi:type="dcterms:W3CDTF">2013-10-07T00:26:30Z</dcterms:created>
  <dcterms:modified xsi:type="dcterms:W3CDTF">2014-03-25T18:32:06Z</dcterms:modified>
</cp:coreProperties>
</file>