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544" r:id="rId6"/>
    <p:sldId id="505" r:id="rId7"/>
    <p:sldId id="549" r:id="rId8"/>
    <p:sldId id="545" r:id="rId9"/>
    <p:sldId id="547" r:id="rId10"/>
    <p:sldId id="541" r:id="rId11"/>
    <p:sldId id="527" r:id="rId12"/>
    <p:sldId id="493" r:id="rId13"/>
    <p:sldId id="550" r:id="rId14"/>
    <p:sldId id="551" r:id="rId15"/>
    <p:sldId id="552" r:id="rId16"/>
    <p:sldId id="553" r:id="rId17"/>
    <p:sldId id="546" r:id="rId18"/>
    <p:sldId id="523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66"/>
    <a:srgbClr val="D60093"/>
    <a:srgbClr val="009999"/>
    <a:srgbClr val="6699FF"/>
    <a:srgbClr val="00FF00"/>
    <a:srgbClr val="00CC66"/>
    <a:srgbClr val="CCFF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5" autoAdjust="0"/>
    <p:restoredTop sz="94660"/>
  </p:normalViewPr>
  <p:slideViewPr>
    <p:cSldViewPr>
      <p:cViewPr varScale="1">
        <p:scale>
          <a:sx n="70" d="100"/>
          <a:sy n="70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07379F-F743-4E23-9261-B62AD8283B21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025650" y="8831266"/>
            <a:ext cx="3036888" cy="465137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0A631C-BE9C-4468-8E88-78C8BCA79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4278" name="Picture 5" descr="crown 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1" y="8615366"/>
            <a:ext cx="8572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922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09045A-FA24-4E9C-BFEB-C8844BA8F423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358312-E429-4605-A977-E249B7CBE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35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8312-E429-4605-A977-E249B7CBE6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8312-E429-4605-A977-E249B7CBE6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2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Dashboard demo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8312-E429-4605-A977-E249B7CBE6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6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8312-E429-4605-A977-E249B7CBE6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5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8312-E429-4605-A977-E249B7CBE6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5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257800" cy="6858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0996-092D-44C8-AC49-256193888626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E508-10DD-427B-B9B9-256EE83DD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334000" cy="715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875A-1C45-46BA-860E-FB23106BF035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3EC2-9798-4B9A-A536-23C378784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2400"/>
            <a:ext cx="5029200" cy="6397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95EE-2824-48D0-AA88-859B866784ED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2149-BB81-4A47-AFA4-6C3B42EC3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7121-641F-44B2-B62D-4995BA707414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EB89-13AF-4C56-9C59-9AB197FE4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5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DDBB-0AFF-4400-A2D9-5D26FCF178F0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B764-F3F9-4284-AF8A-E38499322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9A80-8B8C-4763-A7F2-CA80FE9B3B3F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8020-C024-48F4-A2F1-9709370CB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22238"/>
            <a:ext cx="5410200" cy="715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83CF-30A5-48E2-9FB2-A21B85DB9360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9DFF-304E-4882-B670-1FDDE39A4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D37E-CF41-49D1-B98B-3D05194BA4D3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C3E9-7F61-460F-A9A4-E3F2C6C65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0" y="274638"/>
            <a:ext cx="5029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0DFB70-B312-4E03-B005-07D7A236690D}" type="datetimeFigureOut">
              <a:rPr lang="en-US"/>
              <a:pPr>
                <a:defRPr/>
              </a:pPr>
              <a:t>6/13/2013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6046F-3D2B-4620-B2B4-BC71CF9B7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gif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Relationship Id="rId14" Type="http://schemas.openxmlformats.org/officeDocument/2006/relationships/hyperlink" Target="http://www.cms.k12.nc.u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ckweb/departments/BSSA/PI/Seals/No%20Background%20(Print)/200pix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868239" cy="8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381000"/>
            <a:ext cx="2946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 smtClean="0">
                <a:solidFill>
                  <a:schemeClr val="bg1"/>
                </a:solidFill>
                <a:latin typeface="+mn-lt"/>
              </a:rPr>
              <a:t>MECKLENBURG COUNTY</a:t>
            </a:r>
            <a:endParaRPr lang="en-US" sz="12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gray">
          <a:xfrm>
            <a:off x="666008" y="1791195"/>
            <a:ext cx="77724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Charlotte-Mecklenburg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Life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Study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NNIP Ignite Session 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19, 2013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1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"/>
          <a:stretch/>
        </p:blipFill>
        <p:spPr>
          <a:xfrm>
            <a:off x="585231" y="69010"/>
            <a:ext cx="7973538" cy="6770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10200" y="457200"/>
            <a:ext cx="2971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"/>
          <a:stretch/>
        </p:blipFill>
        <p:spPr>
          <a:xfrm>
            <a:off x="609600" y="76200"/>
            <a:ext cx="7924800" cy="678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0" y="457200"/>
            <a:ext cx="2971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Housing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/>
          <a:stretch/>
        </p:blipFill>
        <p:spPr>
          <a:xfrm>
            <a:off x="609600" y="0"/>
            <a:ext cx="8000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10200" y="381000"/>
            <a:ext cx="2971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Safety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98438"/>
            <a:ext cx="5334000" cy="715962"/>
          </a:xfrm>
        </p:spPr>
        <p:txBody>
          <a:bodyPr/>
          <a:lstStyle/>
          <a:p>
            <a:r>
              <a:rPr lang="en-US" b="1" dirty="0" smtClean="0"/>
              <a:t>Path Forward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371600"/>
            <a:ext cx="7543800" cy="4525963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en-US" sz="2400" dirty="0" smtClean="0"/>
              <a:t>Refine </a:t>
            </a:r>
            <a:r>
              <a:rPr lang="en-US" sz="2400" dirty="0"/>
              <a:t>descriptions and enrich </a:t>
            </a:r>
            <a:r>
              <a:rPr lang="en-US" sz="2400" dirty="0" smtClean="0"/>
              <a:t>links</a:t>
            </a:r>
          </a:p>
          <a:p>
            <a:pPr>
              <a:buClr>
                <a:srgbClr val="92D050"/>
              </a:buClr>
            </a:pPr>
            <a:endParaRPr lang="en-US" sz="1000" dirty="0"/>
          </a:p>
          <a:p>
            <a:pPr>
              <a:buClr>
                <a:srgbClr val="92D050"/>
              </a:buClr>
            </a:pPr>
            <a:r>
              <a:rPr lang="en-US" sz="2400" dirty="0"/>
              <a:t>Connect data outcomes to department </a:t>
            </a:r>
            <a:r>
              <a:rPr lang="en-US" sz="2400" dirty="0" smtClean="0"/>
              <a:t>goals</a:t>
            </a:r>
          </a:p>
          <a:p>
            <a:pPr>
              <a:buClr>
                <a:srgbClr val="92D050"/>
              </a:buClr>
            </a:pPr>
            <a:endParaRPr lang="en-US" sz="1000" dirty="0"/>
          </a:p>
          <a:p>
            <a:pPr>
              <a:buClr>
                <a:srgbClr val="92D050"/>
              </a:buClr>
            </a:pPr>
            <a:r>
              <a:rPr lang="en-US" sz="2400" dirty="0"/>
              <a:t>Collaborate with other agencies for data </a:t>
            </a:r>
            <a:r>
              <a:rPr lang="en-US" sz="2400" dirty="0" smtClean="0"/>
              <a:t>                collection and research</a:t>
            </a:r>
          </a:p>
          <a:p>
            <a:pPr>
              <a:buClr>
                <a:srgbClr val="92D050"/>
              </a:buClr>
            </a:pPr>
            <a:endParaRPr lang="en-US" sz="1000" dirty="0" smtClean="0"/>
          </a:p>
          <a:p>
            <a:pPr>
              <a:buClr>
                <a:srgbClr val="92D050"/>
              </a:buClr>
            </a:pPr>
            <a:r>
              <a:rPr lang="en-US" sz="2400" dirty="0" smtClean="0"/>
              <a:t>Staff training</a:t>
            </a:r>
            <a:r>
              <a:rPr lang="en-US" sz="2400" dirty="0"/>
              <a:t> </a:t>
            </a:r>
            <a:r>
              <a:rPr lang="en-US" sz="2400" dirty="0" smtClean="0"/>
              <a:t>and public education</a:t>
            </a:r>
            <a:endParaRPr lang="en-US" sz="2400" dirty="0"/>
          </a:p>
          <a:p>
            <a:pPr marL="344488" lvl="1">
              <a:buClr>
                <a:srgbClr val="92D05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066800"/>
            <a:chOff x="0" y="0"/>
            <a:chExt cx="9144000" cy="10668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/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jghoward\AppData\Local\Microsoft\Windows\Temporary Internet Files\Content.Outlook\PL83BL6U\color_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3824"/>
              <a:ext cx="849774" cy="83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charlottemagazine.com/images/cache/55e0be86cb3615d14b94d473012c755a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31" y="0"/>
              <a:ext cx="124176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8153400" cy="452596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US" sz="1000" dirty="0" smtClean="0"/>
          </a:p>
          <a:p>
            <a:pPr marL="0" indent="0">
              <a:buClr>
                <a:srgbClr val="92D050"/>
              </a:buClr>
              <a:buFont typeface="Arial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Life Link:</a:t>
            </a:r>
          </a:p>
          <a:p>
            <a:pPr marL="0" indent="0">
              <a:buClr>
                <a:srgbClr val="92D050"/>
              </a:buClr>
              <a:buFont typeface="Arial" charset="0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://qol.charmeck.org  </a:t>
            </a:r>
          </a:p>
          <a:p>
            <a:pPr marL="457200" lvl="1" indent="0">
              <a:buClr>
                <a:srgbClr val="92D050"/>
              </a:buClr>
              <a:buFont typeface="Arial" charset="0"/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38" lvl="1" indent="0">
              <a:buClr>
                <a:srgbClr val="92D050"/>
              </a:buClr>
              <a:buFont typeface="Arial" charset="0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Questions/Comments:</a:t>
            </a:r>
          </a:p>
          <a:p>
            <a:pPr marL="350838" lvl="1" indent="-34290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Warshauer	</a:t>
            </a:r>
          </a:p>
          <a:p>
            <a:pPr marL="346075" lvl="2" indent="0">
              <a:buClr>
                <a:srgbClr val="92D050"/>
              </a:buClr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 Manage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marL="346075" lvl="2" indent="0">
              <a:buClr>
                <a:srgbClr val="92D050"/>
              </a:buClr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twarshauer@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charlottenc.gov</a:t>
            </a:r>
          </a:p>
          <a:p>
            <a:pPr marL="346075" lvl="2" indent="0">
              <a:buClr>
                <a:srgbClr val="92D050"/>
              </a:buClr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(704) 336 – 4522</a:t>
            </a:r>
          </a:p>
          <a:p>
            <a:pPr marL="285750" lvl="2" indent="-285750">
              <a:buClr>
                <a:srgbClr val="92D050"/>
              </a:buCl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Storey – Environmental Data</a:t>
            </a:r>
          </a:p>
          <a:p>
            <a:pPr marL="0" lvl="2" indent="0">
              <a:buClr>
                <a:srgbClr val="92D050"/>
              </a:buClr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Community Energy Conservation Coordinator</a:t>
            </a:r>
          </a:p>
          <a:p>
            <a:pPr marL="0" lvl="2" indent="0">
              <a:buClr>
                <a:srgbClr val="92D050"/>
              </a:buClr>
              <a:buNone/>
              <a:tabLst>
                <a:tab pos="341313" algn="l"/>
              </a:tabLst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nrstorey@charlottenc.gov</a:t>
            </a:r>
          </a:p>
          <a:p>
            <a:pPr marL="0" lvl="2" indent="0">
              <a:buClr>
                <a:srgbClr val="92D050"/>
              </a:buClr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(704) 336 - 2929	</a:t>
            </a:r>
          </a:p>
          <a:p>
            <a:pPr marL="350838" lvl="1" indent="-342900"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Timmothy M. Tibbs </a:t>
            </a:r>
          </a:p>
          <a:p>
            <a:pPr marL="7938" lvl="1" indent="0">
              <a:buClr>
                <a:srgbClr val="92D050"/>
              </a:buClr>
              <a:buFont typeface="Arial" charset="0"/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Assistant to the County Manager</a:t>
            </a:r>
          </a:p>
          <a:p>
            <a:pPr marL="7938" lvl="1" indent="0">
              <a:buClr>
                <a:srgbClr val="92D050"/>
              </a:buClr>
              <a:buFont typeface="Arial" charset="0"/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Timmothy.Tibbs@MecklenburgCountyNC.Gov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38" lvl="1" indent="0">
              <a:buClr>
                <a:srgbClr val="92D050"/>
              </a:buClr>
              <a:buFont typeface="Arial" charset="0"/>
              <a:buNone/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(704) 432 - 2163</a:t>
            </a:r>
          </a:p>
          <a:p>
            <a:pPr marL="7938" lvl="1" indent="0">
              <a:buClr>
                <a:srgbClr val="92D050"/>
              </a:buClr>
              <a:buFont typeface="Arial" charset="0"/>
              <a:buNone/>
              <a:defRPr/>
            </a:pPr>
            <a:endParaRPr lang="en-US" dirty="0" smtClean="0"/>
          </a:p>
          <a:p>
            <a:pPr marL="457200" lvl="1" indent="0">
              <a:buClr>
                <a:srgbClr val="92D050"/>
              </a:buClr>
              <a:buFont typeface="Arial" charset="0"/>
              <a:buNone/>
              <a:defRPr/>
            </a:pPr>
            <a:endParaRPr lang="en-US" sz="1600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2400" dirty="0" smtClean="0"/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84AD0C-1058-4365-B68B-A589CE23C3F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2578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Contact Us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000">
                <a:schemeClr val="bg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70037"/>
            <a:ext cx="8382000" cy="4525963"/>
          </a:xfrm>
        </p:spPr>
        <p:txBody>
          <a:bodyPr/>
          <a:lstStyle/>
          <a:p>
            <a:pPr marL="400050" lvl="1" indent="0">
              <a:lnSpc>
                <a:spcPct val="150000"/>
              </a:lnSpc>
              <a:buClr>
                <a:srgbClr val="92D050"/>
              </a:buCl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Life Study</a:t>
            </a:r>
          </a:p>
          <a:p>
            <a:pPr marL="914400" lvl="1" indent="-514350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  <a:p>
            <a:pPr marL="914400" lvl="1" indent="-514350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new in 2012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 features</a:t>
            </a:r>
          </a:p>
          <a:p>
            <a:pPr marL="914400" lvl="1" indent="-514350">
              <a:buClr>
                <a:srgbClr val="92D050"/>
              </a:buClr>
              <a:buFont typeface="Arial" pitchFamily="34" charset="0"/>
              <a:buChar char="•"/>
            </a:pPr>
            <a:endParaRPr lang="en-US" dirty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1027" name="Picture 3" descr="H:\QOL\2012 Quality of Life Project\NBS_QOL Home Page\Pictures\pedsetri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20" y="1862752"/>
            <a:ext cx="3607480" cy="270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4" name="Picture 2" descr="C:\Users\jghoward\AppData\Local\Microsoft\Windows\Temporary Internet Files\Content.Outlook\PL83BL6U\color_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3824"/>
            <a:ext cx="849774" cy="8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harlottemagazine.com/images/cache/55e0be86cb3615d14b94d473012c75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1" y="0"/>
            <a:ext cx="1241769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715000" y="233065"/>
            <a:ext cx="4015235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400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2578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4830763"/>
          </a:xfrm>
        </p:spPr>
        <p:txBody>
          <a:bodyPr/>
          <a:lstStyle/>
          <a:p>
            <a:pPr marL="0" indent="0">
              <a:buClr>
                <a:srgbClr val="92D050"/>
              </a:buClr>
              <a:buNone/>
            </a:pPr>
            <a:r>
              <a:rPr lang="en-US" dirty="0" smtClean="0"/>
              <a:t>Create a framework to help:</a:t>
            </a:r>
          </a:p>
          <a:p>
            <a:pPr marL="0" indent="0">
              <a:buClr>
                <a:srgbClr val="92D050"/>
              </a:buClr>
              <a:buNone/>
            </a:pPr>
            <a:endParaRPr lang="en-US" sz="1000" dirty="0" smtClean="0"/>
          </a:p>
          <a:p>
            <a:pPr>
              <a:buClr>
                <a:srgbClr val="92D050"/>
              </a:buClr>
            </a:pPr>
            <a:r>
              <a:rPr lang="en-US" dirty="0" smtClean="0"/>
              <a:t>Neighborhoods understand themselves and plan for their future</a:t>
            </a:r>
          </a:p>
          <a:p>
            <a:pPr>
              <a:buClr>
                <a:srgbClr val="92D050"/>
              </a:buClr>
            </a:pPr>
            <a:endParaRPr lang="en-US" sz="1000" dirty="0" smtClean="0"/>
          </a:p>
          <a:p>
            <a:pPr>
              <a:buClr>
                <a:srgbClr val="92D050"/>
              </a:buClr>
            </a:pPr>
            <a:r>
              <a:rPr lang="en-US" dirty="0"/>
              <a:t>City, </a:t>
            </a:r>
            <a:r>
              <a:rPr lang="en-US" dirty="0" smtClean="0"/>
              <a:t>County, </a:t>
            </a:r>
            <a:r>
              <a:rPr lang="en-US" dirty="0"/>
              <a:t>and Town staff analyze neighborhood issues and </a:t>
            </a:r>
            <a:r>
              <a:rPr lang="en-US" dirty="0" smtClean="0"/>
              <a:t>opportunities</a:t>
            </a:r>
          </a:p>
          <a:p>
            <a:pPr>
              <a:buClr>
                <a:srgbClr val="92D050"/>
              </a:buClr>
            </a:pPr>
            <a:endParaRPr lang="en-US" sz="1000" dirty="0" smtClean="0"/>
          </a:p>
          <a:p>
            <a:pPr>
              <a:buClr>
                <a:srgbClr val="92D050"/>
              </a:buClr>
            </a:pPr>
            <a:r>
              <a:rPr lang="en-US" dirty="0" smtClean="0"/>
              <a:t>Service providers assess needs in the community</a:t>
            </a:r>
          </a:p>
        </p:txBody>
      </p:sp>
      <p:pic>
        <p:nvPicPr>
          <p:cNvPr id="2050" name="Picture 2" descr="H:\QOL\2012 Quality of Life Project\Images\Pictures\06-21-11 2012 Quality of Life Public Meeting SE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7263"/>
            <a:ext cx="3381876" cy="225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5" y="1371600"/>
            <a:ext cx="3417971" cy="2278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87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 smtClean="0"/>
              <a:t>History 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5181600"/>
            <a:ext cx="40010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73 City Within a City neighborhoods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4 Dimensions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20 variables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Relative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ranking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Printed document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990600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92D050"/>
                </a:solidFill>
                <a:latin typeface="+mn-lt"/>
              </a:rPr>
              <a:t>1993</a:t>
            </a:r>
          </a:p>
        </p:txBody>
      </p:sp>
      <p:pic>
        <p:nvPicPr>
          <p:cNvPr id="6153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2987" r="2564" b="3576"/>
          <a:stretch/>
        </p:blipFill>
        <p:spPr bwMode="auto">
          <a:xfrm>
            <a:off x="839096" y="1505510"/>
            <a:ext cx="2818504" cy="3593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76800" y="990600"/>
            <a:ext cx="3500438" cy="5586071"/>
            <a:chOff x="4876800" y="1054264"/>
            <a:chExt cx="3500438" cy="558607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" t="2972" r="2731" b="2621"/>
            <a:stretch/>
          </p:blipFill>
          <p:spPr bwMode="auto">
            <a:xfrm>
              <a:off x="5109881" y="1538344"/>
              <a:ext cx="2807747" cy="362532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62600" y="1054264"/>
              <a:ext cx="19050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92D050"/>
                  </a:solidFill>
                  <a:latin typeface="+mj-lt"/>
                </a:rPr>
                <a:t>2012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6800" y="5255340"/>
              <a:ext cx="350043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prstClr val="white"/>
                  </a:solidFill>
                  <a:latin typeface="Verdana"/>
                </a:rPr>
                <a:t>464 </a:t>
              </a:r>
              <a:r>
                <a:rPr lang="en-US" sz="1400" dirty="0">
                  <a:solidFill>
                    <a:prstClr val="white"/>
                  </a:solidFill>
                  <a:latin typeface="Verdana"/>
                </a:rPr>
                <a:t>City + County Neighborhood Profile Area (NPA’s)</a:t>
              </a:r>
            </a:p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 dirty="0">
                  <a:solidFill>
                    <a:prstClr val="white"/>
                  </a:solidFill>
                  <a:latin typeface="Verdana"/>
                </a:rPr>
                <a:t>8 Dimensions</a:t>
              </a:r>
            </a:p>
            <a:p>
              <a:pPr marL="285750" lvl="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prstClr val="white"/>
                  </a:solidFill>
                  <a:latin typeface="Verdana"/>
                </a:rPr>
                <a:t>80 </a:t>
              </a:r>
              <a:r>
                <a:rPr lang="en-US" sz="1400" dirty="0" smtClean="0">
                  <a:solidFill>
                    <a:prstClr val="white"/>
                  </a:solidFill>
                  <a:latin typeface="Verdana"/>
                </a:rPr>
                <a:t>Variables</a:t>
              </a:r>
            </a:p>
            <a:p>
              <a:pPr marL="285750" lvl="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prstClr val="white"/>
                  </a:solidFill>
                  <a:latin typeface="Verdana"/>
                </a:rPr>
                <a:t>Enhanced </a:t>
              </a:r>
              <a:r>
                <a:rPr lang="en-US" sz="1400" dirty="0" smtClean="0">
                  <a:solidFill>
                    <a:prstClr val="white"/>
                  </a:solidFill>
                  <a:latin typeface="Verdana"/>
                </a:rPr>
                <a:t>maps </a:t>
              </a:r>
              <a:r>
                <a:rPr lang="en-US" sz="1400" dirty="0">
                  <a:solidFill>
                    <a:prstClr val="white"/>
                  </a:solidFill>
                  <a:latin typeface="Verdana"/>
                </a:rPr>
                <a:t>and </a:t>
              </a:r>
              <a:r>
                <a:rPr lang="en-US" sz="1400" dirty="0" smtClean="0">
                  <a:solidFill>
                    <a:prstClr val="white"/>
                  </a:solidFill>
                  <a:latin typeface="Verdana"/>
                </a:rPr>
                <a:t>new charts</a:t>
              </a:r>
              <a:endParaRPr lang="en-US" sz="1400" dirty="0">
                <a:solidFill>
                  <a:prstClr val="white"/>
                </a:solidFill>
                <a:latin typeface="Verdana"/>
              </a:endParaRPr>
            </a:p>
            <a:p>
              <a:pPr marL="285750" lvl="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prstClr val="white"/>
                  </a:solidFill>
                  <a:latin typeface="Verdana"/>
                </a:rPr>
                <a:t>Interactive web user dashboard</a:t>
              </a:r>
              <a:endParaRPr lang="en-US" sz="1400" dirty="0">
                <a:solidFill>
                  <a:prstClr val="white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3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</a:t>
            </a:r>
            <a:endParaRPr lang="en-US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673248" y="3124482"/>
            <a:ext cx="3670152" cy="228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Focus Groups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Neighborhood residents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000" dirty="0" smtClean="0"/>
              <a:t> Service providers</a:t>
            </a:r>
            <a:endParaRPr lang="en-US" sz="2000" dirty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73248" y="1253856"/>
            <a:ext cx="3289151" cy="2098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Study Team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City (NBS)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County </a:t>
            </a:r>
            <a:r>
              <a:rPr lang="en-US" sz="2000" dirty="0" smtClean="0">
                <a:solidFill>
                  <a:schemeClr val="bg1"/>
                </a:solidFill>
              </a:rPr>
              <a:t>(GIS)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UNC-C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93259" y="1303775"/>
            <a:ext cx="3837978" cy="5106814"/>
            <a:chOff x="5087337" y="1281112"/>
            <a:chExt cx="3837978" cy="5106814"/>
          </a:xfrm>
        </p:grpSpPr>
        <p:pic>
          <p:nvPicPr>
            <p:cNvPr id="33" name="Picture 2" descr="http://hopehaveninc.org/hope_images/logos/29-thumb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1281112"/>
              <a:ext cx="1428750" cy="96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www.careringnc.org/wp-content/themes/careRing/images/CareRing_Log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101" y="2514600"/>
              <a:ext cx="2333625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://rebic.com/images/Title_Bottom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" r="73664"/>
            <a:stretch/>
          </p:blipFill>
          <p:spPr bwMode="auto">
            <a:xfrm>
              <a:off x="7391400" y="3200400"/>
              <a:ext cx="1457326" cy="596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http://www.nehemiahexpress.com/images/CharlotteChamberLogo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795" y="1303775"/>
              <a:ext cx="1752600" cy="50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http://4.bp.blogspot.com/_DmtdGP6kzMQ/S7h6NFYh8PI/AAAAAAAAN3w/JleaXcx9R7E/s320/logo-FFT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033" y="3169983"/>
              <a:ext cx="1415476" cy="63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https://encrypted-tbn1.google.com/images?q=tbn:ANd9GcQrNF9OytMu98nQJTVYxrAphQFs6kE3lPXLld7suJysaEXMSdmDG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739" y="3962400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6" descr="http://t0.gstatic.com/images?q=tbn:ANd9GcR60Vd6jy4Vq3TOQ_cXDLyEf9xIbudGcQxP5QX8_czquU2TvZqKUQFwNOE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852" y="4076699"/>
              <a:ext cx="999344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8" descr="http://www.office-environments.com/clients/Images/chs_logo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472" y="5181600"/>
              <a:ext cx="1262843" cy="57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0" descr="https://encrypted-tbn1.google.com/images?q=tbn:ANd9GcSKm_iYsOxO9v20W8ajAQmI8zGPSg6wg9duaeqbiB5DgtGkpKHAfnwDxn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780" y="3948067"/>
              <a:ext cx="813996" cy="101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2" descr="http://www.cdcu.coop/images/Self%20Help-%20CU%20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876925"/>
              <a:ext cx="1500188" cy="451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4" descr="http://www.buildersofhopecdc.com/wp-content/uploads/2010/10/buildersofhopelogo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75" y="5119731"/>
              <a:ext cx="2219325" cy="49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6" descr="https://encrypted-tbn2.google.com/images?q=tbn:ANd9GcRI8HSlSGxgw4fUiFnmzxmasnAhgn5sZhox9lqp5D6KMIPkxqwmuQ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983" y="5817912"/>
              <a:ext cx="1564224" cy="57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ttp://www.cms.k12.nc.us/images/CMSLogo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337" y="2057400"/>
              <a:ext cx="1287434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71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1772484"/>
            <a:ext cx="2971800" cy="4495800"/>
          </a:xfrm>
          <a:prstGeom prst="round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077283"/>
            <a:ext cx="2514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772483"/>
            <a:ext cx="3886200" cy="4552117"/>
          </a:xfrm>
          <a:prstGeom prst="round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2077283"/>
            <a:ext cx="403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Dimensions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Character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Community Engagement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Community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Health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Community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Housing</a:t>
            </a:r>
          </a:p>
          <a:p>
            <a:pPr lvl="1"/>
            <a:r>
              <a:rPr lang="en-US" dirty="0" smtClean="0"/>
              <a:t> 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2400" y="3448884"/>
            <a:ext cx="457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Categories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066800"/>
            <a:chOff x="0" y="0"/>
            <a:chExt cx="9144000" cy="10668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/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:\Users\jghoward\AppData\Local\Microsoft\Windows\Temporary Internet Files\Content.Outlook\PL83BL6U\color_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3824"/>
              <a:ext cx="849774" cy="83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charlottemagazine.com/images/cache/55e0be86cb3615d14b94d473012c755a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31" y="0"/>
              <a:ext cx="124176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22238"/>
            <a:ext cx="5334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2012 Study Update: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What’s New?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609600"/>
            <a:ext cx="4724400" cy="3951288"/>
          </a:xfrm>
        </p:spPr>
        <p:txBody>
          <a:bodyPr/>
          <a:lstStyle/>
          <a:p>
            <a:pPr>
              <a:buClr>
                <a:srgbClr val="92D050"/>
              </a:buClr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341313">
              <a:buClr>
                <a:srgbClr val="92D050"/>
              </a:buClr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341313">
              <a:buClr>
                <a:srgbClr val="92D050"/>
              </a:buClr>
              <a:buNone/>
            </a:pP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Data</a:t>
            </a:r>
          </a:p>
          <a:p>
            <a:pPr marL="0" indent="0" defTabSz="341313">
              <a:buClr>
                <a:srgbClr val="92D050"/>
              </a:buClr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defTabSz="341313">
              <a:buClr>
                <a:srgbClr val="92D050"/>
              </a:buClr>
              <a:buFont typeface="Arial" charset="0"/>
              <a:buChar char="•"/>
            </a:pP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now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</a:p>
          <a:p>
            <a:pPr marL="0" lvl="1" indent="0" defTabSz="341313">
              <a:buClr>
                <a:srgbClr val="92D050"/>
              </a:buClr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41313">
              <a:buClr>
                <a:srgbClr val="92D05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‘Dashboard’             </a:t>
            </a:r>
          </a:p>
          <a:p>
            <a:pPr lvl="1">
              <a:buClr>
                <a:srgbClr val="92D05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data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</a:p>
          <a:p>
            <a:pPr marL="0" indent="0">
              <a:buClr>
                <a:srgbClr val="92D050"/>
              </a:buClr>
              <a:buNone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92D05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Customizable reports</a:t>
            </a:r>
          </a:p>
          <a:p>
            <a:pPr lvl="1">
              <a:buClr>
                <a:srgbClr val="92D050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1 to 80 variables </a:t>
            </a:r>
          </a:p>
          <a:p>
            <a:pPr>
              <a:buClr>
                <a:srgbClr val="92D050"/>
              </a:buClr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92D05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is the new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aseline</a:t>
            </a:r>
          </a:p>
          <a:p>
            <a:pPr>
              <a:buClr>
                <a:srgbClr val="92D050"/>
              </a:buClr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92D050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reports still available</a:t>
            </a:r>
          </a:p>
          <a:p>
            <a:pPr>
              <a:buClr>
                <a:srgbClr val="92D050"/>
              </a:buClr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"/>
          <a:stretch/>
        </p:blipFill>
        <p:spPr>
          <a:xfrm>
            <a:off x="5257800" y="1981200"/>
            <a:ext cx="3588635" cy="360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1066800"/>
            <a:chOff x="0" y="0"/>
            <a:chExt cx="9144000" cy="10668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/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jghoward\AppData\Local\Microsoft\Windows\Temporary Internet Files\Content.Outlook\PL83BL6U\color_jp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3824"/>
              <a:ext cx="849774" cy="83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charlottemagazine.com/images/cache/55e0be86cb3615d14b94d473012c755a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31" y="0"/>
              <a:ext cx="124176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0" y="122238"/>
            <a:ext cx="5334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2012 Study Update: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What’s New?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"/>
          <a:stretch/>
        </p:blipFill>
        <p:spPr>
          <a:xfrm>
            <a:off x="1828800" y="1077272"/>
            <a:ext cx="5628861" cy="564734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33400" y="1169235"/>
            <a:ext cx="1524000" cy="430965"/>
            <a:chOff x="152400" y="990600"/>
            <a:chExt cx="1524000" cy="430965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1083011"/>
              <a:ext cx="990600" cy="33855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Tool Bar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3" idx="3"/>
            </p:cNvCxnSpPr>
            <p:nvPr/>
          </p:nvCxnSpPr>
          <p:spPr>
            <a:xfrm flipV="1">
              <a:off x="1143000" y="990600"/>
              <a:ext cx="533400" cy="2616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7511" y="2590800"/>
            <a:ext cx="1561289" cy="1077218"/>
            <a:chOff x="38911" y="2590800"/>
            <a:chExt cx="1561289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38911" y="2590800"/>
              <a:ext cx="1256489" cy="107721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Dimensions and Variables Menu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295400" y="3200400"/>
              <a:ext cx="304800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300674" y="4555123"/>
            <a:ext cx="1614726" cy="338554"/>
            <a:chOff x="7315200" y="4555123"/>
            <a:chExt cx="1614726" cy="338554"/>
          </a:xfrm>
        </p:grpSpPr>
        <p:sp>
          <p:nvSpPr>
            <p:cNvPr id="15" name="TextBox 14"/>
            <p:cNvSpPr txBox="1"/>
            <p:nvPr/>
          </p:nvSpPr>
          <p:spPr>
            <a:xfrm>
              <a:off x="7772400" y="4555123"/>
              <a:ext cx="1157526" cy="33855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Resources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15" idx="1"/>
            </p:cNvCxnSpPr>
            <p:nvPr/>
          </p:nvCxnSpPr>
          <p:spPr>
            <a:xfrm flipH="1">
              <a:off x="7315200" y="4724400"/>
              <a:ext cx="457200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246263" y="3828365"/>
            <a:ext cx="1440537" cy="584775"/>
            <a:chOff x="7246263" y="3828365"/>
            <a:chExt cx="1440537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7756122" y="3828365"/>
              <a:ext cx="930678" cy="58477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Map Opacity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246263" y="4190999"/>
              <a:ext cx="517122" cy="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315200" y="1133992"/>
            <a:ext cx="1371600" cy="923408"/>
            <a:chOff x="7315200" y="990600"/>
            <a:chExt cx="1371600" cy="923408"/>
          </a:xfrm>
        </p:grpSpPr>
        <p:sp>
          <p:nvSpPr>
            <p:cNvPr id="10" name="TextBox 9"/>
            <p:cNvSpPr txBox="1"/>
            <p:nvPr/>
          </p:nvSpPr>
          <p:spPr>
            <a:xfrm>
              <a:off x="7786926" y="1083011"/>
              <a:ext cx="899874" cy="83099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NPA Search Box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0" idx="1"/>
            </p:cNvCxnSpPr>
            <p:nvPr/>
          </p:nvCxnSpPr>
          <p:spPr>
            <a:xfrm flipH="1" flipV="1">
              <a:off x="7315200" y="990600"/>
              <a:ext cx="471726" cy="50791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429000" y="3294965"/>
            <a:ext cx="1447800" cy="1066800"/>
            <a:chOff x="3276600" y="3276600"/>
            <a:chExt cx="1447800" cy="1066800"/>
          </a:xfrm>
        </p:grpSpPr>
        <p:sp>
          <p:nvSpPr>
            <p:cNvPr id="12" name="TextBox 11"/>
            <p:cNvSpPr txBox="1"/>
            <p:nvPr/>
          </p:nvSpPr>
          <p:spPr>
            <a:xfrm>
              <a:off x="3276600" y="3505200"/>
              <a:ext cx="1447800" cy="6463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Variable Descriptions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000500" y="3276600"/>
              <a:ext cx="0" cy="2286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2"/>
            </p:cNvCxnSpPr>
            <p:nvPr/>
          </p:nvCxnSpPr>
          <p:spPr>
            <a:xfrm>
              <a:off x="4000500" y="4151531"/>
              <a:ext cx="0" cy="191869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315200" y="2614773"/>
            <a:ext cx="1614726" cy="338554"/>
            <a:chOff x="7315200" y="2614773"/>
            <a:chExt cx="1614726" cy="338554"/>
          </a:xfrm>
        </p:grpSpPr>
        <p:sp>
          <p:nvSpPr>
            <p:cNvPr id="35" name="TextBox 34"/>
            <p:cNvSpPr txBox="1"/>
            <p:nvPr/>
          </p:nvSpPr>
          <p:spPr>
            <a:xfrm>
              <a:off x="7772400" y="2614773"/>
              <a:ext cx="1157526" cy="33855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NPA Map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7315200" y="2784050"/>
              <a:ext cx="457200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57200" y="5334000"/>
            <a:ext cx="2895600" cy="646331"/>
            <a:chOff x="152400" y="5334000"/>
            <a:chExt cx="2895600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152400" y="5334000"/>
              <a:ext cx="838200" cy="6463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Data Notes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14" idx="3"/>
            </p:cNvCxnSpPr>
            <p:nvPr/>
          </p:nvCxnSpPr>
          <p:spPr>
            <a:xfrm flipV="1">
              <a:off x="990600" y="5657165"/>
              <a:ext cx="2057400" cy="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0" y="0"/>
            <a:ext cx="9144000" cy="1066800"/>
            <a:chOff x="0" y="0"/>
            <a:chExt cx="9144000" cy="10668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9144000" cy="1066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chemeClr val="bg1"/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2" descr="C:\Users\jghoward\AppData\Local\Microsoft\Windows\Temporary Internet Files\Content.Outlook\PL83BL6U\color_jp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3824"/>
              <a:ext cx="849774" cy="839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://www.charlottemagazine.com/images/cache/55e0be86cb3615d14b94d473012c755a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31" y="0"/>
              <a:ext cx="124176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98438"/>
            <a:ext cx="5334000" cy="715962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Dashboard Features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/>
          <a:stretch/>
        </p:blipFill>
        <p:spPr>
          <a:xfrm>
            <a:off x="609600" y="57955"/>
            <a:ext cx="7924800" cy="6809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0" y="381000"/>
            <a:ext cx="2971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Economics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A07FDEF447C46865178DA09EB6225" ma:contentTypeVersion="0" ma:contentTypeDescription="Create a new document." ma:contentTypeScope="" ma:versionID="480a78f4354b7d2fff8298e83e46d4a9">
  <xsd:schema xmlns:xsd="http://www.w3.org/2001/XMLSchema" xmlns:p="http://schemas.microsoft.com/office/2006/metadata/properties" xmlns:ns2="FD076A2A-44EF-467C-8651-78DA09EB6225" targetNamespace="http://schemas.microsoft.com/office/2006/metadata/properties" ma:root="true" ma:fieldsID="e6e8180c7bf15ba39654c6c700f91f1f" ns2:_="">
    <xsd:import namespace="FD076A2A-44EF-467C-8651-78DA09EB6225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PSDescription" minOccurs="0"/>
                <xsd:element ref="ns2:Status" minOccurs="0"/>
                <xsd:element ref="ns2:Slide_x0020_Type" minOccurs="0"/>
                <xsd:element ref="ns2:Use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D076A2A-44EF-467C-8651-78DA09EB6225" elementFormDefault="qualified">
    <xsd:import namespace="http://schemas.microsoft.com/office/2006/documentManagement/types"/>
    <xsd:element name="Owner" ma:index="8" nillable="true" ma:displayName="Owner" ma:internalName="Owner">
      <xsd:simpleType>
        <xsd:restriction base="dms:Text"/>
      </xsd:simpleType>
    </xsd:element>
    <xsd:element name="SPSDescription" ma:index="9" nillable="true" ma:displayName="Description" ma:internalName="SPSDescription">
      <xsd:simpleType>
        <xsd:restriction base="dms:Note"/>
      </xsd:simpleType>
    </xsd:element>
    <xsd:element name="Status" ma:index="10" nillable="true" ma:displayName="Status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Slide_x0020_Type" ma:index="11" nillable="true" ma:displayName="Slide Type" ma:internalName="Slide_x0020_Typ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ver Slide"/>
                    <xsd:enumeration value="Secondary slide (Dinner/Workshop)"/>
                    <xsd:enumeration value="Secondary slide (In Chamber/TV)"/>
                  </xsd:restriction>
                </xsd:simpleType>
              </xsd:element>
            </xsd:sequence>
          </xsd:extension>
        </xsd:complexContent>
      </xsd:complexType>
    </xsd:element>
    <xsd:element name="Use" ma:index="12" nillable="true" ma:displayName="Use" ma:default="" ma:internalName="U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eas within the City Manager's Office"/>
                    <xsd:enumeration value="Key Business Units"/>
                    <xsd:enumeration value="Support Business Units"/>
                    <xsd:enumeration value="Focus Areas"/>
                  </xsd:restriction>
                </xsd:simpleType>
              </xsd:element>
            </xsd:sequence>
          </xsd:extension>
        </xsd:complexContent>
      </xsd:complexType>
    </xsd:element>
    <xsd:element name="Thumbnail" ma:index="1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Owner xmlns="FD076A2A-44EF-467C-8651-78DA09EB6225" xsi:nil="true"/>
    <Status xmlns="FD076A2A-44EF-467C-8651-78DA09EB6225" xsi:nil="true"/>
    <Thumbnail xmlns="FD076A2A-44EF-467C-8651-78DA09EB6225">
      <Url xmlns="FD076A2A-44EF-467C-8651-78DA09EB6225">http://cnet/KBUs/City%20Manager/Corporate%20Communications/PowerPoint%20template%20Image%20Library/Green%20Background%20with%20crown.gif</Url>
      <Description xmlns="FD076A2A-44EF-467C-8651-78DA09EB6225">Green Background Secondary Slide</Description>
    </Thumbnail>
    <Use xmlns="FD076A2A-44EF-467C-8651-78DA09EB6225">
      <Value xmlns="FD076A2A-44EF-467C-8651-78DA09EB6225">Areas within the City Manager's Office</Value>
      <Value xmlns="FD076A2A-44EF-467C-8651-78DA09EB6225">All Key Business Units</Value>
      <Value xmlns="FD076A2A-44EF-467C-8651-78DA09EB6225">Focus Areas</Value>
    </Use>
    <SPSDescription xmlns="FD076A2A-44EF-467C-8651-78DA09EB6225" xsi:nil="true"/>
    <Slide_x0020_Type xmlns="FD076A2A-44EF-467C-8651-78DA09EB6225">
      <Value xmlns="FD076A2A-44EF-467C-8651-78DA09EB6225">Secondary slide (Dinner/Workshop)</Value>
      <Value xmlns="FD076A2A-44EF-467C-8651-78DA09EB6225">Secondary slide (In Chamber/TV)</Value>
    </Slide_x0020_Type>
  </documentManagement>
</p:properties>
</file>

<file path=customXml/itemProps1.xml><?xml version="1.0" encoding="utf-8"?>
<ds:datastoreItem xmlns:ds="http://schemas.openxmlformats.org/officeDocument/2006/customXml" ds:itemID="{306BFE8D-2CF2-4CF3-91A3-6F0CC7F9454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8E15800-81B6-4D6E-83AB-D09D7F155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76A2A-44EF-467C-8651-78DA09EB622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F979277-9E3A-4B28-81E4-22EE30FDBF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D4066B6-7A41-4E9F-95AD-F17D0967EF1C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FD076A2A-44EF-467C-8651-78DA09EB6225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26975</TotalTime>
  <Words>264</Words>
  <Application>Microsoft Office PowerPoint</Application>
  <PresentationFormat>On-screen Show (4:3)</PresentationFormat>
  <Paragraphs>129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Presentation</vt:lpstr>
      <vt:lpstr>Goals</vt:lpstr>
      <vt:lpstr>History  </vt:lpstr>
      <vt:lpstr>Partnerships</vt:lpstr>
      <vt:lpstr>2012 Study Update: What’s New?</vt:lpstr>
      <vt:lpstr>2012 Study Update: What’s New?</vt:lpstr>
      <vt:lpstr>Dashboard Features</vt:lpstr>
      <vt:lpstr>PowerPoint Presentation</vt:lpstr>
      <vt:lpstr>PowerPoint Presentation</vt:lpstr>
      <vt:lpstr>PowerPoint Presentation</vt:lpstr>
      <vt:lpstr>PowerPoint Presentation</vt:lpstr>
      <vt:lpstr>Path Forward</vt:lpstr>
      <vt:lpstr>Contact Us</vt:lpstr>
    </vt:vector>
  </TitlesOfParts>
  <Company>City of Charlotte, NC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amullis</dc:creator>
  <cp:lastModifiedBy>twarshauer</cp:lastModifiedBy>
  <cp:revision>1747</cp:revision>
  <cp:lastPrinted>2013-02-13T13:04:26Z</cp:lastPrinted>
  <dcterms:created xsi:type="dcterms:W3CDTF">2007-12-21T17:51:33Z</dcterms:created>
  <dcterms:modified xsi:type="dcterms:W3CDTF">2013-06-14T02:38:40Z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3400.00000000000</vt:lpwstr>
  </property>
  <property fmtid="{D5CDD505-2E9C-101B-9397-08002B2CF9AE}" pid="3" name="ContentTypeId">
    <vt:lpwstr>0x0101002A6A07FDEF447C46865178DA09EB6225</vt:lpwstr>
  </property>
  <property fmtid="{D5CDD505-2E9C-101B-9397-08002B2CF9AE}" pid="4" name="ContentType">
    <vt:lpwstr>Document</vt:lpwstr>
  </property>
  <property fmtid="{D5CDD505-2E9C-101B-9397-08002B2CF9AE}" pid="5" name="Subject">
    <vt:lpwstr/>
  </property>
  <property fmtid="{D5CDD505-2E9C-101B-9397-08002B2CF9AE}" pid="6" name="Keywords">
    <vt:lpwstr/>
  </property>
  <property fmtid="{D5CDD505-2E9C-101B-9397-08002B2CF9AE}" pid="7" name="_Author">
    <vt:lpwstr>amullis</vt:lpwstr>
  </property>
  <property fmtid="{D5CDD505-2E9C-101B-9397-08002B2CF9AE}" pid="8" name="_Category">
    <vt:lpwstr/>
  </property>
  <property fmtid="{D5CDD505-2E9C-101B-9397-08002B2CF9AE}" pid="9" name="Slides">
    <vt:lpwstr>1</vt:lpwstr>
  </property>
  <property fmtid="{D5CDD505-2E9C-101B-9397-08002B2CF9AE}" pid="10" name="Categories">
    <vt:lpwstr/>
  </property>
  <property fmtid="{D5CDD505-2E9C-101B-9397-08002B2CF9AE}" pid="11" name="Approval Level">
    <vt:lpwstr/>
  </property>
  <property fmtid="{D5CDD505-2E9C-101B-9397-08002B2CF9AE}" pid="12" name="_Comments">
    <vt:lpwstr/>
  </property>
  <property fmtid="{D5CDD505-2E9C-101B-9397-08002B2CF9AE}" pid="13" name="Assigned To">
    <vt:lpwstr/>
  </property>
</Properties>
</file>