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61" r:id="rId4"/>
    <p:sldId id="270" r:id="rId5"/>
    <p:sldId id="258" r:id="rId6"/>
    <p:sldId id="257" r:id="rId7"/>
    <p:sldId id="276" r:id="rId8"/>
    <p:sldId id="277" r:id="rId9"/>
    <p:sldId id="264" r:id="rId10"/>
    <p:sldId id="282" r:id="rId11"/>
    <p:sldId id="278" r:id="rId12"/>
    <p:sldId id="279" r:id="rId13"/>
    <p:sldId id="280" r:id="rId14"/>
    <p:sldId id="281" r:id="rId15"/>
    <p:sldId id="274" r:id="rId16"/>
    <p:sldId id="273" r:id="rId17"/>
    <p:sldId id="275" r:id="rId18"/>
    <p:sldId id="269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4B804"/>
    <a:srgbClr val="FFFF00"/>
    <a:srgbClr val="008000"/>
    <a:srgbClr val="E0F179"/>
    <a:srgbClr val="CCFF66"/>
    <a:srgbClr val="4B2FF3"/>
    <a:srgbClr val="00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CC6CF2-998C-4AFE-A967-8FC941644916}" type="doc">
      <dgm:prSet loTypeId="urn:microsoft.com/office/officeart/2005/8/layout/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B9EF94-6FC3-419C-A87B-113827DE0346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113122-B110-4B99-9E70-D4F57F287913}" type="parTrans" cxnId="{F22ABCB2-8F85-42CA-BEF7-2524110DA97E}">
      <dgm:prSet/>
      <dgm:spPr/>
      <dgm:t>
        <a:bodyPr/>
        <a:lstStyle/>
        <a:p>
          <a:endParaRPr lang="en-US"/>
        </a:p>
      </dgm:t>
    </dgm:pt>
    <dgm:pt modelId="{32E85D81-16F2-4829-BEA4-B0C34A3DFFE8}" type="sibTrans" cxnId="{F22ABCB2-8F85-42CA-BEF7-2524110DA97E}">
      <dgm:prSet/>
      <dgm:spPr>
        <a:solidFill>
          <a:srgbClr val="00CC00"/>
        </a:solidFill>
      </dgm:spPr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3CAC2A-53E9-4EDE-ADBF-BC4245D276D4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smtClean="0"/>
            <a:t>Create</a:t>
          </a:r>
          <a:endParaRPr lang="en-US" sz="2000" dirty="0"/>
        </a:p>
      </dgm:t>
    </dgm:pt>
    <dgm:pt modelId="{0FF5110E-C3AF-46F9-B363-F518070A2722}" type="parTrans" cxnId="{BA7C79D0-B652-44A0-9B17-B9ED772612DF}">
      <dgm:prSet/>
      <dgm:spPr/>
      <dgm:t>
        <a:bodyPr/>
        <a:lstStyle/>
        <a:p>
          <a:endParaRPr lang="en-US"/>
        </a:p>
      </dgm:t>
    </dgm:pt>
    <dgm:pt modelId="{66022EC5-85DE-46D6-B988-356C788D32AE}" type="sibTrans" cxnId="{BA7C79D0-B652-44A0-9B17-B9ED772612DF}">
      <dgm:prSet/>
      <dgm:spPr/>
      <dgm:t>
        <a:bodyPr/>
        <a:lstStyle/>
        <a:p>
          <a:endParaRPr lang="en-US"/>
        </a:p>
      </dgm:t>
    </dgm:pt>
    <dgm:pt modelId="{46C5BE84-03C6-451D-BD49-2976903A112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ENGAGEMENT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F42A47-6E7B-48A4-B005-A29F74BFE01D}" type="parTrans" cxnId="{F19FDF13-0E21-47BE-9DE7-A0F1AA2AF593}">
      <dgm:prSet/>
      <dgm:spPr/>
      <dgm:t>
        <a:bodyPr/>
        <a:lstStyle/>
        <a:p>
          <a:endParaRPr lang="en-US"/>
        </a:p>
      </dgm:t>
    </dgm:pt>
    <dgm:pt modelId="{0B62A12E-C014-4908-8265-A44B5606DB88}" type="sibTrans" cxnId="{F19FDF13-0E21-47BE-9DE7-A0F1AA2AF593}">
      <dgm:prSet/>
      <dgm:spPr>
        <a:solidFill>
          <a:srgbClr val="00CC00"/>
        </a:solidFill>
      </dgm:spPr>
      <dgm:t>
        <a:bodyPr/>
        <a:lstStyle/>
        <a:p>
          <a:endParaRPr lang="en-US"/>
        </a:p>
      </dgm:t>
    </dgm:pt>
    <dgm:pt modelId="{8F8ACFD7-2AFF-48AA-BCDF-DDC123975BBD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1800" b="0" dirty="0" smtClean="0"/>
            <a:t>Inspire Action</a:t>
          </a:r>
          <a:endParaRPr lang="en-US" sz="1800" b="0" dirty="0"/>
        </a:p>
      </dgm:t>
    </dgm:pt>
    <dgm:pt modelId="{95234B18-D399-405E-A172-0730B73B39EC}" type="parTrans" cxnId="{612E08B9-2BC1-466F-84A8-EC032A43912F}">
      <dgm:prSet/>
      <dgm:spPr/>
      <dgm:t>
        <a:bodyPr/>
        <a:lstStyle/>
        <a:p>
          <a:endParaRPr lang="en-US"/>
        </a:p>
      </dgm:t>
    </dgm:pt>
    <dgm:pt modelId="{F2DF60E3-3EA7-4E64-AF13-2B55000FDD18}" type="sibTrans" cxnId="{612E08B9-2BC1-466F-84A8-EC032A43912F}">
      <dgm:prSet/>
      <dgm:spPr/>
      <dgm:t>
        <a:bodyPr/>
        <a:lstStyle/>
        <a:p>
          <a:endParaRPr lang="en-US"/>
        </a:p>
      </dgm:t>
    </dgm:pt>
    <dgm:pt modelId="{1B981AFA-4E25-4F36-987F-C4B2570DB149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D5E803-0953-4522-A377-A179CB8C0FCB}" type="parTrans" cxnId="{B2B5C29B-3344-4048-8832-23C33C406940}">
      <dgm:prSet/>
      <dgm:spPr/>
      <dgm:t>
        <a:bodyPr/>
        <a:lstStyle/>
        <a:p>
          <a:endParaRPr lang="en-US"/>
        </a:p>
      </dgm:t>
    </dgm:pt>
    <dgm:pt modelId="{EFE6129B-B049-4D01-ACEB-F6C7E7C3FF43}" type="sibTrans" cxnId="{B2B5C29B-3344-4048-8832-23C33C406940}">
      <dgm:prSet/>
      <dgm:spPr/>
      <dgm:t>
        <a:bodyPr/>
        <a:lstStyle/>
        <a:p>
          <a:endParaRPr lang="en-US"/>
        </a:p>
      </dgm:t>
    </dgm:pt>
    <dgm:pt modelId="{23C0511D-28F8-4B08-AF44-504AE75313B7}">
      <dgm:prSet phldrT="[Text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dirty="0" smtClean="0">
              <a:effectLst/>
            </a:rPr>
            <a:t>Programs</a:t>
          </a:r>
          <a:endParaRPr lang="en-US" dirty="0">
            <a:effectLst/>
          </a:endParaRPr>
        </a:p>
      </dgm:t>
    </dgm:pt>
    <dgm:pt modelId="{A4944D36-3B37-4FEA-9BE7-0DBF8F15FA37}" type="parTrans" cxnId="{200A524D-0842-4261-8A2D-902E158E0ABF}">
      <dgm:prSet/>
      <dgm:spPr/>
      <dgm:t>
        <a:bodyPr/>
        <a:lstStyle/>
        <a:p>
          <a:endParaRPr lang="en-US"/>
        </a:p>
      </dgm:t>
    </dgm:pt>
    <dgm:pt modelId="{6D159734-D757-46E9-987C-EBE75F3A41D5}" type="sibTrans" cxnId="{200A524D-0842-4261-8A2D-902E158E0ABF}">
      <dgm:prSet/>
      <dgm:spPr/>
      <dgm:t>
        <a:bodyPr/>
        <a:lstStyle/>
        <a:p>
          <a:endParaRPr lang="en-US"/>
        </a:p>
      </dgm:t>
    </dgm:pt>
    <dgm:pt modelId="{17A0D7F3-34AF-4588-AD7D-410711A937D1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smtClean="0"/>
            <a:t>Compile</a:t>
          </a:r>
          <a:endParaRPr lang="en-US" sz="2000" dirty="0"/>
        </a:p>
      </dgm:t>
    </dgm:pt>
    <dgm:pt modelId="{E210ADDB-54E1-49EC-93AE-16BB98EC91F4}" type="parTrans" cxnId="{60039DC1-87AE-46FD-B6B3-DB03213A55E3}">
      <dgm:prSet/>
      <dgm:spPr/>
      <dgm:t>
        <a:bodyPr/>
        <a:lstStyle/>
        <a:p>
          <a:endParaRPr lang="en-US"/>
        </a:p>
      </dgm:t>
    </dgm:pt>
    <dgm:pt modelId="{C2C82A72-7F64-43CC-91B3-39528628B5DE}" type="sibTrans" cxnId="{60039DC1-87AE-46FD-B6B3-DB03213A55E3}">
      <dgm:prSet/>
      <dgm:spPr/>
      <dgm:t>
        <a:bodyPr/>
        <a:lstStyle/>
        <a:p>
          <a:endParaRPr lang="en-US"/>
        </a:p>
      </dgm:t>
    </dgm:pt>
    <dgm:pt modelId="{CF47D973-D39F-474F-91EF-2D622FDC6286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smtClean="0"/>
            <a:t>Refine</a:t>
          </a:r>
          <a:endParaRPr lang="en-US" sz="2000" dirty="0"/>
        </a:p>
      </dgm:t>
    </dgm:pt>
    <dgm:pt modelId="{00607ED9-0E56-4581-8AB1-4376A639D696}" type="parTrans" cxnId="{35EDB0DB-4D71-4116-8E17-62DFE5FF3F4C}">
      <dgm:prSet/>
      <dgm:spPr/>
      <dgm:t>
        <a:bodyPr/>
        <a:lstStyle/>
        <a:p>
          <a:endParaRPr lang="en-US"/>
        </a:p>
      </dgm:t>
    </dgm:pt>
    <dgm:pt modelId="{193DD105-367B-4F6C-9502-40FE784F934D}" type="sibTrans" cxnId="{35EDB0DB-4D71-4116-8E17-62DFE5FF3F4C}">
      <dgm:prSet/>
      <dgm:spPr/>
      <dgm:t>
        <a:bodyPr/>
        <a:lstStyle/>
        <a:p>
          <a:endParaRPr lang="en-US"/>
        </a:p>
      </dgm:t>
    </dgm:pt>
    <dgm:pt modelId="{BB160BA4-ABB2-4BCD-B006-270246079ED4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smtClean="0"/>
            <a:t>Assess</a:t>
          </a:r>
          <a:endParaRPr lang="en-US" sz="2000" dirty="0"/>
        </a:p>
      </dgm:t>
    </dgm:pt>
    <dgm:pt modelId="{C8CEC4DC-DF5B-4624-89B2-A7C8F406B01A}" type="parTrans" cxnId="{ED3CD543-683D-4CF6-A67F-E005A2A4C1F1}">
      <dgm:prSet/>
      <dgm:spPr/>
      <dgm:t>
        <a:bodyPr/>
        <a:lstStyle/>
        <a:p>
          <a:endParaRPr lang="en-US"/>
        </a:p>
      </dgm:t>
    </dgm:pt>
    <dgm:pt modelId="{07CBE105-C1B2-40F4-968A-A87747EDFD92}" type="sibTrans" cxnId="{ED3CD543-683D-4CF6-A67F-E005A2A4C1F1}">
      <dgm:prSet/>
      <dgm:spPr/>
      <dgm:t>
        <a:bodyPr/>
        <a:lstStyle/>
        <a:p>
          <a:endParaRPr lang="en-US"/>
        </a:p>
      </dgm:t>
    </dgm:pt>
    <dgm:pt modelId="{10F4BF9D-7695-402F-838C-3F6BB555354F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2000" dirty="0" smtClean="0"/>
            <a:t>Maintain</a:t>
          </a:r>
          <a:endParaRPr lang="en-US" sz="2000" dirty="0"/>
        </a:p>
      </dgm:t>
    </dgm:pt>
    <dgm:pt modelId="{21E3437B-70C2-4F36-93AE-2453B3C49D0B}" type="parTrans" cxnId="{FAB0A993-56DB-4A1D-9F78-15CC2C1277FB}">
      <dgm:prSet/>
      <dgm:spPr/>
      <dgm:t>
        <a:bodyPr/>
        <a:lstStyle/>
        <a:p>
          <a:endParaRPr lang="en-US"/>
        </a:p>
      </dgm:t>
    </dgm:pt>
    <dgm:pt modelId="{15B5C6AE-6280-4A11-AE52-180F7A0486D5}" type="sibTrans" cxnId="{FAB0A993-56DB-4A1D-9F78-15CC2C1277FB}">
      <dgm:prSet/>
      <dgm:spPr/>
      <dgm:t>
        <a:bodyPr/>
        <a:lstStyle/>
        <a:p>
          <a:endParaRPr lang="en-US"/>
        </a:p>
      </dgm:t>
    </dgm:pt>
    <dgm:pt modelId="{6ED3F178-40BD-427A-9D7A-374C06DCD63C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1800" dirty="0" smtClean="0"/>
            <a:t>Bright Spots</a:t>
          </a:r>
          <a:endParaRPr lang="en-US" sz="1800" dirty="0"/>
        </a:p>
      </dgm:t>
    </dgm:pt>
    <dgm:pt modelId="{D0D3158B-2F66-426F-A72E-A0822AE818AF}" type="parTrans" cxnId="{FA85B5D9-E9E1-4B74-853B-20C4C6196919}">
      <dgm:prSet/>
      <dgm:spPr/>
      <dgm:t>
        <a:bodyPr/>
        <a:lstStyle/>
        <a:p>
          <a:endParaRPr lang="en-US"/>
        </a:p>
      </dgm:t>
    </dgm:pt>
    <dgm:pt modelId="{1D63AD83-D452-422B-9039-25D69B4873FF}" type="sibTrans" cxnId="{FA85B5D9-E9E1-4B74-853B-20C4C6196919}">
      <dgm:prSet/>
      <dgm:spPr/>
      <dgm:t>
        <a:bodyPr/>
        <a:lstStyle/>
        <a:p>
          <a:endParaRPr lang="en-US"/>
        </a:p>
      </dgm:t>
    </dgm:pt>
    <dgm:pt modelId="{9EA687A1-2C7F-4578-B102-0D1625E688AB}">
      <dgm:prSet phldrT="[Text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dirty="0" smtClean="0">
              <a:effectLst/>
            </a:rPr>
            <a:t>Partnerships</a:t>
          </a:r>
          <a:endParaRPr lang="en-US" dirty="0">
            <a:effectLst/>
          </a:endParaRPr>
        </a:p>
      </dgm:t>
    </dgm:pt>
    <dgm:pt modelId="{0FD7EE8E-5CBF-41DE-98D6-299FEC7B57C0}" type="parTrans" cxnId="{32C86E96-C0A0-43BA-9214-A4167A20DE41}">
      <dgm:prSet/>
      <dgm:spPr/>
      <dgm:t>
        <a:bodyPr/>
        <a:lstStyle/>
        <a:p>
          <a:endParaRPr lang="en-US"/>
        </a:p>
      </dgm:t>
    </dgm:pt>
    <dgm:pt modelId="{9B10A30D-118A-497E-93DD-FA276D15A92E}" type="sibTrans" cxnId="{32C86E96-C0A0-43BA-9214-A4167A20DE41}">
      <dgm:prSet/>
      <dgm:spPr/>
      <dgm:t>
        <a:bodyPr/>
        <a:lstStyle/>
        <a:p>
          <a:endParaRPr lang="en-US"/>
        </a:p>
      </dgm:t>
    </dgm:pt>
    <dgm:pt modelId="{1853C4A7-9E15-494C-B38C-ECED30C81EAF}">
      <dgm:prSet phldrT="[Text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endParaRPr lang="en-US" dirty="0">
            <a:effectLst/>
          </a:endParaRPr>
        </a:p>
      </dgm:t>
    </dgm:pt>
    <dgm:pt modelId="{9EA0A048-A14F-4298-900D-B7E64FAD6501}" type="parTrans" cxnId="{B185EA9A-50DD-45AF-BB4A-60843FB7D600}">
      <dgm:prSet/>
      <dgm:spPr/>
      <dgm:t>
        <a:bodyPr/>
        <a:lstStyle/>
        <a:p>
          <a:endParaRPr lang="en-US"/>
        </a:p>
      </dgm:t>
    </dgm:pt>
    <dgm:pt modelId="{ED6DC485-7376-454B-9DEA-E410419B9727}" type="sibTrans" cxnId="{B185EA9A-50DD-45AF-BB4A-60843FB7D600}">
      <dgm:prSet/>
      <dgm:spPr/>
      <dgm:t>
        <a:bodyPr/>
        <a:lstStyle/>
        <a:p>
          <a:endParaRPr lang="en-US"/>
        </a:p>
      </dgm:t>
    </dgm:pt>
    <dgm:pt modelId="{97C60A2C-E75C-4A43-83E4-CE37F2B04271}">
      <dgm:prSet phldrT="[Text]" custT="1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sz="1800" dirty="0" smtClean="0"/>
            <a:t>Boots on the Ground</a:t>
          </a:r>
          <a:endParaRPr lang="en-US" sz="1800" b="0" dirty="0"/>
        </a:p>
      </dgm:t>
    </dgm:pt>
    <dgm:pt modelId="{13CC8FB6-0964-4E08-A0AB-7447C8F3679D}" type="parTrans" cxnId="{823EACE7-0E83-484A-BB8D-6DE3C5E91F2A}">
      <dgm:prSet/>
      <dgm:spPr/>
      <dgm:t>
        <a:bodyPr/>
        <a:lstStyle/>
        <a:p>
          <a:endParaRPr lang="en-US"/>
        </a:p>
      </dgm:t>
    </dgm:pt>
    <dgm:pt modelId="{E84DE663-5C78-4701-8359-3D482D1D3465}" type="sibTrans" cxnId="{823EACE7-0E83-484A-BB8D-6DE3C5E91F2A}">
      <dgm:prSet/>
      <dgm:spPr/>
      <dgm:t>
        <a:bodyPr/>
        <a:lstStyle/>
        <a:p>
          <a:endParaRPr lang="en-US"/>
        </a:p>
      </dgm:t>
    </dgm:pt>
    <dgm:pt modelId="{9C74BCB1-272D-48D7-9F09-3930F61722DD}">
      <dgm:prSet phldrT="[Text]"/>
      <dgm:spPr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</dgm:spPr>
      <dgm:t>
        <a:bodyPr/>
        <a:lstStyle/>
        <a:p>
          <a:r>
            <a:rPr lang="en-US" dirty="0" smtClean="0">
              <a:effectLst/>
            </a:rPr>
            <a:t>Policies</a:t>
          </a:r>
          <a:endParaRPr lang="en-US" dirty="0">
            <a:effectLst/>
          </a:endParaRPr>
        </a:p>
      </dgm:t>
    </dgm:pt>
    <dgm:pt modelId="{D3D11A5C-F0A9-4832-8B54-A671DA7EBD43}" type="parTrans" cxnId="{879BA2DD-E8E8-4C96-97D0-F570FD1F8DBB}">
      <dgm:prSet/>
      <dgm:spPr/>
      <dgm:t>
        <a:bodyPr/>
        <a:lstStyle/>
        <a:p>
          <a:endParaRPr lang="en-US"/>
        </a:p>
      </dgm:t>
    </dgm:pt>
    <dgm:pt modelId="{0A91338E-AF2E-4A80-AD92-F321C824EF0F}" type="sibTrans" cxnId="{879BA2DD-E8E8-4C96-97D0-F570FD1F8DBB}">
      <dgm:prSet/>
      <dgm:spPr/>
      <dgm:t>
        <a:bodyPr/>
        <a:lstStyle/>
        <a:p>
          <a:endParaRPr lang="en-US"/>
        </a:p>
      </dgm:t>
    </dgm:pt>
    <dgm:pt modelId="{06765020-3970-480E-85C2-A9BCA69C8889}" type="pres">
      <dgm:prSet presAssocID="{16CC6CF2-998C-4AFE-A967-8FC9416449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815767-9E0C-46E8-BC09-F79CA5F3D776}" type="pres">
      <dgm:prSet presAssocID="{A0B9EF94-6FC3-419C-A87B-113827DE0346}" presName="composite" presStyleCnt="0"/>
      <dgm:spPr/>
    </dgm:pt>
    <dgm:pt modelId="{622E5141-6872-411A-8568-5AB5DD26F828}" type="pres">
      <dgm:prSet presAssocID="{A0B9EF94-6FC3-419C-A87B-113827DE034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CC4BF-9F84-4984-BF7F-4143381AB68F}" type="pres">
      <dgm:prSet presAssocID="{A0B9EF94-6FC3-419C-A87B-113827DE0346}" presName="parSh" presStyleLbl="node1" presStyleIdx="0" presStyleCnt="3" custScaleY="131033" custLinFactY="-9275" custLinFactNeighborX="17700" custLinFactNeighborY="-100000"/>
      <dgm:spPr/>
      <dgm:t>
        <a:bodyPr/>
        <a:lstStyle/>
        <a:p>
          <a:endParaRPr lang="en-US"/>
        </a:p>
      </dgm:t>
    </dgm:pt>
    <dgm:pt modelId="{0CAACEAC-62BA-44A3-909F-AF157E6ED252}" type="pres">
      <dgm:prSet presAssocID="{A0B9EF94-6FC3-419C-A87B-113827DE0346}" presName="desTx" presStyleLbl="fgAcc1" presStyleIdx="0" presStyleCnt="3" custLinFactNeighborX="10743" custLinFactNeighborY="-41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62455-386F-4F70-8643-463A46CF3C25}" type="pres">
      <dgm:prSet presAssocID="{32E85D81-16F2-4829-BEA4-B0C34A3DFFE8}" presName="sibTrans" presStyleLbl="sibTrans2D1" presStyleIdx="0" presStyleCnt="2" custAng="679159" custScaleX="194111" custScaleY="94526" custLinFactNeighborY="-2780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9C591CD-4576-4BC8-B006-C6680A6BF16D}" type="pres">
      <dgm:prSet presAssocID="{32E85D81-16F2-4829-BEA4-B0C34A3DFFE8}" presName="connTx" presStyleLbl="sibTrans2D1" presStyleIdx="0" presStyleCnt="2"/>
      <dgm:spPr/>
      <dgm:t>
        <a:bodyPr/>
        <a:lstStyle/>
        <a:p>
          <a:endParaRPr lang="en-US"/>
        </a:p>
      </dgm:t>
    </dgm:pt>
    <dgm:pt modelId="{3E50E0E7-FC69-444F-9F7D-ECDF6F12132B}" type="pres">
      <dgm:prSet presAssocID="{46C5BE84-03C6-451D-BD49-2976903A1123}" presName="composite" presStyleCnt="0"/>
      <dgm:spPr/>
    </dgm:pt>
    <dgm:pt modelId="{D980E042-73DB-4F54-8166-BFDF814F7E1D}" type="pres">
      <dgm:prSet presAssocID="{46C5BE84-03C6-451D-BD49-2976903A112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3B9BA-53D2-407F-BEFB-83317FA2AEF6}" type="pres">
      <dgm:prSet presAssocID="{46C5BE84-03C6-451D-BD49-2976903A1123}" presName="parSh" presStyleLbl="node1" presStyleIdx="1" presStyleCnt="3" custScaleY="124370" custLinFactNeighborX="6426" custLinFactNeighborY="-10302"/>
      <dgm:spPr/>
      <dgm:t>
        <a:bodyPr/>
        <a:lstStyle/>
        <a:p>
          <a:endParaRPr lang="en-US"/>
        </a:p>
      </dgm:t>
    </dgm:pt>
    <dgm:pt modelId="{F27A5F7E-B2D7-4506-981A-BAA728950D8C}" type="pres">
      <dgm:prSet presAssocID="{46C5BE84-03C6-451D-BD49-2976903A1123}" presName="desTx" presStyleLbl="fgAcc1" presStyleIdx="1" presStyleCnt="3" custScaleY="110946" custLinFactNeighborX="-4461" custLinFactNeighborY="2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2DC54-B3E8-421E-BACF-06E016F60189}" type="pres">
      <dgm:prSet presAssocID="{0B62A12E-C014-4908-8265-A44B5606DB88}" presName="sibTrans" presStyleLbl="sibTrans2D1" presStyleIdx="1" presStyleCnt="2" custAng="20860399" custScaleX="184539" custScaleY="92123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5C5CA46-2518-4079-A139-E027AAB0FF70}" type="pres">
      <dgm:prSet presAssocID="{0B62A12E-C014-4908-8265-A44B5606DB88}" presName="connTx" presStyleLbl="sibTrans2D1" presStyleIdx="1" presStyleCnt="2"/>
      <dgm:spPr/>
      <dgm:t>
        <a:bodyPr/>
        <a:lstStyle/>
        <a:p>
          <a:endParaRPr lang="en-US"/>
        </a:p>
      </dgm:t>
    </dgm:pt>
    <dgm:pt modelId="{78E3DB32-25F3-40A8-9371-AFF48ADF7F29}" type="pres">
      <dgm:prSet presAssocID="{1B981AFA-4E25-4F36-987F-C4B2570DB149}" presName="composite" presStyleCnt="0"/>
      <dgm:spPr/>
    </dgm:pt>
    <dgm:pt modelId="{FB7B98BA-53DD-4B59-A968-8C961E13F1BE}" type="pres">
      <dgm:prSet presAssocID="{1B981AFA-4E25-4F36-987F-C4B2570DB14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02E9F-C932-4F32-B14B-6D285D8B1AA3}" type="pres">
      <dgm:prSet presAssocID="{1B981AFA-4E25-4F36-987F-C4B2570DB149}" presName="parSh" presStyleLbl="node1" presStyleIdx="2" presStyleCnt="3" custScaleY="131562" custLinFactY="-18359" custLinFactNeighborX="-3114" custLinFactNeighborY="-100000"/>
      <dgm:spPr/>
      <dgm:t>
        <a:bodyPr/>
        <a:lstStyle/>
        <a:p>
          <a:endParaRPr lang="en-US"/>
        </a:p>
      </dgm:t>
    </dgm:pt>
    <dgm:pt modelId="{B0CAAA59-57E6-4351-A15C-35522CAD20C7}" type="pres">
      <dgm:prSet presAssocID="{1B981AFA-4E25-4F36-987F-C4B2570DB149}" presName="desTx" presStyleLbl="fgAcc1" presStyleIdx="2" presStyleCnt="3" custLinFactNeighborX="-13769" custLinFactNeighborY="-40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86E96-C0A0-43BA-9214-A4167A20DE41}" srcId="{1B981AFA-4E25-4F36-987F-C4B2570DB149}" destId="{9EA687A1-2C7F-4578-B102-0D1625E688AB}" srcOrd="1" destOrd="0" parTransId="{0FD7EE8E-5CBF-41DE-98D6-299FEC7B57C0}" sibTransId="{9B10A30D-118A-497E-93DD-FA276D15A92E}"/>
    <dgm:cxn modelId="{879BA2DD-E8E8-4C96-97D0-F570FD1F8DBB}" srcId="{1B981AFA-4E25-4F36-987F-C4B2570DB149}" destId="{9C74BCB1-272D-48D7-9F09-3930F61722DD}" srcOrd="2" destOrd="0" parTransId="{D3D11A5C-F0A9-4832-8B54-A671DA7EBD43}" sibTransId="{0A91338E-AF2E-4A80-AD92-F321C824EF0F}"/>
    <dgm:cxn modelId="{ED3CD543-683D-4CF6-A67F-E005A2A4C1F1}" srcId="{A0B9EF94-6FC3-419C-A87B-113827DE0346}" destId="{BB160BA4-ABB2-4BCD-B006-270246079ED4}" srcOrd="3" destOrd="0" parTransId="{C8CEC4DC-DF5B-4624-89B2-A7C8F406B01A}" sibTransId="{07CBE105-C1B2-40F4-968A-A87747EDFD92}"/>
    <dgm:cxn modelId="{27346775-1423-4217-ACCE-4C3F634DAA5F}" type="presOf" srcId="{8F8ACFD7-2AFF-48AA-BCDF-DDC123975BBD}" destId="{F27A5F7E-B2D7-4506-981A-BAA728950D8C}" srcOrd="0" destOrd="0" presId="urn:microsoft.com/office/officeart/2005/8/layout/process3"/>
    <dgm:cxn modelId="{FAB0A993-56DB-4A1D-9F78-15CC2C1277FB}" srcId="{A0B9EF94-6FC3-419C-A87B-113827DE0346}" destId="{10F4BF9D-7695-402F-838C-3F6BB555354F}" srcOrd="4" destOrd="0" parTransId="{21E3437B-70C2-4F36-93AE-2453B3C49D0B}" sibTransId="{15B5C6AE-6280-4A11-AE52-180F7A0486D5}"/>
    <dgm:cxn modelId="{B185EA9A-50DD-45AF-BB4A-60843FB7D600}" srcId="{1B981AFA-4E25-4F36-987F-C4B2570DB149}" destId="{1853C4A7-9E15-494C-B38C-ECED30C81EAF}" srcOrd="3" destOrd="0" parTransId="{9EA0A048-A14F-4298-900D-B7E64FAD6501}" sibTransId="{ED6DC485-7376-454B-9DEA-E410419B9727}"/>
    <dgm:cxn modelId="{FEDB7D33-4A5B-4676-B244-5E36227F6C7C}" type="presOf" srcId="{6ED3F178-40BD-427A-9D7A-374C06DCD63C}" destId="{F27A5F7E-B2D7-4506-981A-BAA728950D8C}" srcOrd="0" destOrd="2" presId="urn:microsoft.com/office/officeart/2005/8/layout/process3"/>
    <dgm:cxn modelId="{06D859E8-0FC3-4A38-AF59-6812D0F3D248}" type="presOf" srcId="{17A0D7F3-34AF-4588-AD7D-410711A937D1}" destId="{0CAACEAC-62BA-44A3-909F-AF157E6ED252}" srcOrd="0" destOrd="1" presId="urn:microsoft.com/office/officeart/2005/8/layout/process3"/>
    <dgm:cxn modelId="{0FB1D6CB-92F7-4C65-9774-6D7BBE12E9F7}" type="presOf" srcId="{46C5BE84-03C6-451D-BD49-2976903A1123}" destId="{D980E042-73DB-4F54-8166-BFDF814F7E1D}" srcOrd="0" destOrd="0" presId="urn:microsoft.com/office/officeart/2005/8/layout/process3"/>
    <dgm:cxn modelId="{AF40379F-E84B-433B-9728-7AD4236A9023}" type="presOf" srcId="{1B981AFA-4E25-4F36-987F-C4B2570DB149}" destId="{FB7B98BA-53DD-4B59-A968-8C961E13F1BE}" srcOrd="0" destOrd="0" presId="urn:microsoft.com/office/officeart/2005/8/layout/process3"/>
    <dgm:cxn modelId="{CA275FD6-AD58-4B34-A52B-14146E70DCEC}" type="presOf" srcId="{9C74BCB1-272D-48D7-9F09-3930F61722DD}" destId="{B0CAAA59-57E6-4351-A15C-35522CAD20C7}" srcOrd="0" destOrd="2" presId="urn:microsoft.com/office/officeart/2005/8/layout/process3"/>
    <dgm:cxn modelId="{9B7F8C20-5FDF-4162-A689-A23EB4088E96}" type="presOf" srcId="{BB160BA4-ABB2-4BCD-B006-270246079ED4}" destId="{0CAACEAC-62BA-44A3-909F-AF157E6ED252}" srcOrd="0" destOrd="3" presId="urn:microsoft.com/office/officeart/2005/8/layout/process3"/>
    <dgm:cxn modelId="{A09988BF-7EC0-40D0-9072-302D93A82B0D}" type="presOf" srcId="{32E85D81-16F2-4829-BEA4-B0C34A3DFFE8}" destId="{2C262455-386F-4F70-8643-463A46CF3C25}" srcOrd="0" destOrd="0" presId="urn:microsoft.com/office/officeart/2005/8/layout/process3"/>
    <dgm:cxn modelId="{1E02F6BC-1DA7-455A-9B08-D37DA3DE8993}" type="presOf" srcId="{16CC6CF2-998C-4AFE-A967-8FC941644916}" destId="{06765020-3970-480E-85C2-A9BCA69C8889}" srcOrd="0" destOrd="0" presId="urn:microsoft.com/office/officeart/2005/8/layout/process3"/>
    <dgm:cxn modelId="{8F0ACCF5-DD9D-4B56-B93B-53A0B6A88AA7}" type="presOf" srcId="{10F4BF9D-7695-402F-838C-3F6BB555354F}" destId="{0CAACEAC-62BA-44A3-909F-AF157E6ED252}" srcOrd="0" destOrd="4" presId="urn:microsoft.com/office/officeart/2005/8/layout/process3"/>
    <dgm:cxn modelId="{823EACE7-0E83-484A-BB8D-6DE3C5E91F2A}" srcId="{46C5BE84-03C6-451D-BD49-2976903A1123}" destId="{97C60A2C-E75C-4A43-83E4-CE37F2B04271}" srcOrd="1" destOrd="0" parTransId="{13CC8FB6-0964-4E08-A0AB-7447C8F3679D}" sibTransId="{E84DE663-5C78-4701-8359-3D482D1D3465}"/>
    <dgm:cxn modelId="{A6D6B23D-2DEA-4AB5-A215-B08E3282B73E}" type="presOf" srcId="{493CAC2A-53E9-4EDE-ADBF-BC4245D276D4}" destId="{0CAACEAC-62BA-44A3-909F-AF157E6ED252}" srcOrd="0" destOrd="0" presId="urn:microsoft.com/office/officeart/2005/8/layout/process3"/>
    <dgm:cxn modelId="{200A524D-0842-4261-8A2D-902E158E0ABF}" srcId="{1B981AFA-4E25-4F36-987F-C4B2570DB149}" destId="{23C0511D-28F8-4B08-AF44-504AE75313B7}" srcOrd="0" destOrd="0" parTransId="{A4944D36-3B37-4FEA-9BE7-0DBF8F15FA37}" sibTransId="{6D159734-D757-46E9-987C-EBE75F3A41D5}"/>
    <dgm:cxn modelId="{61A35B07-25B6-46E2-8272-A92FDD4E0E62}" type="presOf" srcId="{A0B9EF94-6FC3-419C-A87B-113827DE0346}" destId="{622E5141-6872-411A-8568-5AB5DD26F828}" srcOrd="0" destOrd="0" presId="urn:microsoft.com/office/officeart/2005/8/layout/process3"/>
    <dgm:cxn modelId="{60039DC1-87AE-46FD-B6B3-DB03213A55E3}" srcId="{A0B9EF94-6FC3-419C-A87B-113827DE0346}" destId="{17A0D7F3-34AF-4588-AD7D-410711A937D1}" srcOrd="1" destOrd="0" parTransId="{E210ADDB-54E1-49EC-93AE-16BB98EC91F4}" sibTransId="{C2C82A72-7F64-43CC-91B3-39528628B5DE}"/>
    <dgm:cxn modelId="{6D57885C-F241-4D15-95A8-8697F37F0122}" type="presOf" srcId="{A0B9EF94-6FC3-419C-A87B-113827DE0346}" destId="{C9CCC4BF-9F84-4984-BF7F-4143381AB68F}" srcOrd="1" destOrd="0" presId="urn:microsoft.com/office/officeart/2005/8/layout/process3"/>
    <dgm:cxn modelId="{BA7C79D0-B652-44A0-9B17-B9ED772612DF}" srcId="{A0B9EF94-6FC3-419C-A87B-113827DE0346}" destId="{493CAC2A-53E9-4EDE-ADBF-BC4245D276D4}" srcOrd="0" destOrd="0" parTransId="{0FF5110E-C3AF-46F9-B363-F518070A2722}" sibTransId="{66022EC5-85DE-46D6-B988-356C788D32AE}"/>
    <dgm:cxn modelId="{A4B8913B-2D5B-4B83-86CC-046128B3FA13}" type="presOf" srcId="{9EA687A1-2C7F-4578-B102-0D1625E688AB}" destId="{B0CAAA59-57E6-4351-A15C-35522CAD20C7}" srcOrd="0" destOrd="1" presId="urn:microsoft.com/office/officeart/2005/8/layout/process3"/>
    <dgm:cxn modelId="{84A1FAA8-F047-462E-AAFE-000707659879}" type="presOf" srcId="{32E85D81-16F2-4829-BEA4-B0C34A3DFFE8}" destId="{29C591CD-4576-4BC8-B006-C6680A6BF16D}" srcOrd="1" destOrd="0" presId="urn:microsoft.com/office/officeart/2005/8/layout/process3"/>
    <dgm:cxn modelId="{85F4BAC8-42E0-4CCD-9BF9-9A842DFB0CDA}" type="presOf" srcId="{0B62A12E-C014-4908-8265-A44B5606DB88}" destId="{0D12DC54-B3E8-421E-BACF-06E016F60189}" srcOrd="0" destOrd="0" presId="urn:microsoft.com/office/officeart/2005/8/layout/process3"/>
    <dgm:cxn modelId="{18004C80-0643-496A-A609-00685DA0E377}" type="presOf" srcId="{CF47D973-D39F-474F-91EF-2D622FDC6286}" destId="{0CAACEAC-62BA-44A3-909F-AF157E6ED252}" srcOrd="0" destOrd="2" presId="urn:microsoft.com/office/officeart/2005/8/layout/process3"/>
    <dgm:cxn modelId="{FA85B5D9-E9E1-4B74-853B-20C4C6196919}" srcId="{46C5BE84-03C6-451D-BD49-2976903A1123}" destId="{6ED3F178-40BD-427A-9D7A-374C06DCD63C}" srcOrd="2" destOrd="0" parTransId="{D0D3158B-2F66-426F-A72E-A0822AE818AF}" sibTransId="{1D63AD83-D452-422B-9039-25D69B4873FF}"/>
    <dgm:cxn modelId="{612E08B9-2BC1-466F-84A8-EC032A43912F}" srcId="{46C5BE84-03C6-451D-BD49-2976903A1123}" destId="{8F8ACFD7-2AFF-48AA-BCDF-DDC123975BBD}" srcOrd="0" destOrd="0" parTransId="{95234B18-D399-405E-A172-0730B73B39EC}" sibTransId="{F2DF60E3-3EA7-4E64-AF13-2B55000FDD18}"/>
    <dgm:cxn modelId="{4FF00618-EF8B-49C0-81C1-79BD027D4A10}" type="presOf" srcId="{97C60A2C-E75C-4A43-83E4-CE37F2B04271}" destId="{F27A5F7E-B2D7-4506-981A-BAA728950D8C}" srcOrd="0" destOrd="1" presId="urn:microsoft.com/office/officeart/2005/8/layout/process3"/>
    <dgm:cxn modelId="{49C87F31-ACCA-4EC6-9A52-52127539DF61}" type="presOf" srcId="{23C0511D-28F8-4B08-AF44-504AE75313B7}" destId="{B0CAAA59-57E6-4351-A15C-35522CAD20C7}" srcOrd="0" destOrd="0" presId="urn:microsoft.com/office/officeart/2005/8/layout/process3"/>
    <dgm:cxn modelId="{6DB90112-453D-433F-98C1-92BA95A9B109}" type="presOf" srcId="{46C5BE84-03C6-451D-BD49-2976903A1123}" destId="{E393B9BA-53D2-407F-BEFB-83317FA2AEF6}" srcOrd="1" destOrd="0" presId="urn:microsoft.com/office/officeart/2005/8/layout/process3"/>
    <dgm:cxn modelId="{B2B5C29B-3344-4048-8832-23C33C406940}" srcId="{16CC6CF2-998C-4AFE-A967-8FC941644916}" destId="{1B981AFA-4E25-4F36-987F-C4B2570DB149}" srcOrd="2" destOrd="0" parTransId="{27D5E803-0953-4522-A377-A179CB8C0FCB}" sibTransId="{EFE6129B-B049-4D01-ACEB-F6C7E7C3FF43}"/>
    <dgm:cxn modelId="{F22ABCB2-8F85-42CA-BEF7-2524110DA97E}" srcId="{16CC6CF2-998C-4AFE-A967-8FC941644916}" destId="{A0B9EF94-6FC3-419C-A87B-113827DE0346}" srcOrd="0" destOrd="0" parTransId="{23113122-B110-4B99-9E70-D4F57F287913}" sibTransId="{32E85D81-16F2-4829-BEA4-B0C34A3DFFE8}"/>
    <dgm:cxn modelId="{4EF4DEEF-E49D-465A-84D4-E701D04DFFBD}" type="presOf" srcId="{1853C4A7-9E15-494C-B38C-ECED30C81EAF}" destId="{B0CAAA59-57E6-4351-A15C-35522CAD20C7}" srcOrd="0" destOrd="3" presId="urn:microsoft.com/office/officeart/2005/8/layout/process3"/>
    <dgm:cxn modelId="{5B2214D6-679C-4B19-B50A-E4B2A8AA9824}" type="presOf" srcId="{1B981AFA-4E25-4F36-987F-C4B2570DB149}" destId="{0B902E9F-C932-4F32-B14B-6D285D8B1AA3}" srcOrd="1" destOrd="0" presId="urn:microsoft.com/office/officeart/2005/8/layout/process3"/>
    <dgm:cxn modelId="{F19FDF13-0E21-47BE-9DE7-A0F1AA2AF593}" srcId="{16CC6CF2-998C-4AFE-A967-8FC941644916}" destId="{46C5BE84-03C6-451D-BD49-2976903A1123}" srcOrd="1" destOrd="0" parTransId="{98F42A47-6E7B-48A4-B005-A29F74BFE01D}" sibTransId="{0B62A12E-C014-4908-8265-A44B5606DB88}"/>
    <dgm:cxn modelId="{D5A7BAE8-1D31-444C-A9FF-0DDFE1059AAC}" type="presOf" srcId="{0B62A12E-C014-4908-8265-A44B5606DB88}" destId="{A5C5CA46-2518-4079-A139-E027AAB0FF70}" srcOrd="1" destOrd="0" presId="urn:microsoft.com/office/officeart/2005/8/layout/process3"/>
    <dgm:cxn modelId="{35EDB0DB-4D71-4116-8E17-62DFE5FF3F4C}" srcId="{A0B9EF94-6FC3-419C-A87B-113827DE0346}" destId="{CF47D973-D39F-474F-91EF-2D622FDC6286}" srcOrd="2" destOrd="0" parTransId="{00607ED9-0E56-4581-8AB1-4376A639D696}" sibTransId="{193DD105-367B-4F6C-9502-40FE784F934D}"/>
    <dgm:cxn modelId="{369B7005-95A9-4E57-B719-DD139B393E81}" type="presParOf" srcId="{06765020-3970-480E-85C2-A9BCA69C8889}" destId="{A0815767-9E0C-46E8-BC09-F79CA5F3D776}" srcOrd="0" destOrd="0" presId="urn:microsoft.com/office/officeart/2005/8/layout/process3"/>
    <dgm:cxn modelId="{7657F335-A736-4829-A60D-5B16F34B9147}" type="presParOf" srcId="{A0815767-9E0C-46E8-BC09-F79CA5F3D776}" destId="{622E5141-6872-411A-8568-5AB5DD26F828}" srcOrd="0" destOrd="0" presId="urn:microsoft.com/office/officeart/2005/8/layout/process3"/>
    <dgm:cxn modelId="{8EA2E3A1-8561-4247-B69A-DF504B3D9120}" type="presParOf" srcId="{A0815767-9E0C-46E8-BC09-F79CA5F3D776}" destId="{C9CCC4BF-9F84-4984-BF7F-4143381AB68F}" srcOrd="1" destOrd="0" presId="urn:microsoft.com/office/officeart/2005/8/layout/process3"/>
    <dgm:cxn modelId="{5B1C8A74-85B7-4509-A91E-94724143C518}" type="presParOf" srcId="{A0815767-9E0C-46E8-BC09-F79CA5F3D776}" destId="{0CAACEAC-62BA-44A3-909F-AF157E6ED252}" srcOrd="2" destOrd="0" presId="urn:microsoft.com/office/officeart/2005/8/layout/process3"/>
    <dgm:cxn modelId="{E82CE81B-E2B9-4CFC-8152-9557060C0B59}" type="presParOf" srcId="{06765020-3970-480E-85C2-A9BCA69C8889}" destId="{2C262455-386F-4F70-8643-463A46CF3C25}" srcOrd="1" destOrd="0" presId="urn:microsoft.com/office/officeart/2005/8/layout/process3"/>
    <dgm:cxn modelId="{F41D46E5-F0DC-4118-8014-B1A32B15C935}" type="presParOf" srcId="{2C262455-386F-4F70-8643-463A46CF3C25}" destId="{29C591CD-4576-4BC8-B006-C6680A6BF16D}" srcOrd="0" destOrd="0" presId="urn:microsoft.com/office/officeart/2005/8/layout/process3"/>
    <dgm:cxn modelId="{D3DCF352-A127-445B-A625-DB6BBE27B773}" type="presParOf" srcId="{06765020-3970-480E-85C2-A9BCA69C8889}" destId="{3E50E0E7-FC69-444F-9F7D-ECDF6F12132B}" srcOrd="2" destOrd="0" presId="urn:microsoft.com/office/officeart/2005/8/layout/process3"/>
    <dgm:cxn modelId="{0E27545E-2BFD-49B8-882F-F9A366DA2DBA}" type="presParOf" srcId="{3E50E0E7-FC69-444F-9F7D-ECDF6F12132B}" destId="{D980E042-73DB-4F54-8166-BFDF814F7E1D}" srcOrd="0" destOrd="0" presId="urn:microsoft.com/office/officeart/2005/8/layout/process3"/>
    <dgm:cxn modelId="{4AB6202D-090E-4621-85E8-E5918C97C63E}" type="presParOf" srcId="{3E50E0E7-FC69-444F-9F7D-ECDF6F12132B}" destId="{E393B9BA-53D2-407F-BEFB-83317FA2AEF6}" srcOrd="1" destOrd="0" presId="urn:microsoft.com/office/officeart/2005/8/layout/process3"/>
    <dgm:cxn modelId="{E95A4FC7-CBB0-447C-A6C4-5BDFDB40E6FC}" type="presParOf" srcId="{3E50E0E7-FC69-444F-9F7D-ECDF6F12132B}" destId="{F27A5F7E-B2D7-4506-981A-BAA728950D8C}" srcOrd="2" destOrd="0" presId="urn:microsoft.com/office/officeart/2005/8/layout/process3"/>
    <dgm:cxn modelId="{E32806D1-B600-43FB-90CE-A6214AACC164}" type="presParOf" srcId="{06765020-3970-480E-85C2-A9BCA69C8889}" destId="{0D12DC54-B3E8-421E-BACF-06E016F60189}" srcOrd="3" destOrd="0" presId="urn:microsoft.com/office/officeart/2005/8/layout/process3"/>
    <dgm:cxn modelId="{6D82B53D-480A-4B33-922C-D0D571FA1C36}" type="presParOf" srcId="{0D12DC54-B3E8-421E-BACF-06E016F60189}" destId="{A5C5CA46-2518-4079-A139-E027AAB0FF70}" srcOrd="0" destOrd="0" presId="urn:microsoft.com/office/officeart/2005/8/layout/process3"/>
    <dgm:cxn modelId="{6F603EEF-9714-4F24-8CFB-A0C21DC4C0F8}" type="presParOf" srcId="{06765020-3970-480E-85C2-A9BCA69C8889}" destId="{78E3DB32-25F3-40A8-9371-AFF48ADF7F29}" srcOrd="4" destOrd="0" presId="urn:microsoft.com/office/officeart/2005/8/layout/process3"/>
    <dgm:cxn modelId="{68B74533-570C-4E4F-9030-B16601CE91BA}" type="presParOf" srcId="{78E3DB32-25F3-40A8-9371-AFF48ADF7F29}" destId="{FB7B98BA-53DD-4B59-A968-8C961E13F1BE}" srcOrd="0" destOrd="0" presId="urn:microsoft.com/office/officeart/2005/8/layout/process3"/>
    <dgm:cxn modelId="{A92BB9F4-8832-4958-9E0A-C3D1FA8C10FC}" type="presParOf" srcId="{78E3DB32-25F3-40A8-9371-AFF48ADF7F29}" destId="{0B902E9F-C932-4F32-B14B-6D285D8B1AA3}" srcOrd="1" destOrd="0" presId="urn:microsoft.com/office/officeart/2005/8/layout/process3"/>
    <dgm:cxn modelId="{24754CD0-E8C8-4842-8A7F-E254C76C99BB}" type="presParOf" srcId="{78E3DB32-25F3-40A8-9371-AFF48ADF7F29}" destId="{B0CAAA59-57E6-4351-A15C-35522CAD20C7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CC4BF-9F84-4984-BF7F-4143381AB68F}">
      <dsp:nvSpPr>
        <dsp:cNvPr id="0" name=""/>
        <dsp:cNvSpPr/>
      </dsp:nvSpPr>
      <dsp:spPr>
        <a:xfrm>
          <a:off x="347397" y="568332"/>
          <a:ext cx="1938607" cy="11321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397" y="568332"/>
        <a:ext cx="1938607" cy="754750"/>
      </dsp:txXfrm>
    </dsp:sp>
    <dsp:sp modelId="{0CAACEAC-62BA-44A3-909F-AF157E6ED252}">
      <dsp:nvSpPr>
        <dsp:cNvPr id="0" name=""/>
        <dsp:cNvSpPr/>
      </dsp:nvSpPr>
      <dsp:spPr>
        <a:xfrm>
          <a:off x="609592" y="1405603"/>
          <a:ext cx="1938607" cy="198000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Create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Compile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Refine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Assess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Maintain</a:t>
          </a:r>
          <a:endParaRPr lang="en-US" sz="2000" kern="1200" dirty="0"/>
        </a:p>
      </dsp:txBody>
      <dsp:txXfrm>
        <a:off x="666372" y="1462383"/>
        <a:ext cx="1825047" cy="1866440"/>
      </dsp:txXfrm>
    </dsp:sp>
    <dsp:sp modelId="{2C262455-386F-4F70-8643-463A46CF3C25}">
      <dsp:nvSpPr>
        <dsp:cNvPr id="0" name=""/>
        <dsp:cNvSpPr/>
      </dsp:nvSpPr>
      <dsp:spPr>
        <a:xfrm rot="1601578">
          <a:off x="2268315" y="985426"/>
          <a:ext cx="1021071" cy="456236"/>
        </a:xfrm>
        <a:prstGeom prst="leftRightArrow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75608" y="1045931"/>
        <a:ext cx="884200" cy="273742"/>
      </dsp:txXfrm>
    </dsp:sp>
    <dsp:sp modelId="{E393B9BA-53D2-407F-BEFB-83317FA2AEF6}">
      <dsp:nvSpPr>
        <dsp:cNvPr id="0" name=""/>
        <dsp:cNvSpPr/>
      </dsp:nvSpPr>
      <dsp:spPr>
        <a:xfrm>
          <a:off x="3242989" y="1383668"/>
          <a:ext cx="1938607" cy="1074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ENGAGEMENT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42989" y="1383668"/>
        <a:ext cx="1938607" cy="716371"/>
      </dsp:txXfrm>
    </dsp:sp>
    <dsp:sp modelId="{F27A5F7E-B2D7-4506-981A-BAA728950D8C}">
      <dsp:nvSpPr>
        <dsp:cNvPr id="0" name=""/>
        <dsp:cNvSpPr/>
      </dsp:nvSpPr>
      <dsp:spPr>
        <a:xfrm>
          <a:off x="3428997" y="2094180"/>
          <a:ext cx="1938607" cy="219673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/>
            <a:t>Inspire Action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Boots on the Ground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Bright Spots</a:t>
          </a:r>
          <a:endParaRPr lang="en-US" sz="1800" kern="1200" dirty="0"/>
        </a:p>
      </dsp:txBody>
      <dsp:txXfrm>
        <a:off x="3485777" y="2150960"/>
        <a:ext cx="1825047" cy="2083170"/>
      </dsp:txXfrm>
    </dsp:sp>
    <dsp:sp modelId="{0D12DC54-B3E8-421E-BACF-06E016F60189}">
      <dsp:nvSpPr>
        <dsp:cNvPr id="0" name=""/>
        <dsp:cNvSpPr/>
      </dsp:nvSpPr>
      <dsp:spPr>
        <a:xfrm rot="19863303">
          <a:off x="5186207" y="1077974"/>
          <a:ext cx="1011095" cy="444638"/>
        </a:xfrm>
        <a:prstGeom prst="leftRightArrow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94538" y="1199181"/>
        <a:ext cx="877704" cy="266782"/>
      </dsp:txXfrm>
    </dsp:sp>
    <dsp:sp modelId="{0B902E9F-C932-4F32-B14B-6D285D8B1AA3}">
      <dsp:nvSpPr>
        <dsp:cNvPr id="0" name=""/>
        <dsp:cNvSpPr/>
      </dsp:nvSpPr>
      <dsp:spPr>
        <a:xfrm>
          <a:off x="6172196" y="488704"/>
          <a:ext cx="1938607" cy="1136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RESOURCES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2196" y="488704"/>
        <a:ext cx="1938607" cy="757797"/>
      </dsp:txXfrm>
    </dsp:sp>
    <dsp:sp modelId="{B0CAAA59-57E6-4351-A15C-35522CAD20C7}">
      <dsp:nvSpPr>
        <dsp:cNvPr id="0" name=""/>
        <dsp:cNvSpPr/>
      </dsp:nvSpPr>
      <dsp:spPr>
        <a:xfrm>
          <a:off x="6362702" y="1415002"/>
          <a:ext cx="1938607" cy="198000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l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l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8100000" scaled="1"/>
          <a:tileRect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Programs</a:t>
          </a:r>
          <a:endParaRPr lang="en-US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Partnerships</a:t>
          </a:r>
          <a:endParaRPr lang="en-US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effectLst/>
            </a:rPr>
            <a:t>Policies</a:t>
          </a:r>
          <a:endParaRPr lang="en-US" sz="2000" kern="1200" dirty="0">
            <a:effectLst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effectLst/>
          </a:endParaRPr>
        </a:p>
      </dsp:txBody>
      <dsp:txXfrm>
        <a:off x="6419482" y="1471782"/>
        <a:ext cx="1825047" cy="186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F306E2-D2F9-458A-87A5-88A247F4F36A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51364D9-860C-43AB-BF92-97BA06220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4F34D6-AF4E-4A6E-9088-AB8A72346EF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56635C-E914-4DC5-982C-96D382D754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BB2EE7-22A6-4C48-B083-9092F4DDA48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1D69A7-1080-49F5-A605-48C22C33007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08424E-AADB-4475-8F6E-2A18BFF94B6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75B61D-EC3F-4198-9C1F-BBC2AB0BB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E12D0E-FBD0-4FF2-93BB-1B885FA61A2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A2100A-D0CB-41C6-BCDC-E3AC818D415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63E3D7-D0A8-4399-AD3B-A0EC9AADE4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D3375-FDFA-4848-BEFE-B70F5CC7F8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06DE-5577-4CAA-BF7D-6B104DAE8A15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8D18-2C2C-4AF1-8E41-834F21ADE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7AFB-C8DC-496E-8975-1A8EC564C7CC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5B6E7-10EC-4ABB-9AF9-FF35C0E48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29CB6-72CE-4445-8FA1-FF1F45680296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22E9-B397-485F-915B-4F4179D17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5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564D8-12F7-4531-BCFC-5B3F46AC41CB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8BFB0-9012-47E3-9FFF-94C7D3DAC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00061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5356-A95F-4C7C-A3CF-37A264DBCA75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4136-2CE4-4838-874D-453B9C01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4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35E8B-EC70-441E-83FB-37DB11C33B57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B9E41-0637-47C3-977F-D3D4CF1D4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B733-Deco" pitchFamily="2" charset="0"/>
              </a:defRPr>
            </a:lvl1pPr>
            <a:lvl2pPr>
              <a:defRPr sz="2400">
                <a:latin typeface="B733-Deco" pitchFamily="2" charset="0"/>
              </a:defRPr>
            </a:lvl2pPr>
            <a:lvl3pPr>
              <a:defRPr sz="2000">
                <a:latin typeface="B733-Deco" pitchFamily="2" charset="0"/>
              </a:defRPr>
            </a:lvl3pPr>
            <a:lvl4pPr>
              <a:defRPr sz="1800">
                <a:latin typeface="B733-Deco" pitchFamily="2" charset="0"/>
              </a:defRPr>
            </a:lvl4pPr>
            <a:lvl5pPr>
              <a:defRPr sz="1800">
                <a:latin typeface="B733-Dec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B733-Deco" pitchFamily="2" charset="0"/>
              </a:defRPr>
            </a:lvl1pPr>
            <a:lvl2pPr>
              <a:defRPr sz="2400">
                <a:latin typeface="B733-Deco" pitchFamily="2" charset="0"/>
              </a:defRPr>
            </a:lvl2pPr>
            <a:lvl3pPr>
              <a:defRPr sz="2000">
                <a:latin typeface="B733-Deco" pitchFamily="2" charset="0"/>
              </a:defRPr>
            </a:lvl3pPr>
            <a:lvl4pPr>
              <a:defRPr sz="1800">
                <a:latin typeface="B733-Deco" pitchFamily="2" charset="0"/>
              </a:defRPr>
            </a:lvl4pPr>
            <a:lvl5pPr>
              <a:defRPr sz="1800">
                <a:latin typeface="B733-Dec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5238-2704-4C07-A1CF-E73AB069EC13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E797-1425-498B-B7B3-317C633A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70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733-Deco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B733-Dec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B733-Deco" pitchFamily="2" charset="0"/>
              </a:defRPr>
            </a:lvl1pPr>
            <a:lvl2pPr>
              <a:defRPr sz="2000">
                <a:latin typeface="B733-Deco" pitchFamily="2" charset="0"/>
              </a:defRPr>
            </a:lvl2pPr>
            <a:lvl3pPr>
              <a:defRPr sz="1800">
                <a:latin typeface="B733-Deco" pitchFamily="2" charset="0"/>
              </a:defRPr>
            </a:lvl3pPr>
            <a:lvl4pPr>
              <a:defRPr sz="1600">
                <a:latin typeface="B733-Deco" pitchFamily="2" charset="0"/>
              </a:defRPr>
            </a:lvl4pPr>
            <a:lvl5pPr>
              <a:defRPr sz="1600">
                <a:latin typeface="B733-Deco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B733-Deco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B733-Deco" pitchFamily="2" charset="0"/>
              </a:defRPr>
            </a:lvl1pPr>
            <a:lvl2pPr>
              <a:defRPr sz="2000">
                <a:latin typeface="B733-Deco" pitchFamily="2" charset="0"/>
              </a:defRPr>
            </a:lvl2pPr>
            <a:lvl3pPr>
              <a:defRPr sz="1800">
                <a:latin typeface="B733-Deco" pitchFamily="2" charset="0"/>
              </a:defRPr>
            </a:lvl3pPr>
            <a:lvl4pPr>
              <a:defRPr sz="1600">
                <a:latin typeface="B733-Deco" pitchFamily="2" charset="0"/>
              </a:defRPr>
            </a:lvl4pPr>
            <a:lvl5pPr>
              <a:defRPr sz="1600">
                <a:latin typeface="B733-Deco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8787B-4A78-43B0-9C04-2A427770238F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AC3F-0184-4D4B-B4C8-35746FB36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21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B733-Deco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F26CF-DCF2-4330-A339-AC9D7440F51B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B830-CC1F-4168-8835-AB6F5FBE9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19822-CF77-4C5F-A982-A568A3D28253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7F7F5-FB38-4B21-9969-7D5352B65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47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B733-Deco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B733-Deco" pitchFamily="2" charset="0"/>
              </a:defRPr>
            </a:lvl1pPr>
            <a:lvl2pPr>
              <a:defRPr sz="2800">
                <a:latin typeface="B733-Deco" pitchFamily="2" charset="0"/>
              </a:defRPr>
            </a:lvl2pPr>
            <a:lvl3pPr>
              <a:defRPr sz="2400">
                <a:latin typeface="B733-Deco" pitchFamily="2" charset="0"/>
              </a:defRPr>
            </a:lvl3pPr>
            <a:lvl4pPr>
              <a:defRPr sz="2000">
                <a:latin typeface="B733-Deco" pitchFamily="2" charset="0"/>
              </a:defRPr>
            </a:lvl4pPr>
            <a:lvl5pPr>
              <a:defRPr sz="2000">
                <a:latin typeface="B733-Deco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B733-Deco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A83B-C824-4C4C-86CF-40F5DF465888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9582-8BCC-45D7-8E5F-21D74F3A7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2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042A9-4716-4D0B-8B3B-95CAAD195E6B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D917-CBD5-4EE3-9C3C-6B3BA91C0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76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6B21E-71AB-49DE-831E-2F8702F88235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A8AC-FECB-4213-8C40-90F947AD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0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A982-C406-4BBE-A6B1-5AE260B60D9F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9358-1D72-4F8A-B526-F1654FE5F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B322-3317-4C8A-8E51-403ED7474FE9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A913C-DBF4-4E3E-9B28-5E9ED5C0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8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F9E4-3A4B-4038-AA8D-FA884B6F93AF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850AD-E101-46DE-9B5A-EC2836FED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8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665D-9A1F-4990-923C-EE6C06A65AAB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FCC5-768F-4301-97A5-EFBBB1208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56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46D9-086C-4A9B-8205-CC621CE78273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D427-09BB-400C-B05D-0C02F639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4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7DDC-0318-4386-BE02-2EA6CF181EFB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414F9-9C17-4DAD-B407-0ADB6BB0D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9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934D-4287-45C7-9D18-CE1D6DD951B4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30D1-D86D-4DAA-99EE-A62884C16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9ACE-7F8A-42E3-BF7F-EE5935480D32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721D0-6726-4EDE-8E4B-57F6DE793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C3316-D821-4B03-92D9-04B6C2323467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C7692-D742-4EA2-996F-7DE953DCD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2BF800-A8E8-4B6C-A72F-74F95DD89299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9D2794-2FE3-40E2-9BA7-CFA4F1D53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00061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AE328C-347C-4890-B36B-33CB90C600A3}" type="datetimeFigureOut">
              <a:rPr lang="en-US"/>
              <a:pPr>
                <a:defRPr/>
              </a:pPr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190B1-8278-4581-82FA-44ACF52DC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9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pdxinstitute.org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18.png"/><Relationship Id="rId10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seealliance.org/Home.asp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18.pn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100" name="Picture 12" descr="http://partners.thrivenc.com/_site/img/homepage/Charlot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0"/>
          <a:stretch>
            <a:fillRect/>
          </a:stretch>
        </p:blipFill>
        <p:spPr bwMode="auto">
          <a:xfrm>
            <a:off x="0" y="0"/>
            <a:ext cx="914400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5626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0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1295400" y="5921375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2400"/>
              </a:lnSpc>
            </a:pPr>
            <a:r>
              <a:rPr lang="en-US" b="1">
                <a:latin typeface="Tekton Pro"/>
                <a:ea typeface="Bernhard-Fashion"/>
                <a:cs typeface="Bernhard-Fashion"/>
              </a:rPr>
              <a:t>USING ENVIRONMENTAL DATA </a:t>
            </a:r>
          </a:p>
          <a:p>
            <a:pPr algn="r">
              <a:lnSpc>
                <a:spcPts val="2400"/>
              </a:lnSpc>
            </a:pPr>
            <a:r>
              <a:rPr lang="en-US" b="1">
                <a:latin typeface="Tekton Pro"/>
                <a:ea typeface="Bernhard-Fashion"/>
                <a:cs typeface="Bernhard-Fashion"/>
              </a:rPr>
              <a:t>TO INFORM AND ENGAGE COMMUNITIES IN SUSTAINABILITY</a:t>
            </a:r>
          </a:p>
          <a:p>
            <a:pPr algn="r">
              <a:lnSpc>
                <a:spcPts val="2400"/>
              </a:lnSpc>
            </a:pPr>
            <a:r>
              <a:rPr lang="en-US" sz="1600">
                <a:latin typeface="Tekton Pro"/>
                <a:ea typeface="Bernhard-Fashion"/>
                <a:cs typeface="Bernhard-Fashion"/>
              </a:rPr>
              <a:t>Tom Warshauer, Community Engagement Manager  – CITY OF CHARLOTTE NC</a:t>
            </a:r>
          </a:p>
        </p:txBody>
      </p:sp>
      <p:pic>
        <p:nvPicPr>
          <p:cNvPr id="4103" name="Picture 6" descr="210 pixel NBS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730875"/>
            <a:ext cx="105092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http://www.pdxinstitute.org/templates/rt_versatility4_j15/images/blank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-841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Redefining Neighborhood Value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mtClean="0">
                <a:latin typeface="B733-Deco"/>
              </a:rPr>
              <a:t>“Do standard measures of income really capture inequalities in living standards?  Not really…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B733-Deco"/>
            </a:endParaRPr>
          </a:p>
          <a:p>
            <a:pPr marL="0" indent="0">
              <a:buFont typeface="Arial" pitchFamily="34" charset="0"/>
              <a:buNone/>
            </a:pPr>
            <a:r>
              <a:rPr lang="en-US" smtClean="0">
                <a:latin typeface="B733-Deco"/>
              </a:rPr>
              <a:t>…higher incomes don’t necessarily translate into higher living standards.”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B733-Deco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i="1" smtClean="0">
                <a:latin typeface="B733-Deco"/>
              </a:rPr>
              <a:t>Dr. Robert Lerman, Fellow – Urban Institute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i="1" u="sng" smtClean="0">
                <a:latin typeface="B733-Deco"/>
              </a:rPr>
              <a:t>Redefining Inequality So It Actually Means Something</a:t>
            </a:r>
          </a:p>
          <a:p>
            <a:pPr marL="0" indent="0">
              <a:buFont typeface="Arial" pitchFamily="34" charset="0"/>
              <a:buNone/>
            </a:pPr>
            <a:endParaRPr lang="en-US" smtClean="0">
              <a:latin typeface="B733-Dec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QOL\2012 Quality of Life Project\Maps\Map files_jpeg\Econ\Median_Household_income_draft.jpg"/>
          <p:cNvPicPr>
            <a:picLocks noChangeAspect="1" noChangeArrowheads="1"/>
          </p:cNvPicPr>
          <p:nvPr/>
        </p:nvPicPr>
        <p:blipFill rotWithShape="1">
          <a:blip r:embed="rId2"/>
          <a:srcRect l="6971" t="10498" r="6151" b="23368"/>
          <a:stretch/>
        </p:blipFill>
        <p:spPr bwMode="auto">
          <a:xfrm>
            <a:off x="1905000" y="1219200"/>
            <a:ext cx="5410200" cy="5329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05200" y="122238"/>
            <a:ext cx="53340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Median Income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smtClean="0"/>
              <a:t>Environmental Friendliness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6563" y="2590800"/>
            <a:ext cx="3733800" cy="2098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Use multiple data points: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Energy consumption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Gas consumption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Recycle rate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Water consumption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Others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98525"/>
            <a:ext cx="449897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867400" y="3733800"/>
            <a:ext cx="838200" cy="1524000"/>
            <a:chOff x="5943600" y="3429000"/>
            <a:chExt cx="838200" cy="1524000"/>
          </a:xfrm>
        </p:grpSpPr>
        <p:sp>
          <p:nvSpPr>
            <p:cNvPr id="8" name="Smiley Face 7"/>
            <p:cNvSpPr/>
            <p:nvPr/>
          </p:nvSpPr>
          <p:spPr>
            <a:xfrm>
              <a:off x="6019800" y="3962400"/>
              <a:ext cx="457200" cy="457200"/>
            </a:xfrm>
            <a:prstGeom prst="smileyF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Smiley Face 8"/>
            <p:cNvSpPr/>
            <p:nvPr/>
          </p:nvSpPr>
          <p:spPr>
            <a:xfrm>
              <a:off x="6400800" y="3429000"/>
              <a:ext cx="381000" cy="381000"/>
            </a:xfrm>
            <a:prstGeom prst="smileyF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Smiley Face 9"/>
            <p:cNvSpPr/>
            <p:nvPr/>
          </p:nvSpPr>
          <p:spPr>
            <a:xfrm>
              <a:off x="5943600" y="4572000"/>
              <a:ext cx="381000" cy="381000"/>
            </a:xfrm>
            <a:prstGeom prst="smileyF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smtClean="0"/>
              <a:t>Pedestrian/Bike Friendliness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36563" y="2590800"/>
            <a:ext cx="3733800" cy="2098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Use multiple data points: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Bicycle friendliness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Paved streets with sidewalks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Street connectivity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</a:rPr>
              <a:t>Others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63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4516438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143625" y="2781300"/>
            <a:ext cx="1066800" cy="3276600"/>
            <a:chOff x="1981200" y="2590800"/>
            <a:chExt cx="1066800" cy="3276600"/>
          </a:xfrm>
        </p:grpSpPr>
        <p:grpSp>
          <p:nvGrpSpPr>
            <p:cNvPr id="16390" name="Group 9"/>
            <p:cNvGrpSpPr>
              <a:grpSpLocks/>
            </p:cNvGrpSpPr>
            <p:nvPr/>
          </p:nvGrpSpPr>
          <p:grpSpPr bwMode="auto">
            <a:xfrm>
              <a:off x="1981200" y="2590800"/>
              <a:ext cx="1066800" cy="1828800"/>
              <a:chOff x="1981200" y="2590800"/>
              <a:chExt cx="1066800" cy="1828800"/>
            </a:xfrm>
          </p:grpSpPr>
          <p:sp>
            <p:nvSpPr>
              <p:cNvPr id="12" name="Smiley Face 11"/>
              <p:cNvSpPr/>
              <p:nvPr/>
            </p:nvSpPr>
            <p:spPr>
              <a:xfrm>
                <a:off x="1981200" y="3810000"/>
                <a:ext cx="609600" cy="609600"/>
              </a:xfrm>
              <a:prstGeom prst="smileyFac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Smiley Face 12"/>
              <p:cNvSpPr/>
              <p:nvPr/>
            </p:nvSpPr>
            <p:spPr>
              <a:xfrm>
                <a:off x="2514600" y="2590800"/>
                <a:ext cx="533400" cy="533400"/>
              </a:xfrm>
              <a:prstGeom prst="smileyFac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1" name="Smiley Face 10"/>
            <p:cNvSpPr/>
            <p:nvPr/>
          </p:nvSpPr>
          <p:spPr>
            <a:xfrm>
              <a:off x="1981200" y="5334000"/>
              <a:ext cx="533400" cy="533400"/>
            </a:xfrm>
            <a:prstGeom prst="smileyFac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98260">
            <a:off x="5176838" y="2954338"/>
            <a:ext cx="3719512" cy="2406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1900" b="1" smtClean="0">
                <a:latin typeface="Century Schoolbook" pitchFamily="18" charset="0"/>
                <a:ea typeface="Bernhard-Fashion"/>
                <a:cs typeface="Bernhard-Fashion"/>
              </a:rPr>
              <a:t/>
            </a:r>
            <a:br>
              <a:rPr lang="en-US" sz="1900" b="1" smtClean="0">
                <a:latin typeface="Century Schoolbook" pitchFamily="18" charset="0"/>
                <a:ea typeface="Bernhard-Fashion"/>
                <a:cs typeface="Bernhard-Fashion"/>
              </a:rPr>
            </a:br>
            <a:endParaRPr lang="en-US" sz="1900" smtClean="0">
              <a:latin typeface="Century Schoolbook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609600"/>
            <a:ext cx="4876800" cy="441960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Sustainable Vision Plans (SVP)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Show Communities Where they Are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Ask What They Want or Need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Goals, Targets &amp; Strategies </a:t>
            </a:r>
          </a:p>
          <a:p>
            <a:pPr marL="1200150" lvl="1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Lower Energy Usage </a:t>
            </a:r>
          </a:p>
          <a:p>
            <a:pPr marL="1200150" lvl="1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Conserve Water</a:t>
            </a:r>
          </a:p>
          <a:p>
            <a:pPr marL="1200150" lvl="1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Increase Local Food Access/Use </a:t>
            </a:r>
          </a:p>
          <a:p>
            <a:pPr marL="1200150" lvl="1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Increase Use of Alt Transit</a:t>
            </a:r>
          </a:p>
          <a:p>
            <a:pPr marL="1200150" lvl="1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Increase Use of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Rec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 Areas 	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Provide Resources</a:t>
            </a:r>
          </a:p>
          <a:p>
            <a:pPr lvl="1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Identify Barriers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11 Neighborhoods</a:t>
            </a:r>
          </a:p>
          <a:p>
            <a:pPr fontAlgn="auto">
              <a:spcAft>
                <a:spcPts val="0"/>
              </a:spcAft>
              <a:defRPr/>
            </a:pP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733-Deco" pitchFamily="2" charset="0"/>
                <a:ea typeface="Bernhard-Fashio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ea typeface="Bernhard-Fashio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0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414" name="Picture 2" descr="http://patrickschneider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Crown -Nbrh&amp;BusSrvs(white)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>
            <a:fillRect/>
          </a:stretch>
        </p:blipFill>
        <p:spPr bwMode="auto">
          <a:xfrm>
            <a:off x="80010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76800" y="0"/>
            <a:ext cx="4267200" cy="381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676400" y="-26988"/>
            <a:ext cx="7467600" cy="990601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>COMMUNITY ENGAGEMENT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endParaRPr lang="en-US" sz="1900" dirty="0"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55988" y="4195763"/>
            <a:ext cx="3783012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2140">
            <a:off x="4989513" y="792163"/>
            <a:ext cx="3895725" cy="2519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NMG 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025" y="4495800"/>
            <a:ext cx="244157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1900" b="1" smtClean="0">
                <a:latin typeface="Century Schoolbook" pitchFamily="18" charset="0"/>
                <a:ea typeface="Bernhard-Fashion"/>
                <a:cs typeface="Bernhard-Fashion"/>
              </a:rPr>
              <a:t/>
            </a:r>
            <a:br>
              <a:rPr lang="en-US" sz="1900" b="1" smtClean="0">
                <a:latin typeface="Century Schoolbook" pitchFamily="18" charset="0"/>
                <a:ea typeface="Bernhard-Fashion"/>
                <a:cs typeface="Bernhard-Fashion"/>
              </a:rPr>
            </a:br>
            <a:endParaRPr lang="en-US" sz="1900" smtClean="0">
              <a:latin typeface="Century Schoolbook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1000" y="533400"/>
            <a:ext cx="6172200" cy="4419600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Neighborhood Matching Grants </a:t>
            </a:r>
          </a:p>
          <a:p>
            <a:pPr marL="1255713" lvl="1" indent="-341313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&lt;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  $25k to Neighborhoods</a:t>
            </a:r>
          </a:p>
          <a:p>
            <a:pPr marL="1255713" lvl="1" indent="-341313" fontAlgn="auto">
              <a:lnSpc>
                <a:spcPct val="120000"/>
              </a:lnSpc>
              <a:spcAft>
                <a:spcPts val="0"/>
              </a:spcAft>
              <a:tabLst>
                <a:tab pos="2689225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Match Required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ernhard-Fashion" pitchFamily="2" charset="0"/>
            </a:endParaRPr>
          </a:p>
          <a:p>
            <a:pPr marL="1255713" lvl="1" indent="-341313" fontAlgn="auto">
              <a:lnSpc>
                <a:spcPct val="120000"/>
              </a:lnSpc>
              <a:spcAft>
                <a:spcPts val="0"/>
              </a:spcAft>
              <a:tabLst>
                <a:tab pos="2689225" algn="l"/>
              </a:tabLs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THEIR Projects &amp; Ideas             </a:t>
            </a:r>
          </a:p>
          <a:p>
            <a:pPr marL="1597025" lvl="2" indent="-219075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Community Gardens</a:t>
            </a:r>
          </a:p>
          <a:p>
            <a:pPr marL="1597025" lvl="2" indent="-219075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School Partnerships</a:t>
            </a:r>
          </a:p>
          <a:p>
            <a:pPr marL="1597025" lvl="2" indent="-219075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Monumentation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 &amp; Signage</a:t>
            </a:r>
          </a:p>
          <a:p>
            <a:pPr marL="1597025" lvl="2" indent="-219075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Traffic Calming</a:t>
            </a:r>
          </a:p>
          <a:p>
            <a:pPr marL="1597025" lvl="2" indent="-219075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</a:rPr>
              <a:t>Now Environment!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0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438" name="Picture 2" descr="http://patrickschneider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Crown -Nbrh&amp;BusSrvs(white)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>
            <a:fillRect/>
          </a:stretch>
        </p:blipFill>
        <p:spPr bwMode="auto">
          <a:xfrm>
            <a:off x="80010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00600" y="0"/>
            <a:ext cx="4343400" cy="381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1676400" y="-26988"/>
            <a:ext cx="7467600" cy="990601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>COMMUNITY ENGAGEMENT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endParaRPr lang="en-US" sz="1900" dirty="0"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3" name="Picture 12" descr="Washington Heights CG plots 2.jpg"/>
          <p:cNvPicPr>
            <a:picLocks noChangeAspect="1"/>
          </p:cNvPicPr>
          <p:nvPr/>
        </p:nvPicPr>
        <p:blipFill>
          <a:blip r:embed="rId6">
            <a:lum bright="10000" contrast="10000"/>
          </a:blip>
          <a:stretch>
            <a:fillRect/>
          </a:stretch>
        </p:blipFill>
        <p:spPr>
          <a:xfrm>
            <a:off x="304800" y="228600"/>
            <a:ext cx="27495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Plaza Midwood_Bike Event.jpg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304800" y="23622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Light-balls-5-at-night.jpg"/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304800" y="4481513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bag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2850" y="4495800"/>
            <a:ext cx="1462088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Starmount Signs.JPG"/>
          <p:cNvPicPr>
            <a:picLocks noChangeAspect="1"/>
          </p:cNvPicPr>
          <p:nvPr/>
        </p:nvPicPr>
        <p:blipFill>
          <a:blip r:embed="rId10"/>
          <a:srcRect l="25000" r="26667" b="22222"/>
          <a:stretch>
            <a:fillRect/>
          </a:stretch>
        </p:blipFill>
        <p:spPr>
          <a:xfrm>
            <a:off x="3098800" y="4489450"/>
            <a:ext cx="1868488" cy="2049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 descr="bikefestposterfb.jpg"/>
          <p:cNvPicPr>
            <a:picLocks noChangeAspect="1"/>
          </p:cNvPicPr>
          <p:nvPr/>
        </p:nvPicPr>
        <p:blipFill>
          <a:blip r:embed="rId11">
            <a:lum contrast="10000"/>
          </a:blip>
          <a:stretch>
            <a:fillRect/>
          </a:stretch>
        </p:blipFill>
        <p:spPr>
          <a:xfrm>
            <a:off x="3124200" y="2092325"/>
            <a:ext cx="1828800" cy="232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0850" y="396875"/>
            <a:ext cx="6178550" cy="630872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Programs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Neighborhood Energy Challenge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Water Conservation Pilot Program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Bike Rack Installation Program</a:t>
            </a:r>
          </a:p>
          <a:p>
            <a:pPr lvl="1" fontAlgn="auto">
              <a:spcAft>
                <a:spcPts val="0"/>
              </a:spcAft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ernhard-Fashion" pitchFamily="2" charset="0"/>
              <a:cs typeface="Calibri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Partnerships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TreesCharlotte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 - 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NeighborWoods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ernhard-Fashion" pitchFamily="2" charset="0"/>
              <a:cs typeface="Calibri" pitchFamily="34" charset="0"/>
            </a:endParaRPr>
          </a:p>
          <a:p>
            <a:pPr lvl="2" fontAlgn="auto">
              <a:spcAft>
                <a:spcPts val="0"/>
              </a:spcAft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50% Canopy by 2050 , 15,000 trees/year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Utilities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Data (Electricity, Natural Gas 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Keep Charlotte Beautiful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Adopt a Stre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et</a:t>
            </a:r>
          </a:p>
          <a:p>
            <a:pPr marL="457200" lvl="1" indent="290513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ernhard-Fashion" pitchFamily="2" charset="0"/>
              <a:cs typeface="Calibri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228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0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461" name="Picture 2" descr="http://patrickschneider.photoshelter.com/img/pix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Crown -Nbrh&amp;BusSrvs(white)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>
            <a:fillRect/>
          </a:stretch>
        </p:blipFill>
        <p:spPr bwMode="auto">
          <a:xfrm>
            <a:off x="80010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63704"/>
            <a:ext cx="1102702" cy="48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585" y="4142096"/>
            <a:ext cx="1291615" cy="481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http://www.envisioncharlotte.com/wp-content/uploads/2012/09/Sponsors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2" r="64356" b="67140"/>
          <a:stretch/>
        </p:blipFill>
        <p:spPr bwMode="auto">
          <a:xfrm>
            <a:off x="5855768" y="5897429"/>
            <a:ext cx="1383232" cy="48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Piedmont Natural Gas Logo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4"/>
          <a:stretch/>
        </p:blipFill>
        <p:spPr bwMode="auto">
          <a:xfrm>
            <a:off x="7304578" y="5889832"/>
            <a:ext cx="1534621" cy="488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2" name="Picture 12" descr="http://www.connectourfuture.org/images/connectheader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31"/>
          <a:stretch/>
        </p:blipFill>
        <p:spPr bwMode="auto">
          <a:xfrm>
            <a:off x="4927308" y="5897430"/>
            <a:ext cx="787692" cy="481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5" descr="UNC Charlotte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568" y="4661848"/>
            <a:ext cx="930632" cy="5056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391400" y="0"/>
            <a:ext cx="1752600" cy="381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91413" y="0"/>
            <a:ext cx="165258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n-cs"/>
              </a:rPr>
              <a:t>RESOURCES</a:t>
            </a:r>
            <a:endParaRPr lang="en-US" dirty="0">
              <a:latin typeface="+mn-lt"/>
              <a:cs typeface="+mn-cs"/>
            </a:endParaRPr>
          </a:p>
        </p:txBody>
      </p:sp>
      <p:pic>
        <p:nvPicPr>
          <p:cNvPr id="19471" name="Picture 4" descr="Keep Charlotte Beautiful 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6235"/>
          <a:stretch>
            <a:fillRect/>
          </a:stretch>
        </p:blipFill>
        <p:spPr bwMode="auto">
          <a:xfrm>
            <a:off x="7734300" y="5267325"/>
            <a:ext cx="1104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6" descr="Charlotte B-cycle 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11111"/>
          <a:stretch>
            <a:fillRect/>
          </a:stretch>
        </p:blipFill>
        <p:spPr bwMode="auto">
          <a:xfrm>
            <a:off x="4973638" y="5345113"/>
            <a:ext cx="26463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9" descr="tre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6858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8" descr="Urban Sustainability Directors Networ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9" b="-5701"/>
          <a:stretch>
            <a:fillRect/>
          </a:stretch>
        </p:blipFill>
        <p:spPr bwMode="auto">
          <a:xfrm>
            <a:off x="5257800" y="4800600"/>
            <a:ext cx="9969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SEEA">
            <a:hlinkClick r:id="rId16" tooltip="SEEA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27" y="4204648"/>
            <a:ext cx="1398493" cy="45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0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838200"/>
            <a:ext cx="510540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Promoting Your Work is as Important as Doing Your Work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There are Some Things You Can Initiate Today, Others are Going to Take Some Time.  It’s OK.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Do Fewer Things, Do Them Well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Proactive Engagement is Key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Participants  Resist Things that are Done TO Them, Value Things that are Done WITH Them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Measure, Educate, Collaborate…</a:t>
            </a: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87338" indent="-2873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Ink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Cheap – Thank people!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cs typeface="+mn-cs"/>
            </a:endParaRPr>
          </a:p>
        </p:txBody>
      </p:sp>
      <p:pic>
        <p:nvPicPr>
          <p:cNvPr id="20484" name="Picture 16" descr="Crown -Nbrh&amp;BusSrvs(white)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>
            <a:fillRect/>
          </a:stretch>
        </p:blipFill>
        <p:spPr bwMode="auto">
          <a:xfrm>
            <a:off x="80010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7400" y="0"/>
            <a:ext cx="3276600" cy="381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676400" y="-26988"/>
            <a:ext cx="7467600" cy="990601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>A FEW REFLECTIONS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endParaRPr lang="en-US" sz="1900" dirty="0"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2" name="Picture 11" descr="2013-01-23 21.29.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24000"/>
            <a:ext cx="3276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75438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/>
              <a:t>Questions?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Tom Warshauer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Community Engagement Manager 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City of Charlotte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704 336 4522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Twarshauer@charlottenc.gov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sz="32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CHARLOTTE,  NORTH CAROLINA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77841"/>
            <a:ext cx="5791201" cy="353501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0" name="5-Point Star 9"/>
          <p:cNvSpPr/>
          <p:nvPr/>
        </p:nvSpPr>
        <p:spPr>
          <a:xfrm>
            <a:off x="4876800" y="3429000"/>
            <a:ext cx="304800" cy="304800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1219200"/>
            <a:ext cx="3451225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733-Deco" pitchFamily="2" charset="0"/>
                <a:cs typeface="+mn-cs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Population: 770k+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Nation’s Fastest Growing Metro Area  at 3.4% Annual Growth Rate (2000-2010)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Median Household Income: $55,666  (2010)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en-US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nd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Largest Financial Center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Increasing VMT per capita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Increasing air pollution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Increasing land consumption per capita </a:t>
            </a:r>
          </a:p>
          <a:p>
            <a:pPr marL="233363" indent="-2333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3363" algn="l"/>
              </a:tabLst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09538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cs typeface="+mn-cs"/>
            </a:endParaRPr>
          </a:p>
        </p:txBody>
      </p: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1" name="Rectangle 10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00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5128" name="Picture 11" descr="Crown -Nbrh&amp;BusSrvs(white)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8001000" y="64008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58000" y="0"/>
            <a:ext cx="2286000" cy="381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189038"/>
            <a:ext cx="5715000" cy="48307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2007 – Council Adopts 1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st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 Focus Area </a:t>
            </a:r>
          </a:p>
          <a:p>
            <a:pPr indent="-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Plan for the Environment</a:t>
            </a:r>
          </a:p>
          <a:p>
            <a:pPr indent="-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“Lead by Example”</a:t>
            </a:r>
          </a:p>
          <a:p>
            <a:pPr fontAlgn="auto">
              <a:spcAft>
                <a:spcPts val="0"/>
              </a:spcAft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ernhard-Fashion" pitchFamily="2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2009 – Mayor Foxx Signs US </a:t>
            </a:r>
          </a:p>
          <a:p>
            <a:pPr indent="-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Conference of Mayors Climate Action</a:t>
            </a:r>
          </a:p>
          <a:p>
            <a:pPr indent="-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Agreement</a:t>
            </a:r>
          </a:p>
          <a:p>
            <a:pPr indent="-158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Bernhard-Fashion" pitchFamily="2" charset="0"/>
              <a:cs typeface="Calibri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2009 – $6.8 M Energy Efficiency &amp; </a:t>
            </a:r>
          </a:p>
          <a:p>
            <a:pPr indent="-15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Conservation Block Grant (EECBG)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ernhard-Fashion" pitchFamily="2" charset="0"/>
                <a:cs typeface="Calibri" pitchFamily="34" charset="0"/>
              </a:rPr>
              <a:t>	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733-Deco" pitchFamily="2" charset="0"/>
                <a:ea typeface="Bernhard-Fashio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ea typeface="Bernhard-Fashion" pitchFamily="2" charset="0"/>
            </a:endParaRPr>
          </a:p>
        </p:txBody>
      </p:sp>
      <p:pic>
        <p:nvPicPr>
          <p:cNvPr id="6148" name="Picture 2" descr="http://patrickschneider.photoshelter.com/img/pixe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265238"/>
            <a:ext cx="2438400" cy="391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676400" y="-41275"/>
            <a:ext cx="7467600" cy="99060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>BACKGROUND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</a:b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/>
            </a:r>
            <a:b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</a:br>
            <a:endParaRPr lang="en-US" sz="1900" dirty="0">
              <a:latin typeface="Adobe Ming Std L" pitchFamily="18" charset="-128"/>
              <a:ea typeface="Adobe Ming Std L" pitchFamily="18" charset="-128"/>
              <a:cs typeface="+mj-cs"/>
            </a:endParaRPr>
          </a:p>
        </p:txBody>
      </p:sp>
      <p:grpSp>
        <p:nvGrpSpPr>
          <p:cNvPr id="6151" name="Group 12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4" name="Rectangle 1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00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6153" name="Picture 14" descr="Crown -Nbrh&amp;BusSrvs(white).gif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8001000" y="64008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04800" y="1295400"/>
          <a:ext cx="85725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8638"/>
            <a:ext cx="8686800" cy="4830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733-Deco" pitchFamily="2" charset="0"/>
                <a:ea typeface="Bernhard-Fashio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ea typeface="Bernhard-Fashion" pitchFamily="2" charset="0"/>
            </a:endParaRPr>
          </a:p>
        </p:txBody>
      </p:sp>
      <p:pic>
        <p:nvPicPr>
          <p:cNvPr id="7172" name="Picture 2" descr="http://patrickschneider.photoshelter.com/img/pixe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-1984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://www.charlottemagazine.com/images/cache/55e0be86cb3615d14b94d473012c755a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762000"/>
            <a:ext cx="117792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4" name="Group 17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19" name="Rectangle 18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00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7176" name="Picture 19" descr="Crown -Nbrh&amp;BusSrvs(white).gif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8001000" y="64008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r>
              <a:rPr lang="en-US" sz="28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HOW  ARE  WE  SETTING  THE  BAR?? </a:t>
            </a:r>
          </a:p>
        </p:txBody>
      </p:sp>
      <p:pic>
        <p:nvPicPr>
          <p:cNvPr id="8195" name="Picture 16" descr="http://rackertalent.com/wp-content/uploads/2010/06/Lim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123950"/>
            <a:ext cx="5276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5"/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8" name="Rectangle 7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rgbClr val="00CC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8198" name="Picture 8" descr="Crown -Nbrh&amp;BusSrvs(white).gif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522"/>
            <a:stretch>
              <a:fillRect/>
            </a:stretch>
          </p:blipFill>
          <p:spPr bwMode="auto">
            <a:xfrm>
              <a:off x="8001000" y="6400800"/>
              <a:ext cx="838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62000"/>
          </a:xfrm>
        </p:spPr>
        <p:txBody>
          <a:bodyPr/>
          <a:lstStyle/>
          <a:p>
            <a:r>
              <a:rPr lang="en-US" b="1" smtClean="0"/>
              <a:t>Quality of Life History </a:t>
            </a:r>
            <a:br>
              <a:rPr lang="en-US" b="1" smtClean="0"/>
            </a:br>
            <a:endParaRPr lang="en-US" b="1" smtClean="0"/>
          </a:p>
        </p:txBody>
      </p:sp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685800" y="5181600"/>
            <a:ext cx="4000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1400">
                <a:latin typeface="Verdana" pitchFamily="34" charset="0"/>
              </a:rPr>
              <a:t>73 City Within a City neighborhoods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1400">
                <a:latin typeface="Verdana" pitchFamily="34" charset="0"/>
              </a:rPr>
              <a:t>4 Dimensions 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1400">
                <a:latin typeface="Verdana" pitchFamily="34" charset="0"/>
              </a:rPr>
              <a:t>20 variables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1400">
                <a:latin typeface="Verdana" pitchFamily="34" charset="0"/>
              </a:rPr>
              <a:t>Relative ranking</a:t>
            </a:r>
          </a:p>
          <a:p>
            <a:pPr>
              <a:buClr>
                <a:srgbClr val="92D050"/>
              </a:buClr>
              <a:buFont typeface="Arial" pitchFamily="34" charset="0"/>
              <a:buChar char="•"/>
            </a:pPr>
            <a:r>
              <a:rPr lang="en-US" sz="1400">
                <a:latin typeface="Verdana" pitchFamily="34" charset="0"/>
              </a:rPr>
              <a:t>Printed document</a:t>
            </a:r>
          </a:p>
        </p:txBody>
      </p:sp>
      <p:sp>
        <p:nvSpPr>
          <p:cNvPr id="9220" name="TextBox 7"/>
          <p:cNvSpPr txBox="1">
            <a:spLocks noChangeArrowheads="1"/>
          </p:cNvSpPr>
          <p:nvPr/>
        </p:nvSpPr>
        <p:spPr bwMode="auto">
          <a:xfrm>
            <a:off x="1600200" y="990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92D050"/>
                </a:solidFill>
              </a:rPr>
              <a:t>1993</a:t>
            </a:r>
          </a:p>
        </p:txBody>
      </p:sp>
      <p:pic>
        <p:nvPicPr>
          <p:cNvPr id="6153" name="Picture 13"/>
          <p:cNvPicPr>
            <a:picLocks noChangeAspect="1" noChangeArrowheads="1"/>
          </p:cNvPicPr>
          <p:nvPr/>
        </p:nvPicPr>
        <p:blipFill rotWithShape="1">
          <a:blip r:embed="rId2"/>
          <a:srcRect l="2594" t="2987" r="2564" b="3576"/>
          <a:stretch/>
        </p:blipFill>
        <p:spPr bwMode="auto">
          <a:xfrm>
            <a:off x="839788" y="1504950"/>
            <a:ext cx="2817812" cy="3594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4876800" y="990600"/>
            <a:ext cx="3500438" cy="5586413"/>
            <a:chOff x="4876800" y="1054264"/>
            <a:chExt cx="3500438" cy="558607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/>
            <a:srcRect l="2640" t="2972" r="2731" b="2621"/>
            <a:stretch/>
          </p:blipFill>
          <p:spPr bwMode="auto">
            <a:xfrm>
              <a:off x="5110163" y="1538422"/>
              <a:ext cx="2806700" cy="362562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562600" y="1054264"/>
              <a:ext cx="1905000" cy="4000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92D050"/>
                  </a:solidFill>
                  <a:latin typeface="+mj-lt"/>
                  <a:cs typeface="+mn-cs"/>
                </a:rPr>
                <a:t>2012</a:t>
              </a:r>
            </a:p>
          </p:txBody>
        </p:sp>
        <p:sp>
          <p:nvSpPr>
            <p:cNvPr id="9225" name="Rectangle 13"/>
            <p:cNvSpPr>
              <a:spLocks noChangeArrowheads="1"/>
            </p:cNvSpPr>
            <p:nvPr/>
          </p:nvSpPr>
          <p:spPr bwMode="auto">
            <a:xfrm>
              <a:off x="4876800" y="5255340"/>
              <a:ext cx="3500438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464 City + County Neighborhood Profile Area (NPA’s)</a:t>
              </a:r>
            </a:p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8 Dimensions</a:t>
              </a:r>
            </a:p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80 Variables</a:t>
              </a:r>
            </a:p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Enhanced maps and new charts</a:t>
              </a:r>
            </a:p>
            <a:p>
              <a:pPr marL="285750" indent="-285750">
                <a:buClr>
                  <a:srgbClr val="92D050"/>
                </a:buClr>
                <a:buFont typeface="Arial" pitchFamily="34" charset="0"/>
                <a:buChar char="•"/>
              </a:pPr>
              <a:r>
                <a:rPr lang="en-US" sz="1400">
                  <a:solidFill>
                    <a:srgbClr val="FFFFFF"/>
                  </a:solidFill>
                  <a:latin typeface="Verdana" pitchFamily="34" charset="0"/>
                </a:rPr>
                <a:t>Interactive web user dashboard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38200" y="1773238"/>
            <a:ext cx="2971800" cy="4495800"/>
          </a:xfrm>
          <a:prstGeom prst="round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66800" y="2078038"/>
            <a:ext cx="2514600" cy="3262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Previous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Dimensions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Crime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Physical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Economic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773238"/>
            <a:ext cx="3886200" cy="4551362"/>
          </a:xfrm>
          <a:prstGeom prst="roundRect">
            <a:avLst/>
          </a:prstGeom>
          <a:solidFill>
            <a:srgbClr val="92D050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43400" y="2078038"/>
            <a:ext cx="4038600" cy="3846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2012 Dimensions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Community Character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Community Engagement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Community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Economics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Community Health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Community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Safety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Education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Environment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Housing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62400" y="3449638"/>
            <a:ext cx="457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More Categories</a:t>
            </a:r>
            <a:endParaRPr lang="en-US" sz="2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248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762000"/>
          </a:xfrm>
        </p:spPr>
        <p:txBody>
          <a:bodyPr/>
          <a:lstStyle/>
          <a:p>
            <a:r>
              <a:rPr lang="en-US" b="1" smtClean="0"/>
              <a:t>Quality of Life History </a:t>
            </a:r>
            <a:br>
              <a:rPr lang="en-US" b="1" smtClean="0"/>
            </a:br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rgbClr val="00CC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334000" cy="7140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Mobility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  <a:cs typeface="+mn-cs"/>
              </a:rPr>
              <a:t>Co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mmuters Driving Alone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Length of Commute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Avg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# of Daily Transit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Boardings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Bicycle Friendliness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Street Connectivity 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Built Environment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Total Impervious Surface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# Structures in Floodplain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Tree Canopy % (Res. &amp; Non-Res)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Paved Streets w/ Sidewalks %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Waste  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Diversion Rate </a:t>
            </a:r>
          </a:p>
          <a:p>
            <a:pPr marL="280988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Recycling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109538" algn="l"/>
              </a:tabLs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733-Deco" pitchFamily="2" charset="0"/>
                <a:cs typeface="+mn-cs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733-Deco" pitchFamily="2" charset="0"/>
                <a:cs typeface="+mn-cs"/>
              </a:rPr>
              <a:t>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733-Deco" pitchFamily="2" charset="0"/>
              <a:cs typeface="+mn-cs"/>
            </a:endParaRPr>
          </a:p>
        </p:txBody>
      </p:sp>
      <p:pic>
        <p:nvPicPr>
          <p:cNvPr id="11268" name="Picture 7" descr="Crown -Nbrh&amp;BusSrvs(white)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2"/>
          <a:stretch>
            <a:fillRect/>
          </a:stretch>
        </p:blipFill>
        <p:spPr bwMode="auto">
          <a:xfrm>
            <a:off x="8001000" y="640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95825" y="1042988"/>
            <a:ext cx="4213225" cy="31702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Calibri" pitchFamily="34" charset="0"/>
              </a:rPr>
              <a:t>Water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Calibri" pitchFamily="34" charset="0"/>
              </a:rPr>
              <a:t>  Adopt-A-Stream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Calibri" pitchFamily="34" charset="0"/>
              </a:rPr>
              <a:t>  Residential Water Consumption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1" dirty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cs typeface="Calibri" pitchFamily="34" charset="0"/>
              </a:rPr>
              <a:t>Energy*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Calibri" pitchFamily="34" charset="0"/>
              </a:rPr>
              <a:t>  Electric Consumption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cs typeface="Calibri" pitchFamily="34" charset="0"/>
              </a:rPr>
              <a:t>  Natural Gas Consumption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cs typeface="Calibri" pitchFamily="34" charset="0"/>
              </a:rPr>
              <a:t>(*</a:t>
            </a:r>
            <a:r>
              <a:rPr lang="en-US" sz="2000" dirty="0" err="1">
                <a:cs typeface="Calibri" pitchFamily="34" charset="0"/>
              </a:rPr>
              <a:t>Avg</a:t>
            </a:r>
            <a:r>
              <a:rPr lang="en-US" sz="2000" dirty="0">
                <a:cs typeface="Calibri" pitchFamily="34" charset="0"/>
              </a:rPr>
              <a:t> Monthly Residential/Household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0"/>
            <a:ext cx="4724400" cy="381000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1676400" y="-26988"/>
            <a:ext cx="7467600" cy="990601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Ming Std L" pitchFamily="18" charset="-128"/>
                <a:ea typeface="Adobe Ming Std L" pitchFamily="18" charset="-128"/>
                <a:cs typeface="+mj-cs"/>
              </a:rPr>
              <a:t>ENVIRONMENTAL INDICATORS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  <a:t/>
            </a:r>
            <a:b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ernhard-Fashion" pitchFamily="2" charset="0"/>
                <a:cs typeface="+mj-cs"/>
              </a:rPr>
            </a:br>
            <a:endParaRPr lang="en-US" sz="1900" dirty="0"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4" name="Picture 13" descr="cleanup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4876800" y="3992563"/>
            <a:ext cx="2909888" cy="202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7"/>
          <a:stretch>
            <a:fillRect/>
          </a:stretch>
        </p:blipFill>
        <p:spPr bwMode="auto">
          <a:xfrm>
            <a:off x="1666875" y="914400"/>
            <a:ext cx="57912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smtClean="0"/>
              <a:t>Dashboard Features</a:t>
            </a: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50825" y="965200"/>
            <a:ext cx="1524000" cy="431800"/>
            <a:chOff x="135340" y="965502"/>
            <a:chExt cx="1524000" cy="430965"/>
          </a:xfrm>
        </p:grpSpPr>
        <p:sp>
          <p:nvSpPr>
            <p:cNvPr id="12315" name="TextBox 12"/>
            <p:cNvSpPr txBox="1">
              <a:spLocks noChangeArrowheads="1"/>
            </p:cNvSpPr>
            <p:nvPr/>
          </p:nvSpPr>
          <p:spPr bwMode="auto">
            <a:xfrm>
              <a:off x="135340" y="1057913"/>
              <a:ext cx="990600" cy="338554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/>
                <a:t>Tool</a:t>
              </a:r>
              <a:r>
                <a:rPr lang="en-US" sz="1600">
                  <a:solidFill>
                    <a:schemeClr val="bg1"/>
                  </a:solidFill>
                </a:rPr>
                <a:t> </a:t>
              </a:r>
              <a:r>
                <a:rPr lang="en-US" sz="1600"/>
                <a:t>Bar</a:t>
              </a:r>
            </a:p>
          </p:txBody>
        </p:sp>
        <p:cxnSp>
          <p:nvCxnSpPr>
            <p:cNvPr id="18" name="Straight Arrow Connector 17"/>
            <p:cNvCxnSpPr>
              <a:stCxn id="12315" idx="3"/>
            </p:cNvCxnSpPr>
            <p:nvPr/>
          </p:nvCxnSpPr>
          <p:spPr>
            <a:xfrm flipV="1">
              <a:off x="1125940" y="965502"/>
              <a:ext cx="533400" cy="261431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68288" y="2590800"/>
            <a:ext cx="1560512" cy="1077913"/>
            <a:chOff x="38911" y="2590800"/>
            <a:chExt cx="1561289" cy="1077218"/>
          </a:xfrm>
        </p:grpSpPr>
        <p:sp>
          <p:nvSpPr>
            <p:cNvPr id="12313" name="TextBox 8"/>
            <p:cNvSpPr txBox="1">
              <a:spLocks noChangeArrowheads="1"/>
            </p:cNvSpPr>
            <p:nvPr/>
          </p:nvSpPr>
          <p:spPr bwMode="auto">
            <a:xfrm>
              <a:off x="38911" y="2590800"/>
              <a:ext cx="1256489" cy="1077218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/>
                <a:t>Dimensions and Variables Menu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295248" y="3200007"/>
              <a:ext cx="304952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4554538"/>
            <a:ext cx="1614488" cy="339725"/>
            <a:chOff x="7315200" y="4555123"/>
            <a:chExt cx="1614726" cy="338554"/>
          </a:xfrm>
        </p:grpSpPr>
        <p:sp>
          <p:nvSpPr>
            <p:cNvPr id="12311" name="TextBox 14"/>
            <p:cNvSpPr txBox="1">
              <a:spLocks noChangeArrowheads="1"/>
            </p:cNvSpPr>
            <p:nvPr/>
          </p:nvSpPr>
          <p:spPr bwMode="auto">
            <a:xfrm>
              <a:off x="7772400" y="4555123"/>
              <a:ext cx="1157526" cy="338554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/>
                <a:t>Resources</a:t>
              </a:r>
            </a:p>
          </p:txBody>
        </p:sp>
        <p:cxnSp>
          <p:nvCxnSpPr>
            <p:cNvPr id="25" name="Straight Arrow Connector 24"/>
            <p:cNvCxnSpPr>
              <a:stCxn id="12311" idx="1"/>
            </p:cNvCxnSpPr>
            <p:nvPr/>
          </p:nvCxnSpPr>
          <p:spPr>
            <a:xfrm flipH="1">
              <a:off x="7315200" y="4724400"/>
              <a:ext cx="457267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246938" y="3829050"/>
            <a:ext cx="1820862" cy="584200"/>
            <a:chOff x="7246263" y="3828365"/>
            <a:chExt cx="1821537" cy="584775"/>
          </a:xfrm>
        </p:grpSpPr>
        <p:sp>
          <p:nvSpPr>
            <p:cNvPr id="12309" name="TextBox 10"/>
            <p:cNvSpPr txBox="1">
              <a:spLocks noChangeArrowheads="1"/>
            </p:cNvSpPr>
            <p:nvPr/>
          </p:nvSpPr>
          <p:spPr bwMode="auto">
            <a:xfrm>
              <a:off x="7756122" y="3828365"/>
              <a:ext cx="1311678" cy="584775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/>
                <a:t>Map Opacity Tool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 flipV="1">
              <a:off x="7246263" y="4190671"/>
              <a:ext cx="517717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315200" y="990600"/>
            <a:ext cx="1371600" cy="923925"/>
            <a:chOff x="7315200" y="990600"/>
            <a:chExt cx="1371600" cy="923408"/>
          </a:xfrm>
        </p:grpSpPr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7786926" y="1083011"/>
              <a:ext cx="899874" cy="830997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/>
                <a:t>NPA Search Box</a:t>
              </a:r>
            </a:p>
          </p:txBody>
        </p:sp>
        <p:cxnSp>
          <p:nvCxnSpPr>
            <p:cNvPr id="29" name="Straight Arrow Connector 28"/>
            <p:cNvCxnSpPr>
              <a:stCxn id="12307" idx="1"/>
            </p:cNvCxnSpPr>
            <p:nvPr/>
          </p:nvCxnSpPr>
          <p:spPr>
            <a:xfrm flipH="1" flipV="1">
              <a:off x="7315200" y="990600"/>
              <a:ext cx="471488" cy="507716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3429000" y="3295650"/>
            <a:ext cx="1447800" cy="1066800"/>
            <a:chOff x="3276600" y="3276600"/>
            <a:chExt cx="1447800" cy="1066800"/>
          </a:xfrm>
        </p:grpSpPr>
        <p:sp>
          <p:nvSpPr>
            <p:cNvPr id="12304" name="TextBox 11"/>
            <p:cNvSpPr txBox="1">
              <a:spLocks noChangeArrowheads="1"/>
            </p:cNvSpPr>
            <p:nvPr/>
          </p:nvSpPr>
          <p:spPr bwMode="auto">
            <a:xfrm>
              <a:off x="3276600" y="3505200"/>
              <a:ext cx="1447800" cy="64633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/>
                <a:t>Variable Descriptions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000500" y="3276600"/>
              <a:ext cx="0" cy="22860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2304" idx="2"/>
            </p:cNvCxnSpPr>
            <p:nvPr/>
          </p:nvCxnSpPr>
          <p:spPr>
            <a:xfrm>
              <a:off x="4000500" y="4151313"/>
              <a:ext cx="0" cy="192087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315200" y="2614613"/>
            <a:ext cx="1614488" cy="338137"/>
            <a:chOff x="7315200" y="4555123"/>
            <a:chExt cx="1614726" cy="338554"/>
          </a:xfrm>
        </p:grpSpPr>
        <p:sp>
          <p:nvSpPr>
            <p:cNvPr id="12302" name="TextBox 34"/>
            <p:cNvSpPr txBox="1">
              <a:spLocks noChangeArrowheads="1"/>
            </p:cNvSpPr>
            <p:nvPr/>
          </p:nvSpPr>
          <p:spPr bwMode="auto">
            <a:xfrm>
              <a:off x="7772400" y="4555123"/>
              <a:ext cx="1157526" cy="338554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sz="1600"/>
                <a:t>Map</a:t>
              </a:r>
            </a:p>
          </p:txBody>
        </p:sp>
        <p:cxnSp>
          <p:nvCxnSpPr>
            <p:cNvPr id="36" name="Straight Arrow Connector 35"/>
            <p:cNvCxnSpPr>
              <a:stCxn id="12302" idx="1"/>
            </p:cNvCxnSpPr>
            <p:nvPr/>
          </p:nvCxnSpPr>
          <p:spPr>
            <a:xfrm flipH="1">
              <a:off x="7315200" y="4725194"/>
              <a:ext cx="457267" cy="0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93688" y="5311775"/>
            <a:ext cx="2895600" cy="646113"/>
            <a:chOff x="152400" y="5334000"/>
            <a:chExt cx="2895600" cy="646331"/>
          </a:xfrm>
        </p:grpSpPr>
        <p:sp>
          <p:nvSpPr>
            <p:cNvPr id="12300" name="TextBox 13"/>
            <p:cNvSpPr txBox="1">
              <a:spLocks noChangeArrowheads="1"/>
            </p:cNvSpPr>
            <p:nvPr/>
          </p:nvSpPr>
          <p:spPr bwMode="auto">
            <a:xfrm>
              <a:off x="152400" y="5334000"/>
              <a:ext cx="838200" cy="64633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Data Notes</a:t>
              </a:r>
            </a:p>
          </p:txBody>
        </p:sp>
        <p:cxnSp>
          <p:nvCxnSpPr>
            <p:cNvPr id="23" name="Straight Arrow Connector 22"/>
            <p:cNvCxnSpPr>
              <a:stCxn id="12300" idx="3"/>
            </p:cNvCxnSpPr>
            <p:nvPr/>
          </p:nvCxnSpPr>
          <p:spPr>
            <a:xfrm flipV="1">
              <a:off x="990600" y="5656372"/>
              <a:ext cx="2057400" cy="1588"/>
            </a:xfrm>
            <a:prstGeom prst="straightConnector1">
              <a:avLst/>
            </a:prstGeom>
            <a:ln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4739</TotalTime>
  <Words>599</Words>
  <Application>Microsoft Office PowerPoint</Application>
  <PresentationFormat>On-screen Show (4:3)</PresentationFormat>
  <Paragraphs>221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</vt:lpstr>
      <vt:lpstr>Arial</vt:lpstr>
      <vt:lpstr>Tekton Pro</vt:lpstr>
      <vt:lpstr>Bernhard-Fashion</vt:lpstr>
      <vt:lpstr>B733-Deco</vt:lpstr>
      <vt:lpstr>Adobe Ming Std L</vt:lpstr>
      <vt:lpstr>Century Schoolbook</vt:lpstr>
      <vt:lpstr>Verdana</vt:lpstr>
      <vt:lpstr>Office Theme</vt:lpstr>
      <vt:lpstr>Custom Design</vt:lpstr>
      <vt:lpstr>PowerPoint Presentation</vt:lpstr>
      <vt:lpstr>CHARLOTTE,  NORTH CAROLINA </vt:lpstr>
      <vt:lpstr>PowerPoint Presentation</vt:lpstr>
      <vt:lpstr>PowerPoint Presentation</vt:lpstr>
      <vt:lpstr>HOW  ARE  WE  SETTING  THE  BAR?? </vt:lpstr>
      <vt:lpstr>Quality of Life History  </vt:lpstr>
      <vt:lpstr>Quality of Life History  </vt:lpstr>
      <vt:lpstr>PowerPoint Presentation</vt:lpstr>
      <vt:lpstr>Dashboard Features</vt:lpstr>
      <vt:lpstr>Redefining Neighborhood Value</vt:lpstr>
      <vt:lpstr>Median Income</vt:lpstr>
      <vt:lpstr>Environmental Friendliness</vt:lpstr>
      <vt:lpstr>Pedestrian/Bike Friendliness</vt:lpstr>
      <vt:lpstr> </vt:lpstr>
      <vt:lpstr> 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Nicole Storey</dc:creator>
  <cp:lastModifiedBy>Losoya, Brianna</cp:lastModifiedBy>
  <cp:revision>204</cp:revision>
  <dcterms:created xsi:type="dcterms:W3CDTF">2012-10-23T22:02:45Z</dcterms:created>
  <dcterms:modified xsi:type="dcterms:W3CDTF">2013-06-18T12:31:53Z</dcterms:modified>
</cp:coreProperties>
</file>