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2" r:id="rId3"/>
    <p:sldId id="261" r:id="rId4"/>
    <p:sldId id="260" r:id="rId5"/>
    <p:sldId id="257" r:id="rId6"/>
    <p:sldId id="258"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09" autoAdjust="0"/>
  </p:normalViewPr>
  <p:slideViewPr>
    <p:cSldViewPr>
      <p:cViewPr>
        <p:scale>
          <a:sx n="66" d="100"/>
          <a:sy n="66" d="100"/>
        </p:scale>
        <p:origin x="-1284" y="7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E1E1C-862D-4EE0-AA1C-3126888C8457}" type="datetimeFigureOut">
              <a:rPr lang="en-US" smtClean="0"/>
              <a:t>3/20/2014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5F0F5-FD95-4804-8134-D01D7408C774}" type="slidenum">
              <a:rPr lang="en-US" smtClean="0"/>
              <a:t>‹#›</a:t>
            </a:fld>
            <a:endParaRPr lang="en-US"/>
          </a:p>
        </p:txBody>
      </p:sp>
    </p:spTree>
    <p:extLst>
      <p:ext uri="{BB962C8B-B14F-4D97-AF65-F5344CB8AC3E}">
        <p14:creationId xmlns:p14="http://schemas.microsoft.com/office/powerpoint/2010/main" val="315710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5F0F5-FD95-4804-8134-D01D7408C774}" type="slidenum">
              <a:rPr lang="en-US" smtClean="0"/>
              <a:t>1</a:t>
            </a:fld>
            <a:endParaRPr lang="en-US"/>
          </a:p>
        </p:txBody>
      </p:sp>
    </p:spTree>
    <p:extLst>
      <p:ext uri="{BB962C8B-B14F-4D97-AF65-F5344CB8AC3E}">
        <p14:creationId xmlns:p14="http://schemas.microsoft.com/office/powerpoint/2010/main" val="412953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IDS can be and</a:t>
            </a:r>
            <a:r>
              <a:rPr lang="en-US" baseline="0" dirty="0" smtClean="0"/>
              <a:t> are used for many different things, those some are intended primarily for one purpose or another. Several of our partners were operating these systems and a number of others are in localities or states that had them, as we learned more about the powerful information that they contained we began to think about what added value NNIP could bring to the conversation .</a:t>
            </a:r>
          </a:p>
          <a:p>
            <a:endParaRPr lang="en-US" baseline="0" dirty="0" smtClean="0"/>
          </a:p>
          <a:p>
            <a:r>
              <a:rPr lang="en-US" baseline="0" dirty="0" smtClean="0"/>
              <a:t>For example, IDS largely only contain data about people and don’t have any information about the neighborhoods people are living in. The neighborhood indicators NNIP partners produce could provide important context to case managers and improve case management.   </a:t>
            </a:r>
          </a:p>
          <a:p>
            <a:endParaRPr lang="en-US" baseline="0" dirty="0" smtClean="0"/>
          </a:p>
          <a:p>
            <a:r>
              <a:rPr lang="en-US" baseline="0" dirty="0" smtClean="0"/>
              <a:t>NNIP partners background and neighborhood knowledge could help localities using IDS to push program planning and targeting efforts down to neighborhood level to improve service delivery. </a:t>
            </a:r>
          </a:p>
          <a:p>
            <a:endParaRPr lang="en-US" baseline="0" dirty="0" smtClean="0"/>
          </a:p>
          <a:p>
            <a:r>
              <a:rPr lang="en-US" baseline="0" dirty="0" smtClean="0"/>
              <a:t>NNIP adds data not found in many IDS – data related to community and economic development, like housing and property data, </a:t>
            </a:r>
          </a:p>
          <a:p>
            <a:endParaRPr lang="en-US" baseline="0" dirty="0" smtClean="0"/>
          </a:p>
          <a:p>
            <a:r>
              <a:rPr lang="en-US" baseline="0" dirty="0" smtClean="0"/>
              <a:t>On program evaluation – IDS is invaluable as they track residents over time, but NNIP partners could assist agencies in exploring </a:t>
            </a:r>
            <a:r>
              <a:rPr lang="en-US" baseline="0" dirty="0" err="1" smtClean="0"/>
              <a:t>neighbohrood</a:t>
            </a:r>
            <a:r>
              <a:rPr lang="en-US" baseline="0" dirty="0" smtClean="0"/>
              <a:t> effects on program outcomes for residents (such as the impact of housing redevelopment initiative on resident outcomes in high crime areas versus low crime areas.).</a:t>
            </a:r>
          </a:p>
          <a:p>
            <a:endParaRPr lang="en-US" dirty="0"/>
          </a:p>
        </p:txBody>
      </p:sp>
      <p:sp>
        <p:nvSpPr>
          <p:cNvPr id="4" name="Slide Number Placeholder 3"/>
          <p:cNvSpPr>
            <a:spLocks noGrp="1"/>
          </p:cNvSpPr>
          <p:nvPr>
            <p:ph type="sldNum" sz="quarter" idx="10"/>
          </p:nvPr>
        </p:nvSpPr>
        <p:spPr/>
        <p:txBody>
          <a:bodyPr/>
          <a:lstStyle/>
          <a:p>
            <a:fld id="{96A5F0F5-FD95-4804-8134-D01D7408C774}" type="slidenum">
              <a:rPr lang="en-US" smtClean="0"/>
              <a:t>2</a:t>
            </a:fld>
            <a:endParaRPr lang="en-US"/>
          </a:p>
        </p:txBody>
      </p:sp>
    </p:spTree>
    <p:extLst>
      <p:ext uri="{BB962C8B-B14F-4D97-AF65-F5344CB8AC3E}">
        <p14:creationId xmlns:p14="http://schemas.microsoft.com/office/powerpoint/2010/main" val="256989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897301">
              <a:defRPr/>
            </a:pPr>
            <a:r>
              <a:rPr lang="en-US" dirty="0" smtClean="0"/>
              <a:t>Linking</a:t>
            </a:r>
            <a:r>
              <a:rPr lang="en-US" baseline="0" dirty="0" smtClean="0"/>
              <a:t> data across-sectors can bring stakeholders together and illuminate new policy solutions, that wouldn’t be found when operating with only one source of information.</a:t>
            </a:r>
          </a:p>
          <a:p>
            <a:pPr marL="0" lvl="1" defTabSz="897301">
              <a:defRPr/>
            </a:pPr>
            <a:endParaRPr lang="en-US" baseline="0" dirty="0" smtClean="0"/>
          </a:p>
          <a:p>
            <a:pPr marL="0" lvl="1" defTabSz="897301">
              <a:defRPr/>
            </a:pPr>
            <a:r>
              <a:rPr lang="en-US" baseline="0" dirty="0" smtClean="0"/>
              <a:t>For example, people look to principals and school district officials to address the problem of chronic absenteeism. But one of the big reasons kids miss school is because they are sick, often with chronic conditions like asthma.  Lead exposure had been found to be a reliable proxy for unhealthy housing conditions that may exacerbate asthma.</a:t>
            </a:r>
          </a:p>
          <a:p>
            <a:pPr marL="0" lvl="1" defTabSz="897301">
              <a:defRPr/>
            </a:pPr>
            <a:endParaRPr lang="en-US" baseline="0" dirty="0" smtClean="0"/>
          </a:p>
          <a:p>
            <a:pPr marL="0" lvl="1" defTabSz="897301">
              <a:defRPr/>
            </a:pPr>
            <a:r>
              <a:rPr lang="en-US" baseline="0" dirty="0" smtClean="0"/>
              <a:t>Our partner, the Providence Plan has built an IDS called the Rhode Island </a:t>
            </a:r>
            <a:r>
              <a:rPr lang="en-US" baseline="0" dirty="0" err="1" smtClean="0"/>
              <a:t>DataHUB</a:t>
            </a:r>
            <a:r>
              <a:rPr lang="en-US" baseline="0" dirty="0" smtClean="0"/>
              <a:t> and worked with state and local agencies to bring together information about children in Rhode Island into one place.</a:t>
            </a:r>
          </a:p>
          <a:p>
            <a:pPr marL="0" lvl="1" defTabSz="897301">
              <a:defRPr/>
            </a:pPr>
            <a:r>
              <a:rPr lang="en-US" baseline="0" dirty="0" smtClean="0"/>
              <a:t>Combining the data allowed them to look beyond school-based factors for student absenteeism and begin to explore the Educational Costs of Unhealthy Housing.</a:t>
            </a:r>
          </a:p>
          <a:p>
            <a:pPr marL="0" lvl="1" defTabSz="897301">
              <a:defRPr/>
            </a:pPr>
            <a:endParaRPr lang="en-US" baseline="0" dirty="0" smtClean="0"/>
          </a:p>
          <a:p>
            <a:pPr marL="0" lvl="1" defTabSz="897301">
              <a:defRPr/>
            </a:pPr>
            <a:r>
              <a:rPr lang="en-US" baseline="0" dirty="0" smtClean="0"/>
              <a:t>This graph shows the percentage of kindergarteners that are chronically absent from school by the lead levels found in their blood stream during screenings. Those with the highest lead exposure are more likely to be chronically absent than children with lower levels. This graphic suggests that the school system cannot solve the problem of chronic absenteeism without working with community organizations and city officials to address social and environmental determinants of health. </a:t>
            </a:r>
            <a:endParaRPr 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29" eaLnBrk="0" hangingPunct="0">
              <a:spcBef>
                <a:spcPct val="30000"/>
              </a:spcBef>
              <a:defRPr sz="1200">
                <a:solidFill>
                  <a:schemeClr val="tx1"/>
                </a:solidFill>
                <a:latin typeface="Arial" charset="0"/>
              </a:defRPr>
            </a:lvl1pPr>
            <a:lvl2pPr marL="729017" indent="-280391" defTabSz="912829" eaLnBrk="0" hangingPunct="0">
              <a:spcBef>
                <a:spcPct val="30000"/>
              </a:spcBef>
              <a:defRPr sz="1200">
                <a:solidFill>
                  <a:schemeClr val="tx1"/>
                </a:solidFill>
                <a:latin typeface="Arial" charset="0"/>
              </a:defRPr>
            </a:lvl2pPr>
            <a:lvl3pPr marL="1121564" indent="-224312" defTabSz="912829" eaLnBrk="0" hangingPunct="0">
              <a:spcBef>
                <a:spcPct val="30000"/>
              </a:spcBef>
              <a:defRPr sz="1200">
                <a:solidFill>
                  <a:schemeClr val="tx1"/>
                </a:solidFill>
                <a:latin typeface="Arial" charset="0"/>
              </a:defRPr>
            </a:lvl3pPr>
            <a:lvl4pPr marL="1570189" indent="-224312" defTabSz="912829" eaLnBrk="0" hangingPunct="0">
              <a:spcBef>
                <a:spcPct val="30000"/>
              </a:spcBef>
              <a:defRPr sz="1200">
                <a:solidFill>
                  <a:schemeClr val="tx1"/>
                </a:solidFill>
                <a:latin typeface="Arial" charset="0"/>
              </a:defRPr>
            </a:lvl4pPr>
            <a:lvl5pPr marL="2018816" indent="-224312" defTabSz="912829" eaLnBrk="0" hangingPunct="0">
              <a:spcBef>
                <a:spcPct val="30000"/>
              </a:spcBef>
              <a:defRPr sz="1200">
                <a:solidFill>
                  <a:schemeClr val="tx1"/>
                </a:solidFill>
                <a:latin typeface="Arial" charset="0"/>
              </a:defRPr>
            </a:lvl5pPr>
            <a:lvl6pPr marL="2467441" indent="-224312" defTabSz="912829" eaLnBrk="0" fontAlgn="base" hangingPunct="0">
              <a:spcBef>
                <a:spcPct val="30000"/>
              </a:spcBef>
              <a:spcAft>
                <a:spcPct val="0"/>
              </a:spcAft>
              <a:defRPr sz="1200">
                <a:solidFill>
                  <a:schemeClr val="tx1"/>
                </a:solidFill>
                <a:latin typeface="Arial" charset="0"/>
              </a:defRPr>
            </a:lvl6pPr>
            <a:lvl7pPr marL="2916065" indent="-224312" defTabSz="912829" eaLnBrk="0" fontAlgn="base" hangingPunct="0">
              <a:spcBef>
                <a:spcPct val="30000"/>
              </a:spcBef>
              <a:spcAft>
                <a:spcPct val="0"/>
              </a:spcAft>
              <a:defRPr sz="1200">
                <a:solidFill>
                  <a:schemeClr val="tx1"/>
                </a:solidFill>
                <a:latin typeface="Arial" charset="0"/>
              </a:defRPr>
            </a:lvl7pPr>
            <a:lvl8pPr marL="3364692" indent="-224312" defTabSz="912829" eaLnBrk="0" fontAlgn="base" hangingPunct="0">
              <a:spcBef>
                <a:spcPct val="30000"/>
              </a:spcBef>
              <a:spcAft>
                <a:spcPct val="0"/>
              </a:spcAft>
              <a:defRPr sz="1200">
                <a:solidFill>
                  <a:schemeClr val="tx1"/>
                </a:solidFill>
                <a:latin typeface="Arial" charset="0"/>
              </a:defRPr>
            </a:lvl8pPr>
            <a:lvl9pPr marL="3813317" indent="-224312" defTabSz="9128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372242-E95E-4262-8997-920F01FC605E}"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Annie E. Casey Foundation,</a:t>
            </a:r>
            <a:r>
              <a:rPr lang="en-US" sz="1200" kern="1200" baseline="0" dirty="0" smtClean="0">
                <a:solidFill>
                  <a:schemeClr val="tx1"/>
                </a:solidFill>
                <a:effectLst/>
                <a:latin typeface="+mn-lt"/>
                <a:ea typeface="+mn-ea"/>
                <a:cs typeface="+mn-cs"/>
              </a:rPr>
              <a:t> a long time supporter of NNIP, also became interested in how to increase access to the insights one could learn from integrated data systems and decided to support a cross-site project in 6 NNIP sites. The projects are </a:t>
            </a:r>
            <a:r>
              <a:rPr lang="en-US" sz="1200" kern="1200" dirty="0" smtClean="0">
                <a:solidFill>
                  <a:schemeClr val="tx1"/>
                </a:solidFill>
                <a:effectLst/>
                <a:latin typeface="+mn-lt"/>
                <a:ea typeface="+mn-ea"/>
                <a:cs typeface="+mn-cs"/>
              </a:rPr>
              <a:t>focused on demonstrating how data from IDS could be connected with contextual information on place from an NNIP partner to improve local- and neighborhood-level policy and program-related </a:t>
            </a:r>
            <a:r>
              <a:rPr lang="en-US" sz="1200" kern="1200" dirty="0" err="1" smtClean="0">
                <a:solidFill>
                  <a:schemeClr val="tx1"/>
                </a:solidFill>
                <a:effectLst/>
                <a:latin typeface="+mn-lt"/>
                <a:ea typeface="+mn-ea"/>
                <a:cs typeface="+mn-cs"/>
              </a:rPr>
              <a:t>decisionmaking</a:t>
            </a:r>
            <a:r>
              <a:rPr lang="en-US" sz="1200" kern="1200" dirty="0" smtClean="0">
                <a:solidFill>
                  <a:schemeClr val="tx1"/>
                </a:solidFill>
                <a:effectLst/>
                <a:latin typeface="+mn-lt"/>
                <a:ea typeface="+mn-ea"/>
                <a:cs typeface="+mn-cs"/>
              </a:rPr>
              <a:t>.</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The project began last fall and sites are just beginning to implement their analysis after a planning period.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Each project links data from an IDS to local administrative data from the NNIP’s partners data warehouse in order to address a specific local or neighborhood policy problem.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The goals for the project are to establish and build up relationships between NNIP partners and agencies hosting IDS and community partners.</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We hope that the projects result in a two-way exchange of information – that NNIP partners would provide contextual indicators to IDS agencies to aid in the work of the IDS agency and the IDS agency could work with NNIP partners to address neighborhood concerns and potential provide neighborhood-level indicators created from IDS data.</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BB47EA98-86AF-446B-A269-AFF90125A428}" type="slidenum">
              <a:rPr lang="en-US" smtClean="0"/>
              <a:t>4</a:t>
            </a:fld>
            <a:endParaRPr lang="en-US"/>
          </a:p>
        </p:txBody>
      </p:sp>
    </p:spTree>
    <p:extLst>
      <p:ext uri="{BB962C8B-B14F-4D97-AF65-F5344CB8AC3E}">
        <p14:creationId xmlns:p14="http://schemas.microsoft.com/office/powerpoint/2010/main" val="96337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47EA98-86AF-446B-A269-AFF90125A42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2170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baseline="0" dirty="0" err="1" smtClean="0"/>
              <a:t>techincal</a:t>
            </a:r>
            <a:r>
              <a:rPr lang="en-US" baseline="0" dirty="0" smtClean="0"/>
              <a:t> advisors on this project include:</a:t>
            </a:r>
          </a:p>
          <a:p>
            <a:endParaRPr lang="en-US" baseline="0" dirty="0" smtClean="0"/>
          </a:p>
          <a:p>
            <a:r>
              <a:rPr lang="en-US" dirty="0" smtClean="0"/>
              <a:t>AISP peer network for agencies</a:t>
            </a:r>
            <a:r>
              <a:rPr lang="en-US" baseline="0" dirty="0" smtClean="0"/>
              <a:t> hosting IDS – learn from each other on the technical, legal, analytic and ethical challenges.</a:t>
            </a:r>
          </a:p>
          <a:p>
            <a:endParaRPr lang="en-US" baseline="0" dirty="0" smtClean="0"/>
          </a:p>
          <a:p>
            <a:r>
              <a:rPr lang="en-US" baseline="0" dirty="0" smtClean="0"/>
              <a:t>Data Quality Campaign has been a leader in advocating for better data in the education arena through State Longitudinal Data Systems like the one that Claudia spoke about in Ohio. They are also doing a lot of good work around privacy concerns in these systems.</a:t>
            </a:r>
          </a:p>
          <a:p>
            <a:endParaRPr lang="en-US" baseline="0" dirty="0" smtClean="0"/>
          </a:p>
          <a:p>
            <a:r>
              <a:rPr lang="en-US" baseline="0" dirty="0" smtClean="0"/>
              <a:t>National League of Cities-  Institute for Youth, Education and Families….(vulnerable youth</a:t>
            </a:r>
            <a:r>
              <a:rPr lang="en-US" baseline="0" dirty="0" smtClean="0"/>
              <a:t>).</a:t>
            </a:r>
            <a:r>
              <a:rPr lang="en-US" sz="1200" b="0" i="0" kern="1200" dirty="0" smtClean="0">
                <a:solidFill>
                  <a:schemeClr val="tx1"/>
                </a:solidFill>
                <a:effectLst/>
                <a:latin typeface="+mn-lt"/>
                <a:ea typeface="+mn-ea"/>
                <a:cs typeface="+mn-cs"/>
              </a:rPr>
              <a:t> the integration of data related to children and families, including IDS, across levels of government and allow each of these players to leverage one another’s knowledge and resources.</a:t>
            </a:r>
            <a:endParaRPr lang="en-US" baseline="0" dirty="0" smtClean="0"/>
          </a:p>
          <a:p>
            <a:endParaRPr lang="en-US" baseline="0" dirty="0" smtClean="0"/>
          </a:p>
          <a:p>
            <a:r>
              <a:rPr lang="en-US" baseline="0" dirty="0" smtClean="0"/>
              <a:t>We worked with these organizations to develop a catalog of systems across the country and an IDS resource page. 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47EA98-86AF-446B-A269-AFF90125A428}" type="slidenum">
              <a:rPr lang="en-US" smtClean="0"/>
              <a:t>6</a:t>
            </a:fld>
            <a:endParaRPr lang="en-US"/>
          </a:p>
        </p:txBody>
      </p:sp>
    </p:spTree>
    <p:extLst>
      <p:ext uri="{BB962C8B-B14F-4D97-AF65-F5344CB8AC3E}">
        <p14:creationId xmlns:p14="http://schemas.microsoft.com/office/powerpoint/2010/main" val="39485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found 24 IDS in various localities and 6 in states across the country, some of which have been operating</a:t>
            </a:r>
            <a:r>
              <a:rPr lang="en-US" sz="1200" kern="1200" baseline="0" dirty="0" smtClean="0">
                <a:solidFill>
                  <a:schemeClr val="tx1"/>
                </a:solidFill>
                <a:effectLst/>
                <a:latin typeface="+mn-lt"/>
                <a:ea typeface="+mn-ea"/>
                <a:cs typeface="+mn-cs"/>
              </a:rPr>
              <a:t> for two decades.  But there are many cities and counties working to develop new systems as we speak.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lot of the work in building these systems is about establishing relationships between government agencies and working out the legal details around sharing data. And a lot of thought is put into protecting privacy and obtaining proper consents depending on what the data is being used for.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end</a:t>
            </a:r>
            <a:r>
              <a:rPr lang="en-US" sz="1200" kern="1200" baseline="0" dirty="0" smtClean="0">
                <a:solidFill>
                  <a:schemeClr val="tx1"/>
                </a:solidFill>
                <a:effectLst/>
                <a:latin typeface="+mn-lt"/>
                <a:ea typeface="+mn-ea"/>
                <a:cs typeface="+mn-cs"/>
              </a:rPr>
              <a:t>, each IDS is pretty unique from others depending on its purpose, the agency operating the system, and the data it includes. </a:t>
            </a:r>
            <a:r>
              <a:rPr lang="en-US" sz="1200" kern="1200" dirty="0" smtClean="0">
                <a:solidFill>
                  <a:schemeClr val="tx1"/>
                </a:solidFill>
                <a:effectLst/>
                <a:latin typeface="+mn-lt"/>
                <a:ea typeface="+mn-ea"/>
                <a:cs typeface="+mn-cs"/>
              </a:rPr>
              <a:t> Some</a:t>
            </a:r>
            <a:r>
              <a:rPr lang="en-US" sz="1200" kern="1200" baseline="0" dirty="0" smtClean="0">
                <a:solidFill>
                  <a:schemeClr val="tx1"/>
                </a:solidFill>
                <a:effectLst/>
                <a:latin typeface="+mn-lt"/>
                <a:ea typeface="+mn-ea"/>
                <a:cs typeface="+mn-cs"/>
              </a:rPr>
              <a:t> systems are focused on integrated data for only children while others deal primarily with adult populations.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our project proceeds we and our partners hope to document more stories on the uses of integrated data and maintain this catalog overtime.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are familiar with any of these systems or become </a:t>
            </a:r>
            <a:r>
              <a:rPr lang="en-US" sz="1200" kern="1200" dirty="0" smtClean="0">
                <a:solidFill>
                  <a:schemeClr val="tx1"/>
                </a:solidFill>
                <a:effectLst/>
                <a:latin typeface="+mn-lt"/>
                <a:ea typeface="+mn-ea"/>
                <a:cs typeface="+mn-cs"/>
              </a:rPr>
              <a:t>if you have any questions or want to update an entry in the catalog.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a:t>
            </a:r>
            <a:r>
              <a:rPr lang="en-US" sz="1200" kern="1200" baseline="0" dirty="0" smtClean="0">
                <a:solidFill>
                  <a:schemeClr val="tx1"/>
                </a:solidFill>
                <a:effectLst/>
                <a:latin typeface="+mn-lt"/>
                <a:ea typeface="+mn-ea"/>
                <a:cs typeface="+mn-cs"/>
              </a:rPr>
              <a:t> the next year and a half the local projects will implement their research ideas and work with community partners to craft solutions and disseminate findings from their work.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47EA98-86AF-446B-A269-AFF90125A428}" type="slidenum">
              <a:rPr lang="en-US" smtClean="0"/>
              <a:t>7</a:t>
            </a:fld>
            <a:endParaRPr lang="en-US"/>
          </a:p>
        </p:txBody>
      </p:sp>
    </p:spTree>
    <p:extLst>
      <p:ext uri="{BB962C8B-B14F-4D97-AF65-F5344CB8AC3E}">
        <p14:creationId xmlns:p14="http://schemas.microsoft.com/office/powerpoint/2010/main" val="3505167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entury Gothic" panose="020B0502020202020204" pitchFamily="34"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latin typeface="Century Gothic" panose="020B0502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FF46B56-11D8-4E02-A7F8-8AA514F8B118}" type="datetimeFigureOut">
              <a:rPr lang="en-US" smtClean="0"/>
              <a:pPr/>
              <a:t>3/20/2014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0D4B30D-2485-4D20-B63B-4E045E209B5B}" type="slidenum">
              <a:rPr lang="en-US" smtClean="0"/>
              <a:pPr/>
              <a:t>‹#›</a:t>
            </a:fld>
            <a:endParaRPr lang="en-US"/>
          </a:p>
        </p:txBody>
      </p:sp>
    </p:spTree>
    <p:extLst>
      <p:ext uri="{BB962C8B-B14F-4D97-AF65-F5344CB8AC3E}">
        <p14:creationId xmlns:p14="http://schemas.microsoft.com/office/powerpoint/2010/main" val="184835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F46B56-11D8-4E02-A7F8-8AA514F8B118}" type="datetimeFigureOut">
              <a:rPr lang="en-US" smtClean="0">
                <a:solidFill>
                  <a:prstClr val="black"/>
                </a:solidFill>
              </a:rPr>
              <a:pPr/>
              <a:t>3/20/2014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80D4B30D-2485-4D20-B63B-4E045E209B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021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F46B56-11D8-4E02-A7F8-8AA514F8B118}" type="datetimeFigureOut">
              <a:rPr lang="en-US" smtClean="0">
                <a:solidFill>
                  <a:prstClr val="black"/>
                </a:solidFill>
              </a:rPr>
              <a:pPr/>
              <a:t>3/20/2014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80D4B30D-2485-4D20-B63B-4E045E209B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700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extLst/>
          </a:lstStyle>
          <a:p>
            <a:fld id="{8FF46B56-11D8-4E02-A7F8-8AA514F8B118}" type="datetimeFigureOut">
              <a:rPr lang="en-US" smtClean="0">
                <a:solidFill>
                  <a:prstClr val="black"/>
                </a:solidFill>
              </a:rPr>
              <a:pPr/>
              <a:t>3/20/2014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extLst/>
          </a:lstStyle>
          <a:p>
            <a:fld id="{80D4B30D-2485-4D20-B63B-4E045E209B5B}"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lvl1pPr>
              <a:defRPr>
                <a:latin typeface="Century Gothic" panose="020B0502020202020204" pitchFamily="34" charset="0"/>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59168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F46B56-11D8-4E02-A7F8-8AA514F8B118}" type="datetimeFigureOut">
              <a:rPr lang="en-US" smtClean="0">
                <a:solidFill>
                  <a:prstClr val="white"/>
                </a:solidFill>
              </a:rPr>
              <a:pPr/>
              <a:t>3/20/2014</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80D4B30D-2485-4D20-B63B-4E045E209B5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4293822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F46B56-11D8-4E02-A7F8-8AA514F8B118}" type="datetimeFigureOut">
              <a:rPr lang="en-US" smtClean="0">
                <a:solidFill>
                  <a:prstClr val="white"/>
                </a:solidFill>
              </a:rPr>
              <a:pPr/>
              <a:t>3/20/2014</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80D4B30D-2485-4D20-B63B-4E045E209B5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0673991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F46B56-11D8-4E02-A7F8-8AA514F8B118}" type="datetimeFigureOut">
              <a:rPr lang="en-US" smtClean="0">
                <a:solidFill>
                  <a:prstClr val="black"/>
                </a:solidFill>
              </a:rPr>
              <a:pPr/>
              <a:t>3/20/2014</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80D4B30D-2485-4D20-B63B-4E045E209B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1109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FF46B56-11D8-4E02-A7F8-8AA514F8B118}" type="datetimeFigureOut">
              <a:rPr lang="en-US" smtClean="0">
                <a:solidFill>
                  <a:prstClr val="white"/>
                </a:solidFill>
              </a:rPr>
              <a:pPr/>
              <a:t>3/20/2014</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80D4B30D-2485-4D20-B63B-4E045E209B5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4752525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F46B56-11D8-4E02-A7F8-8AA514F8B118}" type="datetimeFigureOut">
              <a:rPr lang="en-US" smtClean="0">
                <a:solidFill>
                  <a:prstClr val="black"/>
                </a:solidFill>
              </a:rPr>
              <a:pPr/>
              <a:t>3/20/2014</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80D4B30D-2485-4D20-B63B-4E045E209B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571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FF46B56-11D8-4E02-A7F8-8AA514F8B118}" type="datetimeFigureOut">
              <a:rPr lang="en-US" smtClean="0">
                <a:solidFill>
                  <a:prstClr val="black"/>
                </a:solidFill>
              </a:rPr>
              <a:pPr/>
              <a:t>3/20/2014</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80D4B30D-2485-4D20-B63B-4E045E209B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373518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FF46B56-11D8-4E02-A7F8-8AA514F8B118}" type="datetimeFigureOut">
              <a:rPr lang="en-US" smtClean="0">
                <a:solidFill>
                  <a:prstClr val="white"/>
                </a:solidFill>
              </a:rPr>
              <a:pPr/>
              <a:t>3/20/2014</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0D4B30D-2485-4D20-B63B-4E045E209B5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2322488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FF46B56-11D8-4E02-A7F8-8AA514F8B118}" type="datetimeFigureOut">
              <a:rPr lang="en-US" smtClean="0">
                <a:solidFill>
                  <a:prstClr val="black"/>
                </a:solidFill>
              </a:rPr>
              <a:pPr/>
              <a:t>3/20/2014</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0D4B30D-2485-4D20-B63B-4E045E209B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54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bnia-jfi.org" TargetMode="External"/><Relationship Id="rId7" Type="http://schemas.openxmlformats.org/officeDocument/2006/relationships/hyperlink" Target="http://www.neighborhoodindicators.org/activities/projects/connecting-people-and-place-improving-communities-through-integrated-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provplan.org" TargetMode="External"/><Relationship Id="rId5" Type="http://schemas.openxmlformats.org/officeDocument/2006/relationships/hyperlink" Target="http://www.jwbpinellas.org/" TargetMode="External"/><Relationship Id="rId4" Type="http://schemas.openxmlformats.org/officeDocument/2006/relationships/hyperlink" Target="http://furmancenter.or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neighborhoodindicators.org/" TargetMode="External"/><Relationship Id="rId3" Type="http://schemas.openxmlformats.org/officeDocument/2006/relationships/hyperlink" Target="http://neighborhoodindicators.org/resources-integrated-data-systems-ids" TargetMode="External"/><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nlc.org/find-city-solutions/institute-for-youth-education-and-families" TargetMode="External"/><Relationship Id="rId11" Type="http://schemas.openxmlformats.org/officeDocument/2006/relationships/image" Target="../media/image6.jpg"/><Relationship Id="rId5" Type="http://schemas.openxmlformats.org/officeDocument/2006/relationships/image" Target="../media/image3.png"/><Relationship Id="rId10" Type="http://schemas.openxmlformats.org/officeDocument/2006/relationships/hyperlink" Target="http://www.dataqualitycampaign.org/" TargetMode="External"/><Relationship Id="rId4" Type="http://schemas.openxmlformats.org/officeDocument/2006/relationships/hyperlink" Target="http://www.aisp.upenn.edu/" TargetMode="External"/><Relationship Id="rId9"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mailto:aderian@urban.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829761"/>
          </a:xfrm>
        </p:spPr>
        <p:txBody>
          <a:bodyPr>
            <a:normAutofit/>
          </a:bodyPr>
          <a:lstStyle/>
          <a:p>
            <a:pPr algn="ctr"/>
            <a:r>
              <a:rPr lang="en-US" sz="4000" dirty="0" smtClean="0"/>
              <a:t>Connecting People to Place: </a:t>
            </a:r>
            <a:endParaRPr lang="en-US" sz="4000" dirty="0"/>
          </a:p>
        </p:txBody>
      </p:sp>
      <p:sp>
        <p:nvSpPr>
          <p:cNvPr id="3" name="Subtitle 2"/>
          <p:cNvSpPr>
            <a:spLocks noGrp="1"/>
          </p:cNvSpPr>
          <p:nvPr>
            <p:ph type="subTitle" idx="1"/>
          </p:nvPr>
        </p:nvSpPr>
        <p:spPr>
          <a:xfrm>
            <a:off x="685800" y="2743200"/>
            <a:ext cx="7772400" cy="1199704"/>
          </a:xfrm>
        </p:spPr>
        <p:txBody>
          <a:bodyPr>
            <a:noAutofit/>
          </a:bodyPr>
          <a:lstStyle/>
          <a:p>
            <a:pPr algn="ctr"/>
            <a:r>
              <a:rPr lang="en-US" b="1" dirty="0"/>
              <a:t>Improving Communities through Integrated Data </a:t>
            </a:r>
            <a:r>
              <a:rPr lang="en-US" b="1" dirty="0" smtClean="0"/>
              <a:t>Systems</a:t>
            </a:r>
          </a:p>
          <a:p>
            <a:pPr algn="ctr"/>
            <a:endParaRPr lang="en-US" b="1" dirty="0" smtClean="0"/>
          </a:p>
          <a:p>
            <a:pPr algn="ctr"/>
            <a:r>
              <a:rPr lang="en-US" sz="2000" b="1" dirty="0" smtClean="0"/>
              <a:t>Leah Hendey</a:t>
            </a:r>
          </a:p>
          <a:p>
            <a:pPr algn="ctr"/>
            <a:r>
              <a:rPr lang="en-US" sz="2000" b="1" dirty="0" smtClean="0"/>
              <a:t>March 20, 2014</a:t>
            </a:r>
          </a:p>
          <a:p>
            <a:pPr algn="ctr"/>
            <a:r>
              <a:rPr lang="en-US" sz="2000" b="1" dirty="0" smtClean="0"/>
              <a:t>Urban Affairs Association Annual Conference</a:t>
            </a:r>
            <a:endParaRPr lang="en-US" sz="2000" dirty="0"/>
          </a:p>
          <a:p>
            <a:pPr algn="l"/>
            <a:endParaRPr lang="en-US" dirty="0"/>
          </a:p>
        </p:txBody>
      </p:sp>
    </p:spTree>
    <p:extLst>
      <p:ext uri="{BB962C8B-B14F-4D97-AF65-F5344CB8AC3E}">
        <p14:creationId xmlns:p14="http://schemas.microsoft.com/office/powerpoint/2010/main" val="1606823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Case management</a:t>
            </a:r>
          </a:p>
          <a:p>
            <a:r>
              <a:rPr lang="en-US" dirty="0" smtClean="0"/>
              <a:t>Policy and program planning</a:t>
            </a:r>
          </a:p>
          <a:p>
            <a:r>
              <a:rPr lang="en-US" dirty="0" smtClean="0"/>
              <a:t>Program evaluation</a:t>
            </a:r>
          </a:p>
          <a:p>
            <a:r>
              <a:rPr lang="en-US" dirty="0" smtClean="0"/>
              <a:t>Performance measurement</a:t>
            </a:r>
            <a:endParaRPr lang="en-US" dirty="0"/>
          </a:p>
          <a:p>
            <a:r>
              <a:rPr lang="en-US" dirty="0" smtClean="0"/>
              <a:t>Fraud detection </a:t>
            </a:r>
            <a:endParaRPr lang="en-US" dirty="0"/>
          </a:p>
        </p:txBody>
      </p:sp>
      <p:sp>
        <p:nvSpPr>
          <p:cNvPr id="3" name="Title 2"/>
          <p:cNvSpPr>
            <a:spLocks noGrp="1"/>
          </p:cNvSpPr>
          <p:nvPr>
            <p:ph type="title"/>
          </p:nvPr>
        </p:nvSpPr>
        <p:spPr/>
        <p:txBody>
          <a:bodyPr/>
          <a:lstStyle/>
          <a:p>
            <a:r>
              <a:rPr lang="en-US" dirty="0" smtClean="0"/>
              <a:t>What are IDS used for?</a:t>
            </a:r>
            <a:endParaRPr lang="en-US" dirty="0"/>
          </a:p>
        </p:txBody>
      </p:sp>
    </p:spTree>
    <p:extLst>
      <p:ext uri="{BB962C8B-B14F-4D97-AF65-F5344CB8AC3E}">
        <p14:creationId xmlns:p14="http://schemas.microsoft.com/office/powerpoint/2010/main" val="3888631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09538" y="6397625"/>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b="1" i="1" dirty="0"/>
              <a:t>Source: Providence Plan</a:t>
            </a:r>
          </a:p>
        </p:txBody>
      </p:sp>
      <p:pic>
        <p:nvPicPr>
          <p:cNvPr id="14339" name="Content Placeholder 5" descr="Screen shot 2012-08-24 at 6.58.17 AM.png"/>
          <p:cNvPicPr>
            <a:picLocks noChangeAspect="1"/>
          </p:cNvPicPr>
          <p:nvPr/>
        </p:nvPicPr>
        <p:blipFill rotWithShape="1">
          <a:blip r:embed="rId3">
            <a:extLst>
              <a:ext uri="{28A0092B-C50C-407E-A947-70E740481C1C}">
                <a14:useLocalDpi xmlns:a14="http://schemas.microsoft.com/office/drawing/2010/main" val="0"/>
              </a:ext>
            </a:extLst>
          </a:blip>
          <a:srcRect l="1295" t="3487" r="835" b="15306"/>
          <a:stretch/>
        </p:blipFill>
        <p:spPr bwMode="auto">
          <a:xfrm>
            <a:off x="109538" y="323850"/>
            <a:ext cx="8958262" cy="567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057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Connecting People to Place:</a:t>
            </a:r>
            <a:br>
              <a:rPr lang="en-US" dirty="0" smtClean="0"/>
            </a:br>
            <a:r>
              <a:rPr lang="en-US" sz="3100" dirty="0" smtClean="0"/>
              <a:t>Improving Communities through Integrated Data</a:t>
            </a:r>
            <a:endParaRPr lang="en-US" sz="3100" dirty="0"/>
          </a:p>
        </p:txBody>
      </p:sp>
      <p:sp>
        <p:nvSpPr>
          <p:cNvPr id="3" name="Content Placeholder 2"/>
          <p:cNvSpPr>
            <a:spLocks noGrp="1"/>
          </p:cNvSpPr>
          <p:nvPr>
            <p:ph idx="1"/>
          </p:nvPr>
        </p:nvSpPr>
        <p:spPr>
          <a:xfrm>
            <a:off x="457200" y="2133600"/>
            <a:ext cx="8229600" cy="3873691"/>
          </a:xfrm>
        </p:spPr>
        <p:txBody>
          <a:bodyPr>
            <a:normAutofit/>
          </a:bodyPr>
          <a:lstStyle/>
          <a:p>
            <a:pPr>
              <a:spcAft>
                <a:spcPts val="1200"/>
              </a:spcAft>
            </a:pPr>
            <a:r>
              <a:rPr lang="en-US" dirty="0" smtClean="0"/>
              <a:t>Link data from IDS to local admin. data held by NNIP partners to address a </a:t>
            </a:r>
            <a:r>
              <a:rPr lang="en-US" b="1" dirty="0" smtClean="0"/>
              <a:t>local</a:t>
            </a:r>
            <a:r>
              <a:rPr lang="en-US" dirty="0" smtClean="0"/>
              <a:t> or </a:t>
            </a:r>
            <a:r>
              <a:rPr lang="en-US" b="1" dirty="0" smtClean="0"/>
              <a:t>neighborhood</a:t>
            </a:r>
            <a:r>
              <a:rPr lang="en-US" dirty="0" smtClean="0"/>
              <a:t> policy problem.</a:t>
            </a:r>
          </a:p>
          <a:p>
            <a:pPr>
              <a:spcAft>
                <a:spcPts val="1200"/>
              </a:spcAft>
            </a:pPr>
            <a:r>
              <a:rPr lang="en-US" dirty="0" smtClean="0"/>
              <a:t>Build relationships </a:t>
            </a:r>
            <a:r>
              <a:rPr lang="en-US" dirty="0"/>
              <a:t>between NNIP partners, IDS agencies and community </a:t>
            </a:r>
            <a:r>
              <a:rPr lang="en-US" dirty="0" smtClean="0"/>
              <a:t>partners.</a:t>
            </a:r>
          </a:p>
          <a:p>
            <a:pPr>
              <a:spcAft>
                <a:spcPts val="1200"/>
              </a:spcAft>
            </a:pPr>
            <a:r>
              <a:rPr lang="en-US" dirty="0"/>
              <a:t>I</a:t>
            </a:r>
            <a:r>
              <a:rPr lang="en-US" dirty="0" smtClean="0"/>
              <a:t>ncrease exchange </a:t>
            </a:r>
            <a:r>
              <a:rPr lang="en-US" dirty="0"/>
              <a:t>of </a:t>
            </a:r>
            <a:r>
              <a:rPr lang="en-US" dirty="0" smtClean="0"/>
              <a:t>information.</a:t>
            </a:r>
            <a:endParaRPr lang="en-US" dirty="0"/>
          </a:p>
        </p:txBody>
      </p:sp>
    </p:spTree>
    <p:extLst>
      <p:ext uri="{BB962C8B-B14F-4D97-AF65-F5344CB8AC3E}">
        <p14:creationId xmlns:p14="http://schemas.microsoft.com/office/powerpoint/2010/main" val="2590082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hlinkClick r:id="rId3" action="ppaction://hlinkfile"/>
              </a:rPr>
              <a:t>Baltimore</a:t>
            </a:r>
            <a:r>
              <a:rPr lang="en-US" dirty="0" smtClean="0"/>
              <a:t>: Equity in access to energy assistance programs</a:t>
            </a:r>
          </a:p>
          <a:p>
            <a:r>
              <a:rPr lang="en-US" dirty="0" smtClean="0">
                <a:hlinkClick r:id="rId4"/>
              </a:rPr>
              <a:t>New York City</a:t>
            </a:r>
            <a:r>
              <a:rPr lang="en-US" dirty="0" smtClean="0"/>
              <a:t>:  Neighborhood and building effects on homeless episodes</a:t>
            </a:r>
          </a:p>
          <a:p>
            <a:r>
              <a:rPr lang="en-US" dirty="0" smtClean="0">
                <a:hlinkClick r:id="rId5"/>
              </a:rPr>
              <a:t>Pinellas County</a:t>
            </a:r>
            <a:r>
              <a:rPr lang="en-US" dirty="0" smtClean="0"/>
              <a:t>: Child, family, school and community influence on chronic </a:t>
            </a:r>
            <a:r>
              <a:rPr lang="en-US" dirty="0" smtClean="0"/>
              <a:t>absenteeism</a:t>
            </a:r>
            <a:endParaRPr lang="en-US" dirty="0" smtClean="0"/>
          </a:p>
          <a:p>
            <a:r>
              <a:rPr lang="en-US" dirty="0" smtClean="0">
                <a:hlinkClick r:id="rId6"/>
              </a:rPr>
              <a:t>Providence</a:t>
            </a:r>
            <a:r>
              <a:rPr lang="en-US" dirty="0" smtClean="0"/>
              <a:t>: Education and employment outcomes and </a:t>
            </a:r>
            <a:r>
              <a:rPr lang="en-US" dirty="0"/>
              <a:t>c</a:t>
            </a:r>
            <a:r>
              <a:rPr lang="en-US" dirty="0" smtClean="0"/>
              <a:t>ivic engagement levels</a:t>
            </a:r>
          </a:p>
          <a:p>
            <a:endParaRPr lang="en-US" dirty="0"/>
          </a:p>
          <a:p>
            <a:r>
              <a:rPr lang="en-US" dirty="0" smtClean="0"/>
              <a:t>Visit </a:t>
            </a:r>
            <a:r>
              <a:rPr lang="en-US" dirty="0" smtClean="0">
                <a:hlinkClick r:id="rId7"/>
              </a:rPr>
              <a:t>NeighborhoodIndicators.org </a:t>
            </a:r>
            <a:r>
              <a:rPr lang="en-US" dirty="0" smtClean="0"/>
              <a:t>for more!</a:t>
            </a:r>
            <a:endParaRPr lang="en-US" dirty="0"/>
          </a:p>
        </p:txBody>
      </p:sp>
      <p:sp>
        <p:nvSpPr>
          <p:cNvPr id="3" name="Title 2"/>
          <p:cNvSpPr>
            <a:spLocks noGrp="1"/>
          </p:cNvSpPr>
          <p:nvPr>
            <p:ph type="title"/>
          </p:nvPr>
        </p:nvSpPr>
        <p:spPr/>
        <p:txBody>
          <a:bodyPr/>
          <a:lstStyle/>
          <a:p>
            <a:r>
              <a:rPr lang="en-US" dirty="0" smtClean="0"/>
              <a:t>Additional Projects and Topics</a:t>
            </a:r>
            <a:endParaRPr lang="en-US" dirty="0"/>
          </a:p>
        </p:txBody>
      </p:sp>
    </p:spTree>
    <p:extLst>
      <p:ext uri="{BB962C8B-B14F-4D97-AF65-F5344CB8AC3E}">
        <p14:creationId xmlns:p14="http://schemas.microsoft.com/office/powerpoint/2010/main" val="4136107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14800"/>
            <a:ext cx="8229600" cy="1892491"/>
          </a:xfrm>
        </p:spPr>
        <p:txBody>
          <a:bodyPr/>
          <a:lstStyle/>
          <a:p>
            <a:endParaRPr lang="en-US" dirty="0" smtClean="0"/>
          </a:p>
          <a:p>
            <a:r>
              <a:rPr lang="en-US" dirty="0" smtClean="0"/>
              <a:t>Visit our IDS catalog and resource page </a:t>
            </a:r>
            <a:r>
              <a:rPr lang="en-US" dirty="0" smtClean="0">
                <a:hlinkClick r:id="rId3"/>
              </a:rPr>
              <a:t>http</a:t>
            </a:r>
            <a:r>
              <a:rPr lang="en-US" dirty="0">
                <a:hlinkClick r:id="rId3"/>
              </a:rPr>
              <a:t>://</a:t>
            </a:r>
            <a:r>
              <a:rPr lang="en-US" dirty="0" smtClean="0">
                <a:hlinkClick r:id="rId3"/>
              </a:rPr>
              <a:t>neighborhoodindicators.org/resources-integrated-data-systems-ids</a:t>
            </a:r>
            <a:endParaRPr lang="en-US" dirty="0" smtClean="0"/>
          </a:p>
          <a:p>
            <a:endParaRPr lang="en-US" dirty="0"/>
          </a:p>
        </p:txBody>
      </p:sp>
      <p:sp>
        <p:nvSpPr>
          <p:cNvPr id="3" name="Title 2"/>
          <p:cNvSpPr>
            <a:spLocks noGrp="1"/>
          </p:cNvSpPr>
          <p:nvPr>
            <p:ph type="title"/>
          </p:nvPr>
        </p:nvSpPr>
        <p:spPr/>
        <p:txBody>
          <a:bodyPr/>
          <a:lstStyle/>
          <a:p>
            <a:r>
              <a:rPr lang="en-US" dirty="0" smtClean="0"/>
              <a:t>Where do IDS exist?</a:t>
            </a:r>
            <a:endParaRPr lang="en-US" dirty="0"/>
          </a:p>
        </p:txBody>
      </p:sp>
      <p:pic>
        <p:nvPicPr>
          <p:cNvPr id="4" name="Picture 3" descr="http://www.aisp.upenn.edu/wp-content/themes/intelligence/images/logo.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040" y="1524000"/>
            <a:ext cx="2205098" cy="1088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0" y="3115848"/>
            <a:ext cx="3382365" cy="870857"/>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5998" y="2944916"/>
            <a:ext cx="2775182" cy="1212723"/>
          </a:xfrm>
          <a:prstGeom prst="rect">
            <a:avLst/>
          </a:prstGeom>
        </p:spPr>
      </p:pic>
      <p:pic>
        <p:nvPicPr>
          <p:cNvPr id="7" name="Picture 6">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5209" y="1676400"/>
            <a:ext cx="1085850" cy="1066800"/>
          </a:xfrm>
          <a:prstGeom prst="rect">
            <a:avLst/>
          </a:prstGeom>
        </p:spPr>
      </p:pic>
    </p:spTree>
    <p:extLst>
      <p:ext uri="{BB962C8B-B14F-4D97-AF65-F5344CB8AC3E}">
        <p14:creationId xmlns:p14="http://schemas.microsoft.com/office/powerpoint/2010/main" val="3519653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Established IDS:</a:t>
            </a:r>
          </a:p>
          <a:p>
            <a:pPr lvl="1"/>
            <a:r>
              <a:rPr lang="en-US" dirty="0" smtClean="0"/>
              <a:t>Localities: 24</a:t>
            </a:r>
          </a:p>
          <a:p>
            <a:pPr lvl="1"/>
            <a:r>
              <a:rPr lang="en-US" dirty="0" smtClean="0"/>
              <a:t>States: 6</a:t>
            </a:r>
          </a:p>
          <a:p>
            <a:pPr lvl="1"/>
            <a:endParaRPr lang="en-US" dirty="0"/>
          </a:p>
          <a:p>
            <a:r>
              <a:rPr lang="en-US" dirty="0" smtClean="0"/>
              <a:t>Emerging IDS:</a:t>
            </a:r>
          </a:p>
          <a:p>
            <a:pPr lvl="1"/>
            <a:r>
              <a:rPr lang="en-US" dirty="0" smtClean="0"/>
              <a:t>Localities: 18</a:t>
            </a:r>
          </a:p>
          <a:p>
            <a:pPr lvl="1"/>
            <a:r>
              <a:rPr lang="en-US" dirty="0" smtClean="0"/>
              <a:t>States: 1</a:t>
            </a:r>
          </a:p>
          <a:p>
            <a:pPr lvl="1"/>
            <a:endParaRPr lang="en-US" dirty="0"/>
          </a:p>
          <a:p>
            <a:r>
              <a:rPr lang="en-US" dirty="0" smtClean="0"/>
              <a:t>Questions or edits to the IDS catalog? Email Alexandra Derian at </a:t>
            </a:r>
            <a:r>
              <a:rPr lang="en-US" dirty="0" smtClean="0">
                <a:hlinkClick r:id="rId3"/>
              </a:rPr>
              <a:t>aderian@urban.org</a:t>
            </a:r>
            <a:r>
              <a:rPr lang="en-US" dirty="0" smtClean="0"/>
              <a:t> </a:t>
            </a:r>
          </a:p>
          <a:p>
            <a:endParaRPr lang="en-US" dirty="0"/>
          </a:p>
          <a:p>
            <a:endParaRPr lang="en-US" dirty="0"/>
          </a:p>
        </p:txBody>
      </p:sp>
      <p:sp>
        <p:nvSpPr>
          <p:cNvPr id="3" name="Title 2"/>
          <p:cNvSpPr>
            <a:spLocks noGrp="1"/>
          </p:cNvSpPr>
          <p:nvPr>
            <p:ph type="title"/>
          </p:nvPr>
        </p:nvSpPr>
        <p:spPr/>
        <p:txBody>
          <a:bodyPr/>
          <a:lstStyle/>
          <a:p>
            <a:r>
              <a:rPr lang="en-US" dirty="0"/>
              <a:t>Where do IDS exist?</a:t>
            </a:r>
          </a:p>
        </p:txBody>
      </p:sp>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t="13234"/>
          <a:stretch/>
        </p:blipFill>
        <p:spPr>
          <a:xfrm>
            <a:off x="3517486" y="1600200"/>
            <a:ext cx="5477436" cy="2848330"/>
          </a:xfrm>
          <a:prstGeom prst="rect">
            <a:avLst/>
          </a:prstGeom>
        </p:spPr>
      </p:pic>
    </p:spTree>
    <p:extLst>
      <p:ext uri="{BB962C8B-B14F-4D97-AF65-F5344CB8AC3E}">
        <p14:creationId xmlns:p14="http://schemas.microsoft.com/office/powerpoint/2010/main" val="9217951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TotalTime>
  <Words>1194</Words>
  <Application>Microsoft Office PowerPoint</Application>
  <PresentationFormat>On-screen Show (4:3)</PresentationFormat>
  <Paragraphs>89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Concourse</vt:lpstr>
      <vt:lpstr>Connecting People to Place: </vt:lpstr>
      <vt:lpstr>What are IDS used for?</vt:lpstr>
      <vt:lpstr>PowerPoint Presentation</vt:lpstr>
      <vt:lpstr>Connecting People to Place: Improving Communities through Integrated Data</vt:lpstr>
      <vt:lpstr>Additional Projects and Topics</vt:lpstr>
      <vt:lpstr>Where do IDS exist?</vt:lpstr>
      <vt:lpstr>Where do IDS exist?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People to Place:</dc:title>
  <dc:creator>Leah</dc:creator>
  <cp:lastModifiedBy>Leah</cp:lastModifiedBy>
  <cp:revision>23</cp:revision>
  <dcterms:created xsi:type="dcterms:W3CDTF">2014-03-19T21:31:37Z</dcterms:created>
  <dcterms:modified xsi:type="dcterms:W3CDTF">2014-03-20T15:12:21Z</dcterms:modified>
</cp:coreProperties>
</file>