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5" r:id="rId3"/>
    <p:sldId id="275" r:id="rId4"/>
    <p:sldId id="267" r:id="rId5"/>
    <p:sldId id="266" r:id="rId6"/>
    <p:sldId id="261" r:id="rId7"/>
    <p:sldId id="268" r:id="rId8"/>
    <p:sldId id="269" r:id="rId9"/>
    <p:sldId id="270" r:id="rId10"/>
    <p:sldId id="271" r:id="rId11"/>
    <p:sldId id="272" r:id="rId12"/>
    <p:sldId id="273" r:id="rId13"/>
    <p:sldId id="257" r:id="rId14"/>
    <p:sldId id="274" r:id="rId15"/>
    <p:sldId id="277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72" autoAdjust="0"/>
    <p:restoredTop sz="94660"/>
  </p:normalViewPr>
  <p:slideViewPr>
    <p:cSldViewPr>
      <p:cViewPr varScale="1">
        <p:scale>
          <a:sx n="69" d="100"/>
          <a:sy n="69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AC2008-F823-4D7C-B7F7-00ED436CE089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6D5C5BD-19B7-40E9-85B3-3B2E019DD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93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B1F9E8-05A2-4381-8EC1-CC32449B437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CC3A2D7-7908-4ADD-A102-4FCA9F696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3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9415" indent="-349415" defTabSz="465887">
              <a:spcBef>
                <a:spcPct val="20000"/>
              </a:spcBef>
              <a:defRPr/>
            </a:pPr>
            <a:r>
              <a:rPr lang="en-US" sz="2600" b="1" dirty="0">
                <a:solidFill>
                  <a:srgbClr val="1F497D"/>
                </a:solidFill>
                <a:latin typeface="Cambria"/>
                <a:cs typeface="Cambria"/>
              </a:rPr>
              <a:t>OUTREACH  </a:t>
            </a:r>
            <a:r>
              <a:rPr lang="en-US" sz="2600" dirty="0">
                <a:latin typeface="Cambria"/>
                <a:cs typeface="Cambria"/>
              </a:rPr>
              <a:t>Quarterly newsletter reaches </a:t>
            </a:r>
            <a:r>
              <a:rPr lang="en-US" sz="2600" b="1" u="sng" dirty="0">
                <a:latin typeface="Cambria"/>
                <a:cs typeface="Cambria"/>
              </a:rPr>
              <a:t>2,000 people</a:t>
            </a:r>
            <a:r>
              <a:rPr lang="en-US" sz="2600" dirty="0">
                <a:latin typeface="Cambria"/>
                <a:cs typeface="Cambria"/>
              </a:rPr>
              <a:t>;  Monthly data stories including stories on: </a:t>
            </a:r>
            <a:r>
              <a:rPr lang="en-US" sz="2600" b="1" dirty="0">
                <a:latin typeface="Cambria"/>
                <a:cs typeface="Cambria"/>
              </a:rPr>
              <a:t>Poverty in Multnomah County;  United Way Data Story;  Age-Friendly Region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972B-C358-8E46-A708-12AE18F439E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69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0034-3AA4-4E6E-BA07-2A3FCD9CDBA8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E0C2-3575-400B-901F-F01C67EC2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69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0034-3AA4-4E6E-BA07-2A3FCD9CDBA8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E0C2-3575-400B-901F-F01C67EC2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6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0034-3AA4-4E6E-BA07-2A3FCD9CDBA8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E0C2-3575-400B-901F-F01C67EC2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34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line title, text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553200" cy="1143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133600" y="1905000"/>
            <a:ext cx="6553200" cy="411479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18569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0034-3AA4-4E6E-BA07-2A3FCD9CDBA8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E0C2-3575-400B-901F-F01C67EC2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8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0034-3AA4-4E6E-BA07-2A3FCD9CDBA8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E0C2-3575-400B-901F-F01C67EC2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99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0034-3AA4-4E6E-BA07-2A3FCD9CDBA8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E0C2-3575-400B-901F-F01C67EC2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87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0034-3AA4-4E6E-BA07-2A3FCD9CDBA8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E0C2-3575-400B-901F-F01C67EC2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1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0034-3AA4-4E6E-BA07-2A3FCD9CDBA8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E0C2-3575-400B-901F-F01C67EC2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2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0034-3AA4-4E6E-BA07-2A3FCD9CDBA8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E0C2-3575-400B-901F-F01C67EC2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6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0034-3AA4-4E6E-BA07-2A3FCD9CDBA8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E0C2-3575-400B-901F-F01C67EC2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16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0034-3AA4-4E6E-BA07-2A3FCD9CDBA8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E0C2-3575-400B-901F-F01C67EC2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2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B0034-3AA4-4E6E-BA07-2A3FCD9CDBA8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8E0C2-3575-400B-901F-F01C67EC2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9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6" b="20113"/>
          <a:stretch/>
        </p:blipFill>
        <p:spPr>
          <a:xfrm>
            <a:off x="0" y="0"/>
            <a:ext cx="9144000" cy="44631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4630294"/>
            <a:ext cx="815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Moving from Measurement to Action: 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A </a:t>
            </a:r>
            <a:r>
              <a:rPr lang="en-US" sz="3200" b="1" dirty="0"/>
              <a:t>Reexamination of Greater Portland </a:t>
            </a:r>
            <a:r>
              <a:rPr lang="en-US" sz="3200" b="1" dirty="0" smtClean="0"/>
              <a:t>Pulse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000" dirty="0" smtClean="0"/>
              <a:t>Meg Merrick, Ph.D.</a:t>
            </a:r>
            <a:br>
              <a:rPr lang="en-US" sz="2000" dirty="0" smtClean="0"/>
            </a:br>
            <a:r>
              <a:rPr lang="en-US" sz="2000" dirty="0" smtClean="0"/>
              <a:t>Institute of Portland Metropolitan Studies, Portland State University</a:t>
            </a:r>
            <a:endParaRPr lang="en-US" sz="2000" dirty="0"/>
          </a:p>
          <a:p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57" y="1877569"/>
            <a:ext cx="4184142" cy="27527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10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198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Indicators vs. Data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6019800" cy="5334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“It is as if what we most want to measure is something that we cannot see if we look directly at it; we can see it only out of the corner of the eye.”</a:t>
            </a:r>
            <a:endParaRPr lang="en-US" dirty="0"/>
          </a:p>
          <a:p>
            <a:pPr marL="0" indent="0">
              <a:buNone/>
            </a:pPr>
            <a:r>
              <a:rPr lang="en-US" sz="1600" dirty="0" smtClean="0"/>
              <a:t>			- Cobb and </a:t>
            </a:r>
            <a:r>
              <a:rPr lang="en-US" sz="1600" dirty="0" err="1" smtClean="0"/>
              <a:t>Rixford</a:t>
            </a:r>
            <a:r>
              <a:rPr lang="en-US" sz="1600" dirty="0" smtClean="0"/>
              <a:t>, 1998:14</a:t>
            </a:r>
          </a:p>
          <a:p>
            <a:r>
              <a:rPr lang="en-US" dirty="0" smtClean="0"/>
              <a:t>“They </a:t>
            </a:r>
            <a:r>
              <a:rPr lang="en-US" i="1" u="sng" dirty="0" smtClean="0"/>
              <a:t>point to </a:t>
            </a:r>
            <a:r>
              <a:rPr lang="en-US" dirty="0" smtClean="0"/>
              <a:t>and give </a:t>
            </a:r>
            <a:r>
              <a:rPr lang="en-US" i="1" dirty="0" smtClean="0"/>
              <a:t>a </a:t>
            </a:r>
            <a:r>
              <a:rPr lang="en-US" i="1" u="sng" dirty="0" smtClean="0"/>
              <a:t>sense of </a:t>
            </a:r>
            <a:r>
              <a:rPr lang="en-US" dirty="0" smtClean="0"/>
              <a:t>but cannot by themselves paint the bigger picture: they are ‘only a piece of a larger puzzle’” or the tip of an iceberg.				</a:t>
            </a:r>
            <a:r>
              <a:rPr lang="en-US" sz="1800" dirty="0" smtClean="0"/>
              <a:t>- </a:t>
            </a:r>
            <a:r>
              <a:rPr lang="en-US" sz="1500" dirty="0" smtClean="0"/>
              <a:t>Cobb and </a:t>
            </a:r>
            <a:r>
              <a:rPr lang="en-US" sz="1500" dirty="0" err="1" smtClean="0"/>
              <a:t>Rixford</a:t>
            </a:r>
            <a:r>
              <a:rPr lang="en-US" sz="1500" dirty="0" smtClean="0"/>
              <a:t>, 1998:25</a:t>
            </a:r>
          </a:p>
          <a:p>
            <a:pPr marL="342900" lvl="6" indent="-342900"/>
            <a:r>
              <a:rPr lang="en-US" sz="3200" dirty="0" smtClean="0"/>
              <a:t>“Their purpose is to </a:t>
            </a:r>
            <a:r>
              <a:rPr lang="en-US" sz="3200" i="1" u="sng" dirty="0" smtClean="0"/>
              <a:t>expand awareness </a:t>
            </a:r>
            <a:r>
              <a:rPr lang="en-US" sz="3200" dirty="0" smtClean="0"/>
              <a:t>and </a:t>
            </a:r>
            <a:r>
              <a:rPr lang="en-US" sz="3200" i="1" u="sng" dirty="0" smtClean="0"/>
              <a:t>focus attention</a:t>
            </a:r>
            <a:r>
              <a:rPr lang="en-US" sz="3200" dirty="0" smtClean="0"/>
              <a:t>.” </a:t>
            </a:r>
            <a:r>
              <a:rPr lang="en-US" sz="1600" dirty="0" smtClean="0"/>
              <a:t>- Cobb and </a:t>
            </a:r>
            <a:r>
              <a:rPr lang="en-US" sz="1600" dirty="0" err="1" smtClean="0"/>
              <a:t>Rixford</a:t>
            </a:r>
            <a:r>
              <a:rPr lang="en-US" sz="1600" dirty="0" smtClean="0"/>
              <a:t>, 1998:2</a:t>
            </a:r>
          </a:p>
          <a:p>
            <a:pPr marL="342900" lvl="6" indent="-342900"/>
            <a:endParaRPr lang="en-US" sz="1600" dirty="0"/>
          </a:p>
          <a:p>
            <a:endParaRPr lang="en-US" sz="1400" dirty="0" smtClean="0"/>
          </a:p>
          <a:p>
            <a:pPr marL="2743200" lvl="6" indent="0">
              <a:buNone/>
            </a:pPr>
            <a:r>
              <a:rPr lang="en-US" sz="1600" dirty="0" smtClean="0"/>
              <a:t>	</a:t>
            </a:r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54" y="914400"/>
            <a:ext cx="147769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664" y="2590800"/>
            <a:ext cx="235267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09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Purpose of Indicators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590801"/>
          </a:xfrm>
        </p:spPr>
        <p:txBody>
          <a:bodyPr/>
          <a:lstStyle/>
          <a:p>
            <a:r>
              <a:rPr lang="en-US" dirty="0" smtClean="0"/>
              <a:t>Descriptive vs. Prescriptive indicators</a:t>
            </a:r>
          </a:p>
          <a:p>
            <a:pPr lvl="1"/>
            <a:r>
              <a:rPr lang="en-US" dirty="0" smtClean="0"/>
              <a:t>GPP indicators are descriptive</a:t>
            </a:r>
          </a:p>
          <a:p>
            <a:pPr lvl="1"/>
            <a:r>
              <a:rPr lang="en-US" dirty="0" smtClean="0"/>
              <a:t>To create and assess policy, prescriptive indicators may be more useful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4543" y="3200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Consensus-driven Outcomes and  Indicators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4191000"/>
            <a:ext cx="79574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Regional project: 2 states; 4 counties; 40 cities</a:t>
            </a:r>
          </a:p>
          <a:p>
            <a:pPr lvl="1"/>
            <a:r>
              <a:rPr lang="en-US" sz="2800" dirty="0" smtClean="0"/>
              <a:t>An exercise in “civic governance” </a:t>
            </a:r>
            <a:r>
              <a:rPr lang="en-US" sz="1400" dirty="0" smtClean="0"/>
              <a:t>(Martin and Morehead, 2013)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Politically neutral – the position of equity in the project for 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Produced very general outcomes and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ambiguous measures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4188" y="5927710"/>
            <a:ext cx="1650698" cy="93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176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62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</a:t>
            </a:r>
          </a:p>
          <a:p>
            <a:r>
              <a:rPr lang="en-US" dirty="0" smtClean="0"/>
              <a:t>Geographic scale of the indicators </a:t>
            </a:r>
          </a:p>
          <a:p>
            <a:pPr lvl="1"/>
            <a:r>
              <a:rPr lang="en-US" dirty="0" smtClean="0"/>
              <a:t>Mismatch between potential funders’ interests and the geographic scale of the data (MSA, counties)</a:t>
            </a:r>
          </a:p>
          <a:p>
            <a:pPr lvl="1"/>
            <a:r>
              <a:rPr lang="en-US" dirty="0" smtClean="0"/>
              <a:t>The choice of temporal resolution over spatial resolution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Website framework and design</a:t>
            </a:r>
          </a:p>
          <a:p>
            <a:pPr lvl="1"/>
            <a:r>
              <a:rPr lang="en-US" dirty="0" smtClean="0"/>
              <a:t>Emphasized and reflected the process at the expense of use</a:t>
            </a:r>
          </a:p>
          <a:p>
            <a:pPr lvl="1"/>
            <a:r>
              <a:rPr lang="en-US" dirty="0" smtClean="0"/>
              <a:t>Use of Weave and </a:t>
            </a:r>
            <a:r>
              <a:rPr lang="en-US" dirty="0" err="1" smtClean="0"/>
              <a:t>misfocus</a:t>
            </a:r>
            <a:r>
              <a:rPr lang="en-US" dirty="0" smtClean="0"/>
              <a:t> of trainings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4188" y="5927710"/>
            <a:ext cx="1650698" cy="93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859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7786" t="-2217" r="46" b="2217"/>
          <a:stretch/>
        </p:blipFill>
        <p:spPr bwMode="auto">
          <a:xfrm>
            <a:off x="0" y="-540894"/>
            <a:ext cx="9165415" cy="739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53807" y="2658070"/>
            <a:ext cx="525780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Moving Forward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66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Autofit/>
          </a:bodyPr>
          <a:lstStyle/>
          <a:p>
            <a:r>
              <a:rPr lang="en-US" sz="2000" b="1" dirty="0"/>
              <a:t>Simplified </a:t>
            </a:r>
            <a:r>
              <a:rPr lang="en-US" sz="2000" b="1" dirty="0" smtClean="0"/>
              <a:t>Pulse (needing minimum support)</a:t>
            </a:r>
            <a:endParaRPr lang="en-US" sz="2000" b="1" dirty="0"/>
          </a:p>
          <a:p>
            <a:pPr lvl="1"/>
            <a:r>
              <a:rPr lang="en-US" sz="2000" dirty="0"/>
              <a:t>Stick to </a:t>
            </a:r>
            <a:r>
              <a:rPr lang="en-US" sz="2000" dirty="0" smtClean="0"/>
              <a:t>county and MSA statistics </a:t>
            </a:r>
          </a:p>
          <a:p>
            <a:pPr lvl="1"/>
            <a:r>
              <a:rPr lang="en-US" sz="2000" dirty="0" smtClean="0"/>
              <a:t>Website redesign</a:t>
            </a:r>
          </a:p>
          <a:p>
            <a:r>
              <a:rPr lang="en-US" sz="2000" b="1" dirty="0" smtClean="0"/>
              <a:t>Custom Portals (Neighborhood Pulse)-a move to Neighborhood Pulse</a:t>
            </a:r>
          </a:p>
          <a:p>
            <a:pPr lvl="1"/>
            <a:r>
              <a:rPr lang="en-US" sz="2000" dirty="0" smtClean="0"/>
              <a:t>Targeted outcomes and indicators</a:t>
            </a:r>
          </a:p>
          <a:p>
            <a:pPr lvl="2"/>
            <a:r>
              <a:rPr lang="en-US" sz="2000" dirty="0" smtClean="0"/>
              <a:t>City of Portland</a:t>
            </a:r>
          </a:p>
          <a:p>
            <a:pPr lvl="2"/>
            <a:r>
              <a:rPr lang="en-US" sz="2000" dirty="0" smtClean="0"/>
              <a:t>Metro</a:t>
            </a:r>
          </a:p>
          <a:p>
            <a:r>
              <a:rPr lang="en-US" sz="2000" b="1" dirty="0" smtClean="0"/>
              <a:t>Trainings and User Guide</a:t>
            </a:r>
          </a:p>
          <a:p>
            <a:pPr lvl="1"/>
            <a:r>
              <a:rPr lang="en-US" sz="2000" dirty="0" smtClean="0"/>
              <a:t>Focus on the meaning and purpose of indicators</a:t>
            </a:r>
          </a:p>
          <a:p>
            <a:pPr lvl="1"/>
            <a:r>
              <a:rPr lang="en-US" sz="2000" dirty="0" smtClean="0"/>
              <a:t>Case study examples of hypothetical GPP indicator uses</a:t>
            </a:r>
          </a:p>
          <a:p>
            <a:r>
              <a:rPr lang="en-US" sz="2000" b="1" dirty="0" smtClean="0"/>
              <a:t>Issue forums</a:t>
            </a:r>
          </a:p>
          <a:p>
            <a:pPr lvl="1"/>
            <a:r>
              <a:rPr lang="en-US" sz="2000" dirty="0" smtClean="0"/>
              <a:t>IMS: Bi-state forums</a:t>
            </a:r>
          </a:p>
          <a:p>
            <a:pPr lvl="1"/>
            <a:r>
              <a:rPr lang="en-US" sz="2000" dirty="0" smtClean="0"/>
              <a:t>City Club of Portland topic area series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4188" y="5927710"/>
            <a:ext cx="1650698" cy="93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321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6" b="20113"/>
          <a:stretch/>
        </p:blipFill>
        <p:spPr>
          <a:xfrm>
            <a:off x="0" y="0"/>
            <a:ext cx="9144000" cy="44631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4630294"/>
            <a:ext cx="8153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portlandpulse.org</a:t>
            </a:r>
            <a:endParaRPr lang="en-US" sz="2400" b="1" dirty="0"/>
          </a:p>
          <a:p>
            <a:pPr algn="ctr"/>
            <a:r>
              <a:rPr lang="en-US" sz="2000" dirty="0" smtClean="0"/>
              <a:t>Meg Merrick, Ph.D.</a:t>
            </a:r>
            <a:br>
              <a:rPr lang="en-US" sz="2000" dirty="0" smtClean="0"/>
            </a:br>
            <a:r>
              <a:rPr lang="en-US" sz="2000" dirty="0" smtClean="0"/>
              <a:t>Institute of Portland Metropolitan Studies, </a:t>
            </a:r>
          </a:p>
          <a:p>
            <a:pPr algn="ctr"/>
            <a:r>
              <a:rPr lang="en-US" sz="2000" dirty="0" smtClean="0"/>
              <a:t>Portland State University</a:t>
            </a:r>
          </a:p>
          <a:p>
            <a:pPr algn="ctr"/>
            <a:r>
              <a:rPr lang="en-US" sz="2000" dirty="0" smtClean="0"/>
              <a:t>merrickm@pdx.edu</a:t>
            </a:r>
            <a:endParaRPr lang="en-US" sz="2000" dirty="0"/>
          </a:p>
          <a:p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57" y="1877569"/>
            <a:ext cx="4184142" cy="27527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06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What is “the Pulse”?</a:t>
            </a:r>
            <a:endParaRPr lang="en-US" sz="4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</a:t>
            </a:r>
            <a:r>
              <a:rPr lang="en-US" u="sng" dirty="0" smtClean="0"/>
              <a:t>regional, bi-state, 4-county </a:t>
            </a:r>
            <a:r>
              <a:rPr lang="en-US" dirty="0" smtClean="0"/>
              <a:t>initiative to develop a set of measurable, </a:t>
            </a:r>
            <a:r>
              <a:rPr lang="en-US" u="sng" dirty="0" smtClean="0"/>
              <a:t>consensus-based outcomes </a:t>
            </a:r>
            <a:r>
              <a:rPr lang="en-US" dirty="0" smtClean="0"/>
              <a:t>and provide and maintain the associated indicators</a:t>
            </a:r>
          </a:p>
          <a:p>
            <a:r>
              <a:rPr lang="en-US" dirty="0" smtClean="0"/>
              <a:t>A partnership between Metro (Portland area’s regional government), Portland State University</a:t>
            </a:r>
          </a:p>
          <a:p>
            <a:r>
              <a:rPr lang="en-US" dirty="0" smtClean="0"/>
              <a:t>Original vision: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“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Measuring Results/Inspiring Action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Data (9 outcome categories)</a:t>
            </a:r>
          </a:p>
          <a:p>
            <a:pPr lvl="1"/>
            <a:r>
              <a:rPr lang="en-US" dirty="0" smtClean="0"/>
              <a:t>Dialogue</a:t>
            </a:r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4188" y="5927710"/>
            <a:ext cx="1650698" cy="93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815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Development Process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Advisory Team (PSU president, </a:t>
            </a:r>
            <a:r>
              <a:rPr lang="en-US" dirty="0" err="1" smtClean="0"/>
              <a:t>Wim</a:t>
            </a:r>
            <a:r>
              <a:rPr lang="en-US" dirty="0" smtClean="0"/>
              <a:t> </a:t>
            </a:r>
            <a:r>
              <a:rPr lang="en-US" dirty="0" err="1" smtClean="0"/>
              <a:t>Wiewel</a:t>
            </a:r>
            <a:r>
              <a:rPr lang="en-US" dirty="0" smtClean="0"/>
              <a:t> and Hispanic Metropolitan Chamber president, Gale Castillo, co-chairs)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Top-down/bottom-up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Engaged more than 200 stakeholders over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2 years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An exercise in “Civic Governance” </a:t>
            </a:r>
            <a:br>
              <a:rPr lang="en-US" dirty="0" smtClean="0"/>
            </a:br>
            <a:r>
              <a:rPr lang="en-US" dirty="0" smtClean="0"/>
              <a:t>					</a:t>
            </a:r>
            <a:r>
              <a:rPr lang="en-US" sz="2000" dirty="0" smtClean="0"/>
              <a:t>(Martin and Morehead, 2013)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4188" y="5927710"/>
            <a:ext cx="1650698" cy="93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468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23963"/>
            <a:ext cx="40767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4188" y="5927710"/>
            <a:ext cx="1650698" cy="93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62200" y="381000"/>
            <a:ext cx="4248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9 Outcome Categories</a:t>
            </a:r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1600200" y="5927710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ct val="20000"/>
              </a:spcBef>
              <a:defRPr/>
            </a:pPr>
            <a:r>
              <a:rPr lang="en-US" b="1" u="sng" dirty="0" smtClean="0">
                <a:cs typeface="Cambria"/>
              </a:rPr>
              <a:t>111 </a:t>
            </a:r>
            <a:r>
              <a:rPr lang="en-US" b="1" u="sng" dirty="0">
                <a:cs typeface="Cambria"/>
              </a:rPr>
              <a:t>variables </a:t>
            </a:r>
            <a:r>
              <a:rPr lang="en-US" b="1" dirty="0">
                <a:cs typeface="Cambria"/>
              </a:rPr>
              <a:t>for </a:t>
            </a:r>
            <a:r>
              <a:rPr lang="en-US" b="1" u="sng" dirty="0">
                <a:cs typeface="Cambria"/>
              </a:rPr>
              <a:t>64 </a:t>
            </a:r>
            <a:r>
              <a:rPr lang="en-US" b="1" u="sng" dirty="0" smtClean="0">
                <a:cs typeface="Cambria"/>
              </a:rPr>
              <a:t>indicators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934200" y="3048000"/>
            <a:ext cx="1109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Equity?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359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Funding Model and Support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Subscriptions (spread the responsibility widely)</a:t>
            </a:r>
          </a:p>
          <a:p>
            <a:r>
              <a:rPr lang="en-US" dirty="0" smtClean="0"/>
              <a:t>Base support (half projected budget raised)</a:t>
            </a:r>
          </a:p>
          <a:p>
            <a:pPr lvl="1"/>
            <a:r>
              <a:rPr lang="en-US" dirty="0" smtClean="0"/>
              <a:t>3-year start-up funding</a:t>
            </a:r>
          </a:p>
          <a:p>
            <a:pPr lvl="2"/>
            <a:r>
              <a:rPr lang="en-US" dirty="0" smtClean="0"/>
              <a:t>Metro</a:t>
            </a:r>
          </a:p>
          <a:p>
            <a:pPr lvl="2"/>
            <a:r>
              <a:rPr lang="en-US" dirty="0" smtClean="0"/>
              <a:t>Institute for Sustainable Solutions (Portland State)</a:t>
            </a:r>
          </a:p>
          <a:p>
            <a:pPr lvl="1"/>
            <a:r>
              <a:rPr lang="en-US" dirty="0" smtClean="0"/>
              <a:t>Yearly subscriptions</a:t>
            </a:r>
          </a:p>
          <a:p>
            <a:pPr lvl="2"/>
            <a:r>
              <a:rPr lang="en-US" dirty="0" smtClean="0"/>
              <a:t>City of Portland </a:t>
            </a:r>
          </a:p>
          <a:p>
            <a:pPr lvl="2"/>
            <a:r>
              <a:rPr lang="en-US" dirty="0" smtClean="0"/>
              <a:t>City of Vancouver, WA</a:t>
            </a:r>
          </a:p>
          <a:p>
            <a:pPr lvl="2"/>
            <a:r>
              <a:rPr lang="en-US" dirty="0" smtClean="0"/>
              <a:t>Multnomah County</a:t>
            </a:r>
          </a:p>
          <a:p>
            <a:pPr lvl="2"/>
            <a:r>
              <a:rPr lang="en-US" dirty="0" smtClean="0"/>
              <a:t>Washington State University, Vancouver, WA</a:t>
            </a:r>
          </a:p>
          <a:p>
            <a:pPr lvl="2"/>
            <a:r>
              <a:rPr lang="en-US" dirty="0" smtClean="0"/>
              <a:t>Other smaller donations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4188" y="5927710"/>
            <a:ext cx="1650698" cy="93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870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1829" y="28259"/>
            <a:ext cx="4794187" cy="1285661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Georgia" charset="0"/>
              </a:rPr>
              <a:t>Greater Portland Pulse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solidFill>
                  <a:schemeClr val="bg1"/>
                </a:solidFill>
                <a:ea typeface="+mj-ea"/>
                <a:cs typeface="Georgia" charset="0"/>
              </a:rPr>
              <a:t>Indicators, website, outreach (technical trainings on Weave)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Georgia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642628" y="2621"/>
            <a:ext cx="4581525" cy="6922839"/>
            <a:chOff x="1309688" y="233363"/>
            <a:chExt cx="4581525" cy="6922839"/>
          </a:xfrm>
        </p:grpSpPr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19213" y="233363"/>
              <a:ext cx="4572000" cy="4491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6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09688" y="4586538"/>
              <a:ext cx="4572000" cy="2569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/>
          <a:srcRect t="1578"/>
          <a:stretch>
            <a:fillRect/>
          </a:stretch>
        </p:blipFill>
        <p:spPr bwMode="auto">
          <a:xfrm>
            <a:off x="172564" y="1410062"/>
            <a:ext cx="4587447" cy="4377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117" y="4758010"/>
            <a:ext cx="1969761" cy="179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35852" y="3010283"/>
            <a:ext cx="2152650" cy="1533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56878" y="6246975"/>
            <a:ext cx="1637276" cy="426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13066" y="5258697"/>
            <a:ext cx="2162175" cy="1057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0099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Potential Funder Feedback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r>
              <a:rPr lang="en-US" dirty="0" smtClean="0"/>
              <a:t>Couldn’t see themselves in the data</a:t>
            </a:r>
          </a:p>
          <a:p>
            <a:pPr marL="914400" lvl="1" indent="-514350"/>
            <a:r>
              <a:rPr lang="en-US" u="sng" dirty="0" smtClean="0"/>
              <a:t>Consensus-driven outcomes</a:t>
            </a:r>
            <a:r>
              <a:rPr lang="en-US" dirty="0" smtClean="0"/>
              <a:t>. Outcomes were overly broad and not targeted enough to user initiatives.</a:t>
            </a:r>
          </a:p>
          <a:p>
            <a:pPr marL="914400" lvl="1" indent="-514350"/>
            <a:r>
              <a:rPr lang="en-US" u="sng" dirty="0" smtClean="0"/>
              <a:t>Limited number of indicators</a:t>
            </a:r>
            <a:r>
              <a:rPr lang="en-US" dirty="0" smtClean="0"/>
              <a:t>. The indicators don’t speak directly enough to user interests.</a:t>
            </a:r>
          </a:p>
          <a:p>
            <a:pPr marL="914400" lvl="1" indent="-514350"/>
            <a:r>
              <a:rPr lang="en-US" u="sng" dirty="0" smtClean="0"/>
              <a:t>Geographic scale</a:t>
            </a:r>
            <a:r>
              <a:rPr lang="en-US" dirty="0" smtClean="0"/>
              <a:t>.  Most of the indicators are only available at the regional or county levels.</a:t>
            </a:r>
          </a:p>
          <a:p>
            <a:pPr marL="914400" lvl="1" indent="-514350"/>
            <a:r>
              <a:rPr lang="en-US" u="sng" dirty="0" smtClean="0"/>
              <a:t>Website design and organization</a:t>
            </a:r>
            <a:r>
              <a:rPr lang="en-US" dirty="0" smtClean="0"/>
              <a:t>.  Too dependent on the process.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4188" y="5927710"/>
            <a:ext cx="1650698" cy="93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150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Potential Funder Feedback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Confusion</a:t>
            </a:r>
            <a:r>
              <a:rPr lang="en-US" dirty="0" smtClean="0"/>
              <a:t> between data points and indicators.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Greater Portland Pulse data are </a:t>
            </a:r>
            <a:r>
              <a:rPr lang="en-US" u="sng" dirty="0"/>
              <a:t>secondary datasets </a:t>
            </a:r>
            <a:r>
              <a:rPr lang="en-US" dirty="0"/>
              <a:t>that are </a:t>
            </a:r>
            <a:r>
              <a:rPr lang="en-US" u="sng" dirty="0"/>
              <a:t>free and accessible elsewhere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4188" y="5927710"/>
            <a:ext cx="1650698" cy="93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000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198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Indicators vs. Data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An indicator is “a pointer or gauge;” “a substance (as litmus) used to show visually the change of a condition;” “an organism or ecological community so strictly associated with particular environmental conditions that its presence is indicative of the existence of these conditions”</a:t>
            </a:r>
          </a:p>
          <a:p>
            <a:pPr marL="1371600" lvl="3" indent="0">
              <a:buNone/>
            </a:pPr>
            <a:r>
              <a:rPr lang="en-US" dirty="0" smtClean="0"/>
              <a:t>		- Merriam-Webster Dictionary</a:t>
            </a:r>
          </a:p>
          <a:p>
            <a:pPr lvl="7"/>
            <a:endParaRPr lang="en-US" dirty="0" smtClean="0"/>
          </a:p>
          <a:p>
            <a:r>
              <a:rPr lang="en-US" dirty="0" smtClean="0"/>
              <a:t>Social </a:t>
            </a:r>
            <a:r>
              <a:rPr lang="en-US" dirty="0"/>
              <a:t>indicators are “statistics, statistical series, and all other forms of evidence that enable us to access where we stand and are going with respect to our values and goals…” </a:t>
            </a:r>
            <a:r>
              <a:rPr lang="en-US" dirty="0" smtClean="0"/>
              <a:t> 					</a:t>
            </a:r>
            <a:r>
              <a:rPr lang="en-US" sz="1800" dirty="0" smtClean="0"/>
              <a:t>- Academy </a:t>
            </a:r>
            <a:r>
              <a:rPr lang="en-US" sz="1800" dirty="0"/>
              <a:t>of Arts and </a:t>
            </a:r>
            <a:r>
              <a:rPr lang="en-US" sz="1800" dirty="0" smtClean="0"/>
              <a:t>Sciences</a:t>
            </a:r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191" y="0"/>
            <a:ext cx="235080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34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6437</TotalTime>
  <Words>589</Words>
  <Application>Microsoft Office PowerPoint</Application>
  <PresentationFormat>On-screen Show (4:3)</PresentationFormat>
  <Paragraphs>97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What is “the Pulse”?</vt:lpstr>
      <vt:lpstr>Development Process</vt:lpstr>
      <vt:lpstr>PowerPoint Presentation</vt:lpstr>
      <vt:lpstr>Funding Model and Support</vt:lpstr>
      <vt:lpstr>PowerPoint Presentation</vt:lpstr>
      <vt:lpstr>Potential Funder Feedback</vt:lpstr>
      <vt:lpstr>Potential Funder Feedback</vt:lpstr>
      <vt:lpstr>Indicators vs. Data</vt:lpstr>
      <vt:lpstr>Indicators vs. Data</vt:lpstr>
      <vt:lpstr>Purpose of Indicators</vt:lpstr>
      <vt:lpstr>PowerPoint Presentation</vt:lpstr>
      <vt:lpstr>PowerPoint Presentation</vt:lpstr>
      <vt:lpstr>PowerPoint Presentation</vt:lpstr>
      <vt:lpstr>PowerPoint Presentation</vt:lpstr>
    </vt:vector>
  </TitlesOfParts>
  <Company>Portland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 Merrick</dc:creator>
  <cp:lastModifiedBy>user1</cp:lastModifiedBy>
  <cp:revision>55</cp:revision>
  <cp:lastPrinted>2014-03-17T21:37:36Z</cp:lastPrinted>
  <dcterms:created xsi:type="dcterms:W3CDTF">2014-03-06T21:29:42Z</dcterms:created>
  <dcterms:modified xsi:type="dcterms:W3CDTF">2014-03-21T20:31:34Z</dcterms:modified>
</cp:coreProperties>
</file>