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4"/>
    <p:sldMasterId id="2147483698" r:id="rId5"/>
    <p:sldMasterId id="2147483709" r:id="rId6"/>
    <p:sldMasterId id="2147483732" r:id="rId7"/>
    <p:sldMasterId id="2147483742" r:id="rId8"/>
    <p:sldMasterId id="2147483758" r:id="rId9"/>
    <p:sldMasterId id="2147483774" r:id="rId10"/>
    <p:sldMasterId id="2147483790" r:id="rId11"/>
    <p:sldMasterId id="2147483803" r:id="rId12"/>
    <p:sldMasterId id="2147483827" r:id="rId13"/>
  </p:sldMasterIdLst>
  <p:notesMasterIdLst>
    <p:notesMasterId r:id="rId38"/>
  </p:notesMasterIdLst>
  <p:handoutMasterIdLst>
    <p:handoutMasterId r:id="rId39"/>
  </p:handoutMasterIdLst>
  <p:sldIdLst>
    <p:sldId id="505" r:id="rId14"/>
    <p:sldId id="374" r:id="rId15"/>
    <p:sldId id="497" r:id="rId16"/>
    <p:sldId id="498" r:id="rId17"/>
    <p:sldId id="499" r:id="rId18"/>
    <p:sldId id="500" r:id="rId19"/>
    <p:sldId id="375" r:id="rId20"/>
    <p:sldId id="395" r:id="rId21"/>
    <p:sldId id="401" r:id="rId22"/>
    <p:sldId id="405" r:id="rId23"/>
    <p:sldId id="407" r:id="rId24"/>
    <p:sldId id="411" r:id="rId25"/>
    <p:sldId id="501" r:id="rId26"/>
    <p:sldId id="414" r:id="rId27"/>
    <p:sldId id="502" r:id="rId28"/>
    <p:sldId id="504" r:id="rId29"/>
    <p:sldId id="503" r:id="rId30"/>
    <p:sldId id="422" r:id="rId31"/>
    <p:sldId id="424" r:id="rId32"/>
    <p:sldId id="425" r:id="rId33"/>
    <p:sldId id="426" r:id="rId34"/>
    <p:sldId id="379" r:id="rId35"/>
    <p:sldId id="427" r:id="rId36"/>
    <p:sldId id="428" r:id="rId37"/>
  </p:sldIdLst>
  <p:sldSz cx="9144000" cy="6858000" type="screen4x3"/>
  <p:notesSz cx="7010400" cy="9296400"/>
  <p:embeddedFontLst>
    <p:embeddedFont>
      <p:font typeface="Tahoma" panose="020B0604030504040204" pitchFamily="34" charset="0"/>
      <p:regular r:id="rId40"/>
      <p:bold r:id="rId41"/>
    </p:embeddedFont>
    <p:embeddedFont>
      <p:font typeface="Calibri" panose="020F0502020204030204" pitchFamily="34" charset="0"/>
      <p:regular r:id="rId42"/>
      <p:bold r:id="rId43"/>
      <p:italic r:id="rId44"/>
      <p:boldItalic r:id="rId45"/>
    </p:embeddedFont>
    <p:embeddedFont>
      <p:font typeface="Myriad Web Pro" panose="020B0503030403090204" charset="0"/>
      <p:regular r:id="rId46"/>
      <p:bold r:id="rId47"/>
      <p:italic r:id="rId48"/>
    </p:embeddedFont>
    <p:embeddedFont>
      <p:font typeface="Arial Rounded MT Bold" panose="020F0704030504030204" pitchFamily="34" charset="0"/>
      <p:regular r:id="rId49"/>
    </p:embeddedFont>
    <p:embeddedFont>
      <p:font typeface="Gill Sans MT" panose="020B05020201040202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DC User" initials="CU" lastIdx="3" clrIdx="0"/>
  <p:cmAuthor id="1" name="Neitzel, Stephanie (CDC/OSTLTS/OD) (CTR)" initials="SN" lastIdx="2" clrIdx="1"/>
  <p:cmAuthor id="2" name="Karina Lifschitz" initials="KL" lastIdx="8" clrIdx="2"/>
  <p:cmAuthor id="3" name="Hawkins-Cox, Diane K. (CDC/ONDIEH/NCCDPHP) (CTR)" initials="HDK(("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67" autoAdjust="0"/>
    <p:restoredTop sz="93935" autoAdjust="0"/>
  </p:normalViewPr>
  <p:slideViewPr>
    <p:cSldViewPr>
      <p:cViewPr>
        <p:scale>
          <a:sx n="100" d="100"/>
          <a:sy n="100" d="100"/>
        </p:scale>
        <p:origin x="-486" y="180"/>
      </p:cViewPr>
      <p:guideLst>
        <p:guide orient="horz" pos="2160"/>
        <p:guide pos="2880"/>
      </p:guideLst>
    </p:cSldViewPr>
  </p:slideViewPr>
  <p:notesTextViewPr>
    <p:cViewPr>
      <p:scale>
        <a:sx n="100" d="100"/>
        <a:sy n="100" d="100"/>
      </p:scale>
      <p:origin x="0" y="0"/>
    </p:cViewPr>
  </p:notesTextViewPr>
  <p:notesViewPr>
    <p:cSldViewPr>
      <p:cViewPr varScale="1">
        <p:scale>
          <a:sx n="61" d="100"/>
          <a:sy n="61" d="100"/>
        </p:scale>
        <p:origin x="-1728"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12.fntdata"/><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996BE97C-F126-4540-A244-4D3D132CAB06}" srcId="{749D3D01-9D9E-4660-9167-3C44184500DA}" destId="{9295EFE8-29D0-4656-8B12-C185BFDA7418}" srcOrd="0" destOrd="0" parTransId="{3D7D1376-FAAD-4CEB-A59E-329C37CF53D4}" sibTransId="{26A1791A-AD29-48C3-8030-65A7FAE69F0E}"/>
    <dgm:cxn modelId="{3AB9379F-2E37-41FC-B8AE-91FE70F27575}" type="presOf" srcId="{9295EFE8-29D0-4656-8B12-C185BFDA7418}" destId="{7027E0BC-908B-45CB-B6DB-436815843BF1}" srcOrd="0" destOrd="0" presId="urn:microsoft.com/office/officeart/2005/8/layout/vList2"/>
    <dgm:cxn modelId="{26DCEB2B-9E27-431F-87B0-C6E457468052}" type="presOf" srcId="{749D3D01-9D9E-4660-9167-3C44184500DA}" destId="{63F8A1D1-D2A4-440D-8945-F679AAD4CA82}" srcOrd="0" destOrd="0" presId="urn:microsoft.com/office/officeart/2005/8/layout/vList2"/>
    <dgm:cxn modelId="{116846D5-A848-4FB1-B942-D260C877349A}"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A2B1D6-637A-49DF-963C-C8BC521EC800}" type="doc">
      <dgm:prSet loTypeId="urn:microsoft.com/office/officeart/2009/3/layout/DescendingProcess" loCatId="process" qsTypeId="urn:microsoft.com/office/officeart/2005/8/quickstyle/simple1" qsCatId="simple" csTypeId="urn:microsoft.com/office/officeart/2005/8/colors/accent1_2" csCatId="accent1" phldr="1"/>
      <dgm:spPr>
        <a:scene3d>
          <a:camera prst="orthographicFront">
            <a:rot lat="0" lon="0" rev="11400001"/>
          </a:camera>
          <a:lightRig rig="threePt" dir="t"/>
        </a:scene3d>
      </dgm:spPr>
      <dgm:t>
        <a:bodyPr/>
        <a:lstStyle/>
        <a:p>
          <a:endParaRPr lang="en-US"/>
        </a:p>
      </dgm:t>
    </dgm:pt>
    <dgm:pt modelId="{22DE768D-AF78-4E4A-8795-64F6C7D95876}">
      <dgm:prSet phldrT="[Text]"/>
      <dgm:spPr>
        <a:xfrm>
          <a:off x="0" y="81177"/>
          <a:ext cx="1174764" cy="461823"/>
        </a:xfrm>
        <a:noFill/>
        <a:ln>
          <a:noFill/>
        </a:ln>
        <a:effectLst/>
        <a:scene3d>
          <a:camera prst="orthographicFront">
            <a:rot lat="0" lon="0" rev="11400001"/>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D5F4E45C-2ACC-4545-B329-79EA1AF21229}" type="parTrans" cxnId="{0393BAE4-D314-40D3-BA4A-6D1302CA444A}">
      <dgm:prSet/>
      <dgm:spPr/>
      <dgm:t>
        <a:bodyPr/>
        <a:lstStyle/>
        <a:p>
          <a:endParaRPr lang="en-US"/>
        </a:p>
      </dgm:t>
    </dgm:pt>
    <dgm:pt modelId="{0EB90854-7D59-4F97-874B-5946A2F588D4}" type="sibTrans" cxnId="{0393BAE4-D314-40D3-BA4A-6D1302CA444A}">
      <dgm:prSet/>
      <dgm:spPr/>
      <dgm:t>
        <a:bodyPr/>
        <a:lstStyle/>
        <a:p>
          <a:endParaRPr lang="en-US"/>
        </a:p>
      </dgm:t>
    </dgm:pt>
    <dgm:pt modelId="{BDAE4372-9753-4C7E-A5F2-0751274BAC63}">
      <dgm:prSet phldrT="[Text]"/>
      <dgm:spPr>
        <a:xfrm>
          <a:off x="1397017" y="627573"/>
          <a:ext cx="1778021" cy="461823"/>
        </a:xfrm>
        <a:noFill/>
        <a:ln>
          <a:noFill/>
        </a:ln>
        <a:effectLst/>
        <a:scene3d>
          <a:camera prst="orthographicFront">
            <a:rot lat="0" lon="0" rev="11400001"/>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00261D68-62D8-4B2F-A869-49D729638BA2}" type="parTrans" cxnId="{FE71A9C3-D98A-41E2-9B39-AB1CA87923CF}">
      <dgm:prSet/>
      <dgm:spPr/>
      <dgm:t>
        <a:bodyPr/>
        <a:lstStyle/>
        <a:p>
          <a:endParaRPr lang="en-US"/>
        </a:p>
      </dgm:t>
    </dgm:pt>
    <dgm:pt modelId="{C1C38531-9CF0-46DE-BD7B-E62D0F4D4182}" type="sibTrans" cxnId="{FE71A9C3-D98A-41E2-9B39-AB1CA87923CF}">
      <dgm:prSet/>
      <dgm:spPr>
        <a:xfrm>
          <a:off x="1016301" y="827023"/>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gm:spPr>
      <dgm:t>
        <a:bodyPr/>
        <a:lstStyle/>
        <a:p>
          <a:endParaRPr lang="en-US"/>
        </a:p>
      </dgm:t>
    </dgm:pt>
    <dgm:pt modelId="{55434FF5-9ED9-409F-B9A2-3E480C9A22BE}">
      <dgm:prSet phldrT="[Text]"/>
      <dgm:spPr>
        <a:xfrm>
          <a:off x="0" y="838569"/>
          <a:ext cx="1047762" cy="461823"/>
        </a:xfrm>
        <a:noFill/>
        <a:ln>
          <a:noFill/>
        </a:ln>
        <a:effectLst/>
        <a:scene3d>
          <a:camera prst="orthographicFront">
            <a:rot lat="0" lon="0" rev="11400001"/>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B3933D33-45C5-46F8-A601-0A63F4859A0D}" type="parTrans" cxnId="{68EBC508-4BA4-4471-AC90-688EE63B04F3}">
      <dgm:prSet/>
      <dgm:spPr/>
      <dgm:t>
        <a:bodyPr/>
        <a:lstStyle/>
        <a:p>
          <a:endParaRPr lang="en-US"/>
        </a:p>
      </dgm:t>
    </dgm:pt>
    <dgm:pt modelId="{E684310D-F40B-4305-B18B-65D988A0AEC5}" type="sibTrans" cxnId="{68EBC508-4BA4-4471-AC90-688EE63B04F3}">
      <dgm:prSet/>
      <dgm:spPr>
        <a:xfrm>
          <a:off x="1317929" y="1038019"/>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gm:spPr>
      <dgm:t>
        <a:bodyPr/>
        <a:lstStyle/>
        <a:p>
          <a:endParaRPr lang="en-US"/>
        </a:p>
      </dgm:t>
    </dgm:pt>
    <dgm:pt modelId="{8635D87D-03AB-4E49-8E3B-85FDD7E346E4}">
      <dgm:prSet phldrT="[Text]"/>
      <dgm:spPr>
        <a:xfrm>
          <a:off x="1587519" y="2505753"/>
          <a:ext cx="1587519" cy="461823"/>
        </a:xfrm>
        <a:noFill/>
        <a:ln>
          <a:noFill/>
        </a:ln>
        <a:effectLst/>
        <a:scene3d>
          <a:camera prst="orthographicFront">
            <a:rot lat="0" lon="0" rev="11400001"/>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3B233FF4-D7F1-411F-A281-0478DA897359}" type="parTrans" cxnId="{DE64F149-FE01-4BBC-BDD8-FA0BF9F89BF8}">
      <dgm:prSet/>
      <dgm:spPr/>
      <dgm:t>
        <a:bodyPr/>
        <a:lstStyle/>
        <a:p>
          <a:endParaRPr lang="en-US"/>
        </a:p>
      </dgm:t>
    </dgm:pt>
    <dgm:pt modelId="{2ABBBEBA-2E6B-44F6-B667-7F3DD46842AA}" type="sibTrans" cxnId="{DE64F149-FE01-4BBC-BDD8-FA0BF9F89BF8}">
      <dgm:prSet/>
      <dgm:spPr/>
      <dgm:t>
        <a:bodyPr/>
        <a:lstStyle/>
        <a:p>
          <a:endParaRPr lang="en-US"/>
        </a:p>
      </dgm:t>
    </dgm:pt>
    <dgm:pt modelId="{9B20A002-75B3-4EFB-A01E-001847412A50}">
      <dgm:prSet phldrT="[Text]"/>
      <dgm:spPr/>
      <dgm:t>
        <a:bodyPr/>
        <a:lstStyle/>
        <a:p>
          <a:endParaRPr lang="en-US" dirty="0"/>
        </a:p>
      </dgm:t>
    </dgm:pt>
    <dgm:pt modelId="{2ACD6FC4-5E6F-4A73-94B0-C9F0CD97E7F2}" type="parTrans" cxnId="{A1D64CFE-FD48-482A-BB59-7F6692AD8DB8}">
      <dgm:prSet/>
      <dgm:spPr/>
      <dgm:t>
        <a:bodyPr/>
        <a:lstStyle/>
        <a:p>
          <a:endParaRPr lang="en-US"/>
        </a:p>
      </dgm:t>
    </dgm:pt>
    <dgm:pt modelId="{59495B21-1EB1-4255-A2F6-D9AB76A31A8A}" type="sibTrans" cxnId="{A1D64CFE-FD48-482A-BB59-7F6692AD8DB8}">
      <dgm:prSet/>
      <dgm:spPr/>
      <dgm:t>
        <a:bodyPr/>
        <a:lstStyle/>
        <a:p>
          <a:endParaRPr lang="en-US"/>
        </a:p>
      </dgm:t>
    </dgm:pt>
    <dgm:pt modelId="{5C44ECBA-48BB-489A-B934-BB5D1D14F7C0}">
      <dgm:prSet phldrT="[Text]"/>
      <dgm:spPr>
        <a:xfrm>
          <a:off x="2254277" y="1633772"/>
          <a:ext cx="920761" cy="461823"/>
        </a:xfrm>
        <a:noFill/>
        <a:ln>
          <a:noFill/>
        </a:ln>
        <a:effectLst/>
        <a:scene3d>
          <a:camera prst="orthographicFront">
            <a:rot lat="0" lon="0" rev="11400001"/>
          </a:camera>
          <a:lightRig rig="threePt" dir="t"/>
        </a:scene3d>
      </dgm:spPr>
      <dgm:t>
        <a:bodyPr/>
        <a:lstStyle/>
        <a:p>
          <a:endParaRPr lang="en-US" dirty="0">
            <a:solidFill>
              <a:srgbClr val="0F56DC">
                <a:hueOff val="0"/>
                <a:satOff val="0"/>
                <a:lumOff val="0"/>
                <a:alphaOff val="0"/>
              </a:srgbClr>
            </a:solidFill>
            <a:latin typeface="Myriad Web Pro"/>
            <a:ea typeface="+mn-ea"/>
            <a:cs typeface="+mn-cs"/>
          </a:endParaRPr>
        </a:p>
      </dgm:t>
    </dgm:pt>
    <dgm:pt modelId="{2802CE17-DDC5-4337-BE92-D01C0926D44B}" type="parTrans" cxnId="{9640D1D3-C925-4184-A65B-3DC82BF02BAB}">
      <dgm:prSet/>
      <dgm:spPr/>
      <dgm:t>
        <a:bodyPr/>
        <a:lstStyle/>
        <a:p>
          <a:endParaRPr lang="en-US"/>
        </a:p>
      </dgm:t>
    </dgm:pt>
    <dgm:pt modelId="{0F84DE30-B260-4FA5-B21D-12CB2BEE4432}" type="sibTrans" cxnId="{9640D1D3-C925-4184-A65B-3DC82BF02BAB}">
      <dgm:prSet/>
      <dgm:spPr>
        <a:xfrm>
          <a:off x="1968812" y="1833222"/>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gm:spPr>
      <dgm:t>
        <a:bodyPr/>
        <a:lstStyle/>
        <a:p>
          <a:endParaRPr lang="en-US"/>
        </a:p>
      </dgm:t>
    </dgm:pt>
    <dgm:pt modelId="{34509284-C23E-4F24-A6DB-9DDE3E0F64D8}">
      <dgm:prSet phldrT="[Text]"/>
      <dgm:spPr>
        <a:xfrm>
          <a:off x="1936773" y="1084490"/>
          <a:ext cx="1238265" cy="461823"/>
        </a:xfrm>
        <a:noFill/>
        <a:ln>
          <a:noFill/>
        </a:ln>
        <a:effectLst/>
        <a:scene3d>
          <a:camera prst="orthographicFront">
            <a:rot lat="0" lon="0" rev="11400001"/>
          </a:camera>
          <a:lightRig rig="threePt" dir="t"/>
        </a:scene3d>
      </dgm:spPr>
      <dgm:t>
        <a:bodyPr/>
        <a:lstStyle/>
        <a:p>
          <a:endParaRPr lang="en-US" dirty="0">
            <a:solidFill>
              <a:srgbClr val="0F56DC">
                <a:hueOff val="0"/>
                <a:satOff val="0"/>
                <a:lumOff val="0"/>
                <a:alphaOff val="0"/>
              </a:srgbClr>
            </a:solidFill>
            <a:latin typeface="Myriad Web Pro"/>
            <a:ea typeface="+mn-ea"/>
            <a:cs typeface="+mn-cs"/>
          </a:endParaRPr>
        </a:p>
      </dgm:t>
    </dgm:pt>
    <dgm:pt modelId="{EF6FA32D-F977-47FF-AFEB-9F3C64DEB140}" type="parTrans" cxnId="{BACA042D-89DD-43B3-99EB-FEF1DB575650}">
      <dgm:prSet/>
      <dgm:spPr/>
      <dgm:t>
        <a:bodyPr/>
        <a:lstStyle/>
        <a:p>
          <a:endParaRPr lang="en-US"/>
        </a:p>
      </dgm:t>
    </dgm:pt>
    <dgm:pt modelId="{580C3BDF-7DA5-4239-8879-570E8BA0B6BE}" type="sibTrans" cxnId="{BACA042D-89DD-43B3-99EB-FEF1DB575650}">
      <dgm:prSet/>
      <dgm:spPr>
        <a:xfrm>
          <a:off x="1571932" y="1283940"/>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gm:spPr>
      <dgm:t>
        <a:bodyPr/>
        <a:lstStyle/>
        <a:p>
          <a:endParaRPr lang="en-US"/>
        </a:p>
      </dgm:t>
    </dgm:pt>
    <dgm:pt modelId="{640CB146-BD0C-49DA-8C1D-1E2C98AD8105}">
      <dgm:prSet phldrT="[Text]"/>
      <dgm:spPr>
        <a:xfrm>
          <a:off x="159656" y="1356389"/>
          <a:ext cx="1587519" cy="461823"/>
        </a:xfrm>
        <a:noFill/>
        <a:ln>
          <a:noFill/>
        </a:ln>
        <a:effectLst/>
        <a:scene3d>
          <a:camera prst="orthographicFront">
            <a:rot lat="0" lon="0" rev="11400001"/>
          </a:camera>
          <a:lightRig rig="threePt" dir="t"/>
        </a:scene3d>
      </dgm:spPr>
      <dgm:t>
        <a:bodyPr/>
        <a:lstStyle/>
        <a:p>
          <a:endParaRPr lang="en-US" dirty="0">
            <a:solidFill>
              <a:srgbClr val="0F56DC">
                <a:hueOff val="0"/>
                <a:satOff val="0"/>
                <a:lumOff val="0"/>
                <a:alphaOff val="0"/>
              </a:srgbClr>
            </a:solidFill>
            <a:latin typeface="Myriad Web Pro"/>
            <a:ea typeface="+mn-ea"/>
            <a:cs typeface="+mn-cs"/>
          </a:endParaRPr>
        </a:p>
      </dgm:t>
    </dgm:pt>
    <dgm:pt modelId="{E9BC79C1-8D3A-45FF-84ED-62C1DDA3920B}" type="parTrans" cxnId="{3BD25E0E-7F7C-4C25-9C04-46CE6FA1064A}">
      <dgm:prSet/>
      <dgm:spPr/>
      <dgm:t>
        <a:bodyPr/>
        <a:lstStyle/>
        <a:p>
          <a:endParaRPr lang="en-US"/>
        </a:p>
      </dgm:t>
    </dgm:pt>
    <dgm:pt modelId="{8FB3A048-49CD-4D3E-8818-3A1AE79B2D39}" type="sibTrans" cxnId="{3BD25E0E-7F7C-4C25-9C04-46CE6FA1064A}">
      <dgm:prSet/>
      <dgm:spPr>
        <a:xfrm>
          <a:off x="1791645" y="1555839"/>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gm:spPr>
      <dgm:t>
        <a:bodyPr/>
        <a:lstStyle/>
        <a:p>
          <a:endParaRPr lang="en-US"/>
        </a:p>
      </dgm:t>
    </dgm:pt>
    <dgm:pt modelId="{290EC0D2-850F-42FC-889F-4C75888CEB48}" type="pres">
      <dgm:prSet presAssocID="{9CA2B1D6-637A-49DF-963C-C8BC521EC800}" presName="Name0" presStyleCnt="0">
        <dgm:presLayoutVars>
          <dgm:chMax val="7"/>
          <dgm:chPref val="5"/>
        </dgm:presLayoutVars>
      </dgm:prSet>
      <dgm:spPr/>
      <dgm:t>
        <a:bodyPr/>
        <a:lstStyle/>
        <a:p>
          <a:endParaRPr lang="en-US"/>
        </a:p>
      </dgm:t>
    </dgm:pt>
    <dgm:pt modelId="{2D8B399E-0F86-45C1-9148-6802CFE723F5}" type="pres">
      <dgm:prSet presAssocID="{9CA2B1D6-637A-49DF-963C-C8BC521EC800}" presName="arrowNode" presStyleLbl="node1" presStyleIdx="0" presStyleCnt="1"/>
      <dgm:spPr>
        <a:xfrm rot="4396374">
          <a:off x="167036" y="655548"/>
          <a:ext cx="2491710" cy="1737657"/>
        </a:xfrm>
        <a:prstGeom prst="swooshArrow">
          <a:avLst>
            <a:gd name="adj1" fmla="val 16310"/>
            <a:gd name="adj2" fmla="val 31370"/>
          </a:avLst>
        </a:prstGeom>
        <a:solidFill>
          <a:srgbClr val="4983F2">
            <a:hueOff val="0"/>
            <a:satOff val="0"/>
            <a:lumOff val="0"/>
            <a:alphaOff val="0"/>
          </a:srgbClr>
        </a:solidFill>
        <a:ln w="25400" cap="flat" cmpd="sng" algn="ctr">
          <a:solidFill>
            <a:srgbClr val="0F56DC"/>
          </a:solidFill>
          <a:prstDash val="solid"/>
        </a:ln>
        <a:effectLst/>
        <a:scene3d>
          <a:camera prst="orthographicFront">
            <a:rot lat="0" lon="0" rev="11400001"/>
          </a:camera>
          <a:lightRig rig="threePt" dir="t"/>
        </a:scene3d>
      </dgm:spPr>
    </dgm:pt>
    <dgm:pt modelId="{E8E61AC2-0EC5-4E67-8964-C46B06C10A01}" type="pres">
      <dgm:prSet presAssocID="{22DE768D-AF78-4E4A-8795-64F6C7D95876}" presName="txNode1" presStyleLbl="revTx" presStyleIdx="0" presStyleCnt="7">
        <dgm:presLayoutVars>
          <dgm:bulletEnabled val="1"/>
        </dgm:presLayoutVars>
      </dgm:prSet>
      <dgm:spPr>
        <a:prstGeom prst="rect">
          <a:avLst/>
        </a:prstGeom>
      </dgm:spPr>
      <dgm:t>
        <a:bodyPr/>
        <a:lstStyle/>
        <a:p>
          <a:endParaRPr lang="en-US"/>
        </a:p>
      </dgm:t>
    </dgm:pt>
    <dgm:pt modelId="{A92A1438-EFCE-41C8-890C-EECC520128F6}" type="pres">
      <dgm:prSet presAssocID="{BDAE4372-9753-4C7E-A5F2-0751274BAC63}" presName="txNode2" presStyleLbl="revTx" presStyleIdx="1" presStyleCnt="7">
        <dgm:presLayoutVars>
          <dgm:bulletEnabled val="1"/>
        </dgm:presLayoutVars>
      </dgm:prSet>
      <dgm:spPr>
        <a:prstGeom prst="rect">
          <a:avLst/>
        </a:prstGeom>
      </dgm:spPr>
      <dgm:t>
        <a:bodyPr/>
        <a:lstStyle/>
        <a:p>
          <a:endParaRPr lang="en-US"/>
        </a:p>
      </dgm:t>
    </dgm:pt>
    <dgm:pt modelId="{355CBC7C-D9DF-40F8-A04B-8355693CAD5E}" type="pres">
      <dgm:prSet presAssocID="{C1C38531-9CF0-46DE-BD7B-E62D0F4D4182}" presName="dotNode2" presStyleCnt="0"/>
      <dgm:spPr/>
    </dgm:pt>
    <dgm:pt modelId="{102F8D51-0AD3-4FA3-9331-F3184C0F7493}" type="pres">
      <dgm:prSet presAssocID="{C1C38531-9CF0-46DE-BD7B-E62D0F4D4182}" presName="dotRepeatNode" presStyleLbl="fgShp" presStyleIdx="0" presStyleCnt="5"/>
      <dgm:spPr>
        <a:prstGeom prst="ellipse">
          <a:avLst/>
        </a:prstGeom>
      </dgm:spPr>
      <dgm:t>
        <a:bodyPr/>
        <a:lstStyle/>
        <a:p>
          <a:endParaRPr lang="en-US"/>
        </a:p>
      </dgm:t>
    </dgm:pt>
    <dgm:pt modelId="{4FE9FEE9-352C-46ED-BE6E-7238E765245F}" type="pres">
      <dgm:prSet presAssocID="{55434FF5-9ED9-409F-B9A2-3E480C9A22BE}" presName="txNode3" presStyleLbl="revTx" presStyleIdx="2" presStyleCnt="7">
        <dgm:presLayoutVars>
          <dgm:bulletEnabled val="1"/>
        </dgm:presLayoutVars>
      </dgm:prSet>
      <dgm:spPr>
        <a:prstGeom prst="rect">
          <a:avLst/>
        </a:prstGeom>
      </dgm:spPr>
      <dgm:t>
        <a:bodyPr/>
        <a:lstStyle/>
        <a:p>
          <a:endParaRPr lang="en-US"/>
        </a:p>
      </dgm:t>
    </dgm:pt>
    <dgm:pt modelId="{F60C953C-EFC4-4131-9D11-0D5E7EE5D6C5}" type="pres">
      <dgm:prSet presAssocID="{E684310D-F40B-4305-B18B-65D988A0AEC5}" presName="dotNode3" presStyleCnt="0"/>
      <dgm:spPr/>
    </dgm:pt>
    <dgm:pt modelId="{7E030868-85F0-4329-8A9B-44D0CC93FFFE}" type="pres">
      <dgm:prSet presAssocID="{E684310D-F40B-4305-B18B-65D988A0AEC5}" presName="dotRepeatNode" presStyleLbl="fgShp" presStyleIdx="1" presStyleCnt="5"/>
      <dgm:spPr>
        <a:prstGeom prst="ellipse">
          <a:avLst/>
        </a:prstGeom>
      </dgm:spPr>
      <dgm:t>
        <a:bodyPr/>
        <a:lstStyle/>
        <a:p>
          <a:endParaRPr lang="en-US"/>
        </a:p>
      </dgm:t>
    </dgm:pt>
    <dgm:pt modelId="{9D557456-72EF-40E8-B09A-7E5A66F4265F}" type="pres">
      <dgm:prSet presAssocID="{34509284-C23E-4F24-A6DB-9DDE3E0F64D8}" presName="txNode4" presStyleLbl="revTx" presStyleIdx="3" presStyleCnt="7">
        <dgm:presLayoutVars>
          <dgm:bulletEnabled val="1"/>
        </dgm:presLayoutVars>
      </dgm:prSet>
      <dgm:spPr>
        <a:prstGeom prst="rect">
          <a:avLst/>
        </a:prstGeom>
      </dgm:spPr>
      <dgm:t>
        <a:bodyPr/>
        <a:lstStyle/>
        <a:p>
          <a:endParaRPr lang="en-US"/>
        </a:p>
      </dgm:t>
    </dgm:pt>
    <dgm:pt modelId="{693EC47C-556C-46A0-A4D9-F37F3C63E123}" type="pres">
      <dgm:prSet presAssocID="{580C3BDF-7DA5-4239-8879-570E8BA0B6BE}" presName="dotNode4" presStyleCnt="0"/>
      <dgm:spPr/>
    </dgm:pt>
    <dgm:pt modelId="{B63CC946-FD93-4C08-8F01-7177AE6F88C8}" type="pres">
      <dgm:prSet presAssocID="{580C3BDF-7DA5-4239-8879-570E8BA0B6BE}" presName="dotRepeatNode" presStyleLbl="fgShp" presStyleIdx="2" presStyleCnt="5"/>
      <dgm:spPr>
        <a:prstGeom prst="ellipse">
          <a:avLst/>
        </a:prstGeom>
      </dgm:spPr>
      <dgm:t>
        <a:bodyPr/>
        <a:lstStyle/>
        <a:p>
          <a:endParaRPr lang="en-US"/>
        </a:p>
      </dgm:t>
    </dgm:pt>
    <dgm:pt modelId="{87377D28-8376-4650-A5C8-54B687A9E0A8}" type="pres">
      <dgm:prSet presAssocID="{640CB146-BD0C-49DA-8C1D-1E2C98AD8105}" presName="txNode5" presStyleLbl="revTx" presStyleIdx="4" presStyleCnt="7" custLinFactNeighborX="10057">
        <dgm:presLayoutVars>
          <dgm:bulletEnabled val="1"/>
        </dgm:presLayoutVars>
      </dgm:prSet>
      <dgm:spPr>
        <a:prstGeom prst="rect">
          <a:avLst/>
        </a:prstGeom>
      </dgm:spPr>
      <dgm:t>
        <a:bodyPr/>
        <a:lstStyle/>
        <a:p>
          <a:endParaRPr lang="en-US"/>
        </a:p>
      </dgm:t>
    </dgm:pt>
    <dgm:pt modelId="{0BA8CF4F-2B08-4854-885F-97DC3FD65C4D}" type="pres">
      <dgm:prSet presAssocID="{8FB3A048-49CD-4D3E-8818-3A1AE79B2D39}" presName="dotNode5" presStyleCnt="0"/>
      <dgm:spPr/>
    </dgm:pt>
    <dgm:pt modelId="{E84E91AA-E4E0-4B0D-AF00-1E3C44134C12}" type="pres">
      <dgm:prSet presAssocID="{8FB3A048-49CD-4D3E-8818-3A1AE79B2D39}" presName="dotRepeatNode" presStyleLbl="fgShp" presStyleIdx="3" presStyleCnt="5"/>
      <dgm:spPr>
        <a:prstGeom prst="ellipse">
          <a:avLst/>
        </a:prstGeom>
      </dgm:spPr>
      <dgm:t>
        <a:bodyPr/>
        <a:lstStyle/>
        <a:p>
          <a:endParaRPr lang="en-US"/>
        </a:p>
      </dgm:t>
    </dgm:pt>
    <dgm:pt modelId="{D326D0C6-3FE7-4F9B-8A56-B490591AE642}" type="pres">
      <dgm:prSet presAssocID="{5C44ECBA-48BB-489A-B934-BB5D1D14F7C0}" presName="txNode6" presStyleLbl="revTx" presStyleIdx="5" presStyleCnt="7">
        <dgm:presLayoutVars>
          <dgm:bulletEnabled val="1"/>
        </dgm:presLayoutVars>
      </dgm:prSet>
      <dgm:spPr>
        <a:prstGeom prst="rect">
          <a:avLst/>
        </a:prstGeom>
      </dgm:spPr>
      <dgm:t>
        <a:bodyPr/>
        <a:lstStyle/>
        <a:p>
          <a:endParaRPr lang="en-US"/>
        </a:p>
      </dgm:t>
    </dgm:pt>
    <dgm:pt modelId="{9F4085B4-56D3-423E-AB26-1687BD1E391C}" type="pres">
      <dgm:prSet presAssocID="{0F84DE30-B260-4FA5-B21D-12CB2BEE4432}" presName="dotNode6" presStyleCnt="0"/>
      <dgm:spPr/>
    </dgm:pt>
    <dgm:pt modelId="{5AF8121E-8AEA-4409-9081-00DC3597A6F2}" type="pres">
      <dgm:prSet presAssocID="{0F84DE30-B260-4FA5-B21D-12CB2BEE4432}" presName="dotRepeatNode" presStyleLbl="fgShp" presStyleIdx="4" presStyleCnt="5"/>
      <dgm:spPr>
        <a:prstGeom prst="ellipse">
          <a:avLst/>
        </a:prstGeom>
      </dgm:spPr>
      <dgm:t>
        <a:bodyPr/>
        <a:lstStyle/>
        <a:p>
          <a:endParaRPr lang="en-US"/>
        </a:p>
      </dgm:t>
    </dgm:pt>
    <dgm:pt modelId="{B2C0A6EF-7D77-489F-B8A8-F55FD4EF5ACB}" type="pres">
      <dgm:prSet presAssocID="{8635D87D-03AB-4E49-8E3B-85FDD7E346E4}" presName="txNode7" presStyleLbl="revTx" presStyleIdx="6" presStyleCnt="7">
        <dgm:presLayoutVars>
          <dgm:bulletEnabled val="1"/>
        </dgm:presLayoutVars>
      </dgm:prSet>
      <dgm:spPr>
        <a:prstGeom prst="rect">
          <a:avLst/>
        </a:prstGeom>
      </dgm:spPr>
      <dgm:t>
        <a:bodyPr/>
        <a:lstStyle/>
        <a:p>
          <a:endParaRPr lang="en-US"/>
        </a:p>
      </dgm:t>
    </dgm:pt>
  </dgm:ptLst>
  <dgm:cxnLst>
    <dgm:cxn modelId="{3189EE95-E65B-4759-B85C-F40538ADAAC8}" type="presOf" srcId="{580C3BDF-7DA5-4239-8879-570E8BA0B6BE}" destId="{B63CC946-FD93-4C08-8F01-7177AE6F88C8}" srcOrd="0" destOrd="0" presId="urn:microsoft.com/office/officeart/2009/3/layout/DescendingProcess"/>
    <dgm:cxn modelId="{BACA042D-89DD-43B3-99EB-FEF1DB575650}" srcId="{9CA2B1D6-637A-49DF-963C-C8BC521EC800}" destId="{34509284-C23E-4F24-A6DB-9DDE3E0F64D8}" srcOrd="3" destOrd="0" parTransId="{EF6FA32D-F977-47FF-AFEB-9F3C64DEB140}" sibTransId="{580C3BDF-7DA5-4239-8879-570E8BA0B6BE}"/>
    <dgm:cxn modelId="{E9D8C7C7-D1CE-40BB-B96F-3214EA41E215}" type="presOf" srcId="{0F84DE30-B260-4FA5-B21D-12CB2BEE4432}" destId="{5AF8121E-8AEA-4409-9081-00DC3597A6F2}" srcOrd="0" destOrd="0" presId="urn:microsoft.com/office/officeart/2009/3/layout/DescendingProcess"/>
    <dgm:cxn modelId="{480BCEB2-41AA-484C-8E00-16F33E568F8E}" type="presOf" srcId="{55434FF5-9ED9-409F-B9A2-3E480C9A22BE}" destId="{4FE9FEE9-352C-46ED-BE6E-7238E765245F}" srcOrd="0" destOrd="0" presId="urn:microsoft.com/office/officeart/2009/3/layout/DescendingProcess"/>
    <dgm:cxn modelId="{9640D1D3-C925-4184-A65B-3DC82BF02BAB}" srcId="{9CA2B1D6-637A-49DF-963C-C8BC521EC800}" destId="{5C44ECBA-48BB-489A-B934-BB5D1D14F7C0}" srcOrd="5" destOrd="0" parTransId="{2802CE17-DDC5-4337-BE92-D01C0926D44B}" sibTransId="{0F84DE30-B260-4FA5-B21D-12CB2BEE4432}"/>
    <dgm:cxn modelId="{0B9ED36A-3E67-4E40-8D46-6EF0835B5405}" type="presOf" srcId="{E684310D-F40B-4305-B18B-65D988A0AEC5}" destId="{7E030868-85F0-4329-8A9B-44D0CC93FFFE}" srcOrd="0" destOrd="0" presId="urn:microsoft.com/office/officeart/2009/3/layout/DescendingProcess"/>
    <dgm:cxn modelId="{08D0314B-1ACE-4C39-B00F-44723A6EDA6E}" type="presOf" srcId="{5C44ECBA-48BB-489A-B934-BB5D1D14F7C0}" destId="{D326D0C6-3FE7-4F9B-8A56-B490591AE642}" srcOrd="0" destOrd="0" presId="urn:microsoft.com/office/officeart/2009/3/layout/DescendingProcess"/>
    <dgm:cxn modelId="{A1D64CFE-FD48-482A-BB59-7F6692AD8DB8}" srcId="{9CA2B1D6-637A-49DF-963C-C8BC521EC800}" destId="{9B20A002-75B3-4EFB-A01E-001847412A50}" srcOrd="7" destOrd="0" parTransId="{2ACD6FC4-5E6F-4A73-94B0-C9F0CD97E7F2}" sibTransId="{59495B21-1EB1-4255-A2F6-D9AB76A31A8A}"/>
    <dgm:cxn modelId="{B449AC2E-6337-47C4-A20D-BAB4A0F33134}" type="presOf" srcId="{C1C38531-9CF0-46DE-BD7B-E62D0F4D4182}" destId="{102F8D51-0AD3-4FA3-9331-F3184C0F7493}" srcOrd="0" destOrd="0" presId="urn:microsoft.com/office/officeart/2009/3/layout/DescendingProcess"/>
    <dgm:cxn modelId="{DE64F149-FE01-4BBC-BDD8-FA0BF9F89BF8}" srcId="{9CA2B1D6-637A-49DF-963C-C8BC521EC800}" destId="{8635D87D-03AB-4E49-8E3B-85FDD7E346E4}" srcOrd="6" destOrd="0" parTransId="{3B233FF4-D7F1-411F-A281-0478DA897359}" sibTransId="{2ABBBEBA-2E6B-44F6-B667-7F3DD46842AA}"/>
    <dgm:cxn modelId="{3BD25E0E-7F7C-4C25-9C04-46CE6FA1064A}" srcId="{9CA2B1D6-637A-49DF-963C-C8BC521EC800}" destId="{640CB146-BD0C-49DA-8C1D-1E2C98AD8105}" srcOrd="4" destOrd="0" parTransId="{E9BC79C1-8D3A-45FF-84ED-62C1DDA3920B}" sibTransId="{8FB3A048-49CD-4D3E-8818-3A1AE79B2D39}"/>
    <dgm:cxn modelId="{68EBC508-4BA4-4471-AC90-688EE63B04F3}" srcId="{9CA2B1D6-637A-49DF-963C-C8BC521EC800}" destId="{55434FF5-9ED9-409F-B9A2-3E480C9A22BE}" srcOrd="2" destOrd="0" parTransId="{B3933D33-45C5-46F8-A601-0A63F4859A0D}" sibTransId="{E684310D-F40B-4305-B18B-65D988A0AEC5}"/>
    <dgm:cxn modelId="{67379F03-5C30-4314-B9E3-58884ED35843}" type="presOf" srcId="{8FB3A048-49CD-4D3E-8818-3A1AE79B2D39}" destId="{E84E91AA-E4E0-4B0D-AF00-1E3C44134C12}" srcOrd="0" destOrd="0" presId="urn:microsoft.com/office/officeart/2009/3/layout/DescendingProcess"/>
    <dgm:cxn modelId="{513C9F9C-4FDF-4DEB-96D0-39C5D4BF05D6}" type="presOf" srcId="{22DE768D-AF78-4E4A-8795-64F6C7D95876}" destId="{E8E61AC2-0EC5-4E67-8964-C46B06C10A01}" srcOrd="0" destOrd="0" presId="urn:microsoft.com/office/officeart/2009/3/layout/DescendingProcess"/>
    <dgm:cxn modelId="{08C151AF-BFF2-479F-879A-89F8E900B3A5}" type="presOf" srcId="{640CB146-BD0C-49DA-8C1D-1E2C98AD8105}" destId="{87377D28-8376-4650-A5C8-54B687A9E0A8}" srcOrd="0" destOrd="0" presId="urn:microsoft.com/office/officeart/2009/3/layout/DescendingProcess"/>
    <dgm:cxn modelId="{28B3BB0B-ACCB-41F8-B2E7-35B50FFEC2DD}" type="presOf" srcId="{34509284-C23E-4F24-A6DB-9DDE3E0F64D8}" destId="{9D557456-72EF-40E8-B09A-7E5A66F4265F}" srcOrd="0" destOrd="0" presId="urn:microsoft.com/office/officeart/2009/3/layout/DescendingProcess"/>
    <dgm:cxn modelId="{0393BAE4-D314-40D3-BA4A-6D1302CA444A}" srcId="{9CA2B1D6-637A-49DF-963C-C8BC521EC800}" destId="{22DE768D-AF78-4E4A-8795-64F6C7D95876}" srcOrd="0" destOrd="0" parTransId="{D5F4E45C-2ACC-4545-B329-79EA1AF21229}" sibTransId="{0EB90854-7D59-4F97-874B-5946A2F588D4}"/>
    <dgm:cxn modelId="{926DD6CE-D80B-42FF-B9EF-1A2ABF3370D3}" type="presOf" srcId="{BDAE4372-9753-4C7E-A5F2-0751274BAC63}" destId="{A92A1438-EFCE-41C8-890C-EECC520128F6}" srcOrd="0" destOrd="0" presId="urn:microsoft.com/office/officeart/2009/3/layout/DescendingProcess"/>
    <dgm:cxn modelId="{7859A4EE-E765-40A3-82CC-D3A46419947C}" type="presOf" srcId="{9CA2B1D6-637A-49DF-963C-C8BC521EC800}" destId="{290EC0D2-850F-42FC-889F-4C75888CEB48}" srcOrd="0" destOrd="0" presId="urn:microsoft.com/office/officeart/2009/3/layout/DescendingProcess"/>
    <dgm:cxn modelId="{FE71A9C3-D98A-41E2-9B39-AB1CA87923CF}" srcId="{9CA2B1D6-637A-49DF-963C-C8BC521EC800}" destId="{BDAE4372-9753-4C7E-A5F2-0751274BAC63}" srcOrd="1" destOrd="0" parTransId="{00261D68-62D8-4B2F-A869-49D729638BA2}" sibTransId="{C1C38531-9CF0-46DE-BD7B-E62D0F4D4182}"/>
    <dgm:cxn modelId="{99D8A328-2340-4048-89C7-449C06A7CBBF}" type="presOf" srcId="{8635D87D-03AB-4E49-8E3B-85FDD7E346E4}" destId="{B2C0A6EF-7D77-489F-B8A8-F55FD4EF5ACB}" srcOrd="0" destOrd="0" presId="urn:microsoft.com/office/officeart/2009/3/layout/DescendingProcess"/>
    <dgm:cxn modelId="{9B638187-862D-4817-A070-F7D1CCB86F76}" type="presParOf" srcId="{290EC0D2-850F-42FC-889F-4C75888CEB48}" destId="{2D8B399E-0F86-45C1-9148-6802CFE723F5}" srcOrd="0" destOrd="0" presId="urn:microsoft.com/office/officeart/2009/3/layout/DescendingProcess"/>
    <dgm:cxn modelId="{8BC330FB-85EA-4808-B051-8E27D5DA081B}" type="presParOf" srcId="{290EC0D2-850F-42FC-889F-4C75888CEB48}" destId="{E8E61AC2-0EC5-4E67-8964-C46B06C10A01}" srcOrd="1" destOrd="0" presId="urn:microsoft.com/office/officeart/2009/3/layout/DescendingProcess"/>
    <dgm:cxn modelId="{81764A75-308B-47D1-9883-31425EA9AE38}" type="presParOf" srcId="{290EC0D2-850F-42FC-889F-4C75888CEB48}" destId="{A92A1438-EFCE-41C8-890C-EECC520128F6}" srcOrd="2" destOrd="0" presId="urn:microsoft.com/office/officeart/2009/3/layout/DescendingProcess"/>
    <dgm:cxn modelId="{99425B88-C072-4B00-BD47-0AC691F29A0D}" type="presParOf" srcId="{290EC0D2-850F-42FC-889F-4C75888CEB48}" destId="{355CBC7C-D9DF-40F8-A04B-8355693CAD5E}" srcOrd="3" destOrd="0" presId="urn:microsoft.com/office/officeart/2009/3/layout/DescendingProcess"/>
    <dgm:cxn modelId="{1F6310D5-91E0-4E47-803E-9A2841C9FCB5}" type="presParOf" srcId="{355CBC7C-D9DF-40F8-A04B-8355693CAD5E}" destId="{102F8D51-0AD3-4FA3-9331-F3184C0F7493}" srcOrd="0" destOrd="0" presId="urn:microsoft.com/office/officeart/2009/3/layout/DescendingProcess"/>
    <dgm:cxn modelId="{01150325-3898-4748-AF95-4087BB4622DF}" type="presParOf" srcId="{290EC0D2-850F-42FC-889F-4C75888CEB48}" destId="{4FE9FEE9-352C-46ED-BE6E-7238E765245F}" srcOrd="4" destOrd="0" presId="urn:microsoft.com/office/officeart/2009/3/layout/DescendingProcess"/>
    <dgm:cxn modelId="{A1507ED3-FBB3-4310-8359-434D40D04C1D}" type="presParOf" srcId="{290EC0D2-850F-42FC-889F-4C75888CEB48}" destId="{F60C953C-EFC4-4131-9D11-0D5E7EE5D6C5}" srcOrd="5" destOrd="0" presId="urn:microsoft.com/office/officeart/2009/3/layout/DescendingProcess"/>
    <dgm:cxn modelId="{9BD4045E-3D30-4A9A-92BA-3CCFED2E229F}" type="presParOf" srcId="{F60C953C-EFC4-4131-9D11-0D5E7EE5D6C5}" destId="{7E030868-85F0-4329-8A9B-44D0CC93FFFE}" srcOrd="0" destOrd="0" presId="urn:microsoft.com/office/officeart/2009/3/layout/DescendingProcess"/>
    <dgm:cxn modelId="{A36283B8-DD66-40DE-934D-A0A1EAD0DF68}" type="presParOf" srcId="{290EC0D2-850F-42FC-889F-4C75888CEB48}" destId="{9D557456-72EF-40E8-B09A-7E5A66F4265F}" srcOrd="6" destOrd="0" presId="urn:microsoft.com/office/officeart/2009/3/layout/DescendingProcess"/>
    <dgm:cxn modelId="{1C808382-274E-41C1-AD89-8904B7F0D8D1}" type="presParOf" srcId="{290EC0D2-850F-42FC-889F-4C75888CEB48}" destId="{693EC47C-556C-46A0-A4D9-F37F3C63E123}" srcOrd="7" destOrd="0" presId="urn:microsoft.com/office/officeart/2009/3/layout/DescendingProcess"/>
    <dgm:cxn modelId="{7D866450-D75E-44A6-ADC8-7F236C3939A2}" type="presParOf" srcId="{693EC47C-556C-46A0-A4D9-F37F3C63E123}" destId="{B63CC946-FD93-4C08-8F01-7177AE6F88C8}" srcOrd="0" destOrd="0" presId="urn:microsoft.com/office/officeart/2009/3/layout/DescendingProcess"/>
    <dgm:cxn modelId="{9AA20EB8-F1A5-45DE-9A5E-0376647182A5}" type="presParOf" srcId="{290EC0D2-850F-42FC-889F-4C75888CEB48}" destId="{87377D28-8376-4650-A5C8-54B687A9E0A8}" srcOrd="8" destOrd="0" presId="urn:microsoft.com/office/officeart/2009/3/layout/DescendingProcess"/>
    <dgm:cxn modelId="{C1CF6C57-D34E-4EE1-AA3A-ADD72E83ABEB}" type="presParOf" srcId="{290EC0D2-850F-42FC-889F-4C75888CEB48}" destId="{0BA8CF4F-2B08-4854-885F-97DC3FD65C4D}" srcOrd="9" destOrd="0" presId="urn:microsoft.com/office/officeart/2009/3/layout/DescendingProcess"/>
    <dgm:cxn modelId="{409A8957-8415-4D11-96AB-5F98A6F9E7D3}" type="presParOf" srcId="{0BA8CF4F-2B08-4854-885F-97DC3FD65C4D}" destId="{E84E91AA-E4E0-4B0D-AF00-1E3C44134C12}" srcOrd="0" destOrd="0" presId="urn:microsoft.com/office/officeart/2009/3/layout/DescendingProcess"/>
    <dgm:cxn modelId="{807319D9-C946-42A2-BD7E-4479DB575CB1}" type="presParOf" srcId="{290EC0D2-850F-42FC-889F-4C75888CEB48}" destId="{D326D0C6-3FE7-4F9B-8A56-B490591AE642}" srcOrd="10" destOrd="0" presId="urn:microsoft.com/office/officeart/2009/3/layout/DescendingProcess"/>
    <dgm:cxn modelId="{33DF0510-6866-4A01-92F6-97BC9972AB52}" type="presParOf" srcId="{290EC0D2-850F-42FC-889F-4C75888CEB48}" destId="{9F4085B4-56D3-423E-AB26-1687BD1E391C}" srcOrd="11" destOrd="0" presId="urn:microsoft.com/office/officeart/2009/3/layout/DescendingProcess"/>
    <dgm:cxn modelId="{98477915-B639-4900-81CD-B201ECF39F7C}" type="presParOf" srcId="{9F4085B4-56D3-423E-AB26-1687BD1E391C}" destId="{5AF8121E-8AEA-4409-9081-00DC3597A6F2}" srcOrd="0" destOrd="0" presId="urn:microsoft.com/office/officeart/2009/3/layout/DescendingProcess"/>
    <dgm:cxn modelId="{189B0EB5-C707-444E-9EA0-7FA4B3F83E22}" type="presParOf" srcId="{290EC0D2-850F-42FC-889F-4C75888CEB48}" destId="{B2C0A6EF-7D77-489F-B8A8-F55FD4EF5ACB}" srcOrd="12" destOrd="0" presId="urn:microsoft.com/office/officeart/2009/3/layout/DescendingProcess"/>
  </dgm:cxnLst>
  <dgm:bg>
    <a:noFill/>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8E68FE7D-2C50-471A-B712-204ECB1DDD35}" type="presOf" srcId="{9295EFE8-29D0-4656-8B12-C185BFDA7418}" destId="{7027E0BC-908B-45CB-B6DB-436815843BF1}" srcOrd="0" destOrd="0" presId="urn:microsoft.com/office/officeart/2005/8/layout/vList2"/>
    <dgm:cxn modelId="{996BE97C-F126-4540-A244-4D3D132CAB06}" srcId="{749D3D01-9D9E-4660-9167-3C44184500DA}" destId="{9295EFE8-29D0-4656-8B12-C185BFDA7418}" srcOrd="0" destOrd="0" parTransId="{3D7D1376-FAAD-4CEB-A59E-329C37CF53D4}" sibTransId="{26A1791A-AD29-48C3-8030-65A7FAE69F0E}"/>
    <dgm:cxn modelId="{53B7E579-1B3E-430E-B3E9-19B524222FF8}" type="presOf" srcId="{749D3D01-9D9E-4660-9167-3C44184500DA}" destId="{63F8A1D1-D2A4-440D-8945-F679AAD4CA82}" srcOrd="0" destOrd="0" presId="urn:microsoft.com/office/officeart/2005/8/layout/vList2"/>
    <dgm:cxn modelId="{966B6F1A-1A6E-4C56-8A3A-8763B6D658F0}"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996BE97C-F126-4540-A244-4D3D132CAB06}" srcId="{749D3D01-9D9E-4660-9167-3C44184500DA}" destId="{9295EFE8-29D0-4656-8B12-C185BFDA7418}" srcOrd="0" destOrd="0" parTransId="{3D7D1376-FAAD-4CEB-A59E-329C37CF53D4}" sibTransId="{26A1791A-AD29-48C3-8030-65A7FAE69F0E}"/>
    <dgm:cxn modelId="{5C432D9D-21D3-415D-A642-8F90D8A4F590}" type="presOf" srcId="{749D3D01-9D9E-4660-9167-3C44184500DA}" destId="{63F8A1D1-D2A4-440D-8945-F679AAD4CA82}" srcOrd="0" destOrd="0" presId="urn:microsoft.com/office/officeart/2005/8/layout/vList2"/>
    <dgm:cxn modelId="{0B921A57-7852-414C-8533-25CD1BF8C196}" type="presOf" srcId="{9295EFE8-29D0-4656-8B12-C185BFDA7418}" destId="{7027E0BC-908B-45CB-B6DB-436815843BF1}" srcOrd="0" destOrd="0" presId="urn:microsoft.com/office/officeart/2005/8/layout/vList2"/>
    <dgm:cxn modelId="{16F1AC89-212A-4D66-88B7-369D21CB10AE}"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996BE97C-F126-4540-A244-4D3D132CAB06}" srcId="{749D3D01-9D9E-4660-9167-3C44184500DA}" destId="{9295EFE8-29D0-4656-8B12-C185BFDA7418}" srcOrd="0" destOrd="0" parTransId="{3D7D1376-FAAD-4CEB-A59E-329C37CF53D4}" sibTransId="{26A1791A-AD29-48C3-8030-65A7FAE69F0E}"/>
    <dgm:cxn modelId="{7667C899-45B3-4771-9839-D8D288754C7B}" type="presOf" srcId="{749D3D01-9D9E-4660-9167-3C44184500DA}" destId="{63F8A1D1-D2A4-440D-8945-F679AAD4CA82}" srcOrd="0" destOrd="0" presId="urn:microsoft.com/office/officeart/2005/8/layout/vList2"/>
    <dgm:cxn modelId="{6C8BA063-BAB0-4C27-AEAF-0D1CD34C4D47}" type="presOf" srcId="{9295EFE8-29D0-4656-8B12-C185BFDA7418}" destId="{7027E0BC-908B-45CB-B6DB-436815843BF1}" srcOrd="0" destOrd="0" presId="urn:microsoft.com/office/officeart/2005/8/layout/vList2"/>
    <dgm:cxn modelId="{304A87DF-4291-454C-84EB-3A297DA6B218}"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34311C13-A892-4166-AC59-F52E009EF298}" type="presOf" srcId="{9295EFE8-29D0-4656-8B12-C185BFDA7418}" destId="{7027E0BC-908B-45CB-B6DB-436815843BF1}" srcOrd="0" destOrd="0" presId="urn:microsoft.com/office/officeart/2005/8/layout/vList2"/>
    <dgm:cxn modelId="{996BE97C-F126-4540-A244-4D3D132CAB06}" srcId="{749D3D01-9D9E-4660-9167-3C44184500DA}" destId="{9295EFE8-29D0-4656-8B12-C185BFDA7418}" srcOrd="0" destOrd="0" parTransId="{3D7D1376-FAAD-4CEB-A59E-329C37CF53D4}" sibTransId="{26A1791A-AD29-48C3-8030-65A7FAE69F0E}"/>
    <dgm:cxn modelId="{A622138D-C7AC-4748-B206-8DD843D6A385}" type="presOf" srcId="{749D3D01-9D9E-4660-9167-3C44184500DA}" destId="{63F8A1D1-D2A4-440D-8945-F679AAD4CA82}" srcOrd="0" destOrd="0" presId="urn:microsoft.com/office/officeart/2005/8/layout/vList2"/>
    <dgm:cxn modelId="{82D9E49D-DF81-4F6D-8BBC-0F58A4905F02}"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84381777-08CF-4CE5-ADB8-3CCAABD310E1}" type="presOf" srcId="{9295EFE8-29D0-4656-8B12-C185BFDA7418}" destId="{7027E0BC-908B-45CB-B6DB-436815843BF1}" srcOrd="0" destOrd="0" presId="urn:microsoft.com/office/officeart/2005/8/layout/vList2"/>
    <dgm:cxn modelId="{996BE97C-F126-4540-A244-4D3D132CAB06}" srcId="{749D3D01-9D9E-4660-9167-3C44184500DA}" destId="{9295EFE8-29D0-4656-8B12-C185BFDA7418}" srcOrd="0" destOrd="0" parTransId="{3D7D1376-FAAD-4CEB-A59E-329C37CF53D4}" sibTransId="{26A1791A-AD29-48C3-8030-65A7FAE69F0E}"/>
    <dgm:cxn modelId="{12191C93-C7F8-4DFC-B9D8-4B4B6861BB14}" type="presOf" srcId="{749D3D01-9D9E-4660-9167-3C44184500DA}" destId="{63F8A1D1-D2A4-440D-8945-F679AAD4CA82}" srcOrd="0" destOrd="0" presId="urn:microsoft.com/office/officeart/2005/8/layout/vList2"/>
    <dgm:cxn modelId="{55133AB7-C435-432C-A428-CC29B6A65A14}"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69E509DD-4ED9-4091-8055-6117361A3E15}" type="presOf" srcId="{749D3D01-9D9E-4660-9167-3C44184500DA}" destId="{63F8A1D1-D2A4-440D-8945-F679AAD4CA82}" srcOrd="0" destOrd="0" presId="urn:microsoft.com/office/officeart/2005/8/layout/vList2"/>
    <dgm:cxn modelId="{996BE97C-F126-4540-A244-4D3D132CAB06}" srcId="{749D3D01-9D9E-4660-9167-3C44184500DA}" destId="{9295EFE8-29D0-4656-8B12-C185BFDA7418}" srcOrd="0" destOrd="0" parTransId="{3D7D1376-FAAD-4CEB-A59E-329C37CF53D4}" sibTransId="{26A1791A-AD29-48C3-8030-65A7FAE69F0E}"/>
    <dgm:cxn modelId="{671B4744-CBDE-4B54-A364-9E15920C9260}" type="presOf" srcId="{9295EFE8-29D0-4656-8B12-C185BFDA7418}" destId="{7027E0BC-908B-45CB-B6DB-436815843BF1}" srcOrd="0" destOrd="0" presId="urn:microsoft.com/office/officeart/2005/8/layout/vList2"/>
    <dgm:cxn modelId="{46693080-F375-4C30-8547-80C058AEEB93}"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9D3D01-9D9E-4660-9167-3C44184500D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295EFE8-29D0-4656-8B12-C185BFDA7418}">
      <dgm:prSet phldrT="[Text]"/>
      <dgm:spPr/>
      <dgm:t>
        <a:bodyPr/>
        <a:lstStyle/>
        <a:p>
          <a:endParaRPr lang="en-US" dirty="0">
            <a:solidFill>
              <a:schemeClr val="bg2"/>
            </a:solidFill>
          </a:endParaRPr>
        </a:p>
      </dgm:t>
    </dgm:pt>
    <dgm:pt modelId="{3D7D1376-FAAD-4CEB-A59E-329C37CF53D4}" type="parTrans" cxnId="{996BE97C-F126-4540-A244-4D3D132CAB06}">
      <dgm:prSet/>
      <dgm:spPr/>
      <dgm:t>
        <a:bodyPr/>
        <a:lstStyle/>
        <a:p>
          <a:endParaRPr lang="en-US"/>
        </a:p>
      </dgm:t>
    </dgm:pt>
    <dgm:pt modelId="{26A1791A-AD29-48C3-8030-65A7FAE69F0E}" type="sibTrans" cxnId="{996BE97C-F126-4540-A244-4D3D132CAB06}">
      <dgm:prSet/>
      <dgm:spPr/>
      <dgm:t>
        <a:bodyPr/>
        <a:lstStyle/>
        <a:p>
          <a:endParaRPr lang="en-US"/>
        </a:p>
      </dgm:t>
    </dgm:pt>
    <dgm:pt modelId="{63F8A1D1-D2A4-440D-8945-F679AAD4CA82}" type="pres">
      <dgm:prSet presAssocID="{749D3D01-9D9E-4660-9167-3C44184500DA}" presName="linear" presStyleCnt="0">
        <dgm:presLayoutVars>
          <dgm:animLvl val="lvl"/>
          <dgm:resizeHandles val="exact"/>
        </dgm:presLayoutVars>
      </dgm:prSet>
      <dgm:spPr/>
      <dgm:t>
        <a:bodyPr/>
        <a:lstStyle/>
        <a:p>
          <a:endParaRPr lang="en-US"/>
        </a:p>
      </dgm:t>
    </dgm:pt>
    <dgm:pt modelId="{7027E0BC-908B-45CB-B6DB-436815843BF1}" type="pres">
      <dgm:prSet presAssocID="{9295EFE8-29D0-4656-8B12-C185BFDA7418}" presName="parentText" presStyleLbl="node1" presStyleIdx="0" presStyleCnt="1">
        <dgm:presLayoutVars>
          <dgm:chMax val="0"/>
          <dgm:bulletEnabled val="1"/>
        </dgm:presLayoutVars>
      </dgm:prSet>
      <dgm:spPr>
        <a:prstGeom prst="round2DiagRect">
          <a:avLst/>
        </a:prstGeom>
      </dgm:spPr>
      <dgm:t>
        <a:bodyPr/>
        <a:lstStyle/>
        <a:p>
          <a:endParaRPr lang="en-US"/>
        </a:p>
      </dgm:t>
    </dgm:pt>
  </dgm:ptLst>
  <dgm:cxnLst>
    <dgm:cxn modelId="{996BE97C-F126-4540-A244-4D3D132CAB06}" srcId="{749D3D01-9D9E-4660-9167-3C44184500DA}" destId="{9295EFE8-29D0-4656-8B12-C185BFDA7418}" srcOrd="0" destOrd="0" parTransId="{3D7D1376-FAAD-4CEB-A59E-329C37CF53D4}" sibTransId="{26A1791A-AD29-48C3-8030-65A7FAE69F0E}"/>
    <dgm:cxn modelId="{DF3015D1-A8C5-45EF-8647-40EA9571E984}" type="presOf" srcId="{9295EFE8-29D0-4656-8B12-C185BFDA7418}" destId="{7027E0BC-908B-45CB-B6DB-436815843BF1}" srcOrd="0" destOrd="0" presId="urn:microsoft.com/office/officeart/2005/8/layout/vList2"/>
    <dgm:cxn modelId="{495009FD-5BA7-40A5-8124-7266334072B6}" type="presOf" srcId="{749D3D01-9D9E-4660-9167-3C44184500DA}" destId="{63F8A1D1-D2A4-440D-8945-F679AAD4CA82}" srcOrd="0" destOrd="0" presId="urn:microsoft.com/office/officeart/2005/8/layout/vList2"/>
    <dgm:cxn modelId="{7C37954B-0DD1-42DA-8DA2-CAFBA38B6F30}" type="presParOf" srcId="{63F8A1D1-D2A4-440D-8945-F679AAD4CA82}" destId="{7027E0BC-908B-45CB-B6DB-436815843B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A2B1D6-637A-49DF-963C-C8BC521EC800}" type="doc">
      <dgm:prSet loTypeId="urn:microsoft.com/office/officeart/2009/3/layout/DescendingProcess" loCatId="process" qsTypeId="urn:microsoft.com/office/officeart/2005/8/quickstyle/simple1" qsCatId="simple" csTypeId="urn:microsoft.com/office/officeart/2005/8/colors/accent1_2" csCatId="accent1" phldr="1"/>
      <dgm:spPr>
        <a:scene3d>
          <a:camera prst="orthographicFront">
            <a:rot lat="0" lon="0" rev="15300000"/>
          </a:camera>
          <a:lightRig rig="threePt" dir="t"/>
        </a:scene3d>
      </dgm:spPr>
      <dgm:t>
        <a:bodyPr/>
        <a:lstStyle/>
        <a:p>
          <a:endParaRPr lang="en-US"/>
        </a:p>
      </dgm:t>
    </dgm:pt>
    <dgm:pt modelId="{22DE768D-AF78-4E4A-8795-64F6C7D95876}">
      <dgm:prSet phldrT="[Text]"/>
      <dgm:spPr>
        <a:xfrm>
          <a:off x="0" y="81177"/>
          <a:ext cx="1174764" cy="461823"/>
        </a:xfrm>
        <a:noFill/>
        <a:ln>
          <a:noFill/>
        </a:ln>
        <a:effectLst/>
        <a:scene3d>
          <a:camera prst="orthographicFront">
            <a:rot lat="0" lon="0" rev="15300000"/>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D5F4E45C-2ACC-4545-B329-79EA1AF21229}" type="parTrans" cxnId="{0393BAE4-D314-40D3-BA4A-6D1302CA444A}">
      <dgm:prSet/>
      <dgm:spPr/>
      <dgm:t>
        <a:bodyPr/>
        <a:lstStyle/>
        <a:p>
          <a:endParaRPr lang="en-US"/>
        </a:p>
      </dgm:t>
    </dgm:pt>
    <dgm:pt modelId="{0EB90854-7D59-4F97-874B-5946A2F588D4}" type="sibTrans" cxnId="{0393BAE4-D314-40D3-BA4A-6D1302CA444A}">
      <dgm:prSet/>
      <dgm:spPr/>
      <dgm:t>
        <a:bodyPr/>
        <a:lstStyle/>
        <a:p>
          <a:endParaRPr lang="en-US"/>
        </a:p>
      </dgm:t>
    </dgm:pt>
    <dgm:pt modelId="{BDAE4372-9753-4C7E-A5F2-0751274BAC63}">
      <dgm:prSet phldrT="[Text]"/>
      <dgm:spPr>
        <a:xfrm>
          <a:off x="1397017" y="627573"/>
          <a:ext cx="1778021" cy="461823"/>
        </a:xfrm>
        <a:noFill/>
        <a:ln>
          <a:noFill/>
        </a:ln>
        <a:effectLst/>
        <a:scene3d>
          <a:camera prst="orthographicFront">
            <a:rot lat="0" lon="0" rev="15300000"/>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00261D68-62D8-4B2F-A869-49D729638BA2}" type="parTrans" cxnId="{FE71A9C3-D98A-41E2-9B39-AB1CA87923CF}">
      <dgm:prSet/>
      <dgm:spPr/>
      <dgm:t>
        <a:bodyPr/>
        <a:lstStyle/>
        <a:p>
          <a:endParaRPr lang="en-US"/>
        </a:p>
      </dgm:t>
    </dgm:pt>
    <dgm:pt modelId="{C1C38531-9CF0-46DE-BD7B-E62D0F4D4182}" type="sibTrans" cxnId="{FE71A9C3-D98A-41E2-9B39-AB1CA87923CF}">
      <dgm:prSet/>
      <dgm:spPr>
        <a:xfrm>
          <a:off x="1016301" y="827023"/>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gm:spPr>
      <dgm:t>
        <a:bodyPr/>
        <a:lstStyle/>
        <a:p>
          <a:endParaRPr lang="en-US"/>
        </a:p>
      </dgm:t>
    </dgm:pt>
    <dgm:pt modelId="{55434FF5-9ED9-409F-B9A2-3E480C9A22BE}">
      <dgm:prSet phldrT="[Text]"/>
      <dgm:spPr>
        <a:xfrm>
          <a:off x="0" y="838569"/>
          <a:ext cx="1047762" cy="461823"/>
        </a:xfrm>
        <a:noFill/>
        <a:ln>
          <a:noFill/>
        </a:ln>
        <a:effectLst/>
        <a:scene3d>
          <a:camera prst="orthographicFront">
            <a:rot lat="0" lon="0" rev="15300000"/>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B3933D33-45C5-46F8-A601-0A63F4859A0D}" type="parTrans" cxnId="{68EBC508-4BA4-4471-AC90-688EE63B04F3}">
      <dgm:prSet/>
      <dgm:spPr/>
      <dgm:t>
        <a:bodyPr/>
        <a:lstStyle/>
        <a:p>
          <a:endParaRPr lang="en-US"/>
        </a:p>
      </dgm:t>
    </dgm:pt>
    <dgm:pt modelId="{E684310D-F40B-4305-B18B-65D988A0AEC5}" type="sibTrans" cxnId="{68EBC508-4BA4-4471-AC90-688EE63B04F3}">
      <dgm:prSet/>
      <dgm:spPr>
        <a:xfrm>
          <a:off x="1317929" y="1038019"/>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gm:spPr>
      <dgm:t>
        <a:bodyPr/>
        <a:lstStyle/>
        <a:p>
          <a:endParaRPr lang="en-US"/>
        </a:p>
      </dgm:t>
    </dgm:pt>
    <dgm:pt modelId="{8635D87D-03AB-4E49-8E3B-85FDD7E346E4}">
      <dgm:prSet phldrT="[Text]"/>
      <dgm:spPr>
        <a:xfrm>
          <a:off x="2254277" y="1633772"/>
          <a:ext cx="920761" cy="461823"/>
        </a:xfrm>
        <a:noFill/>
        <a:ln>
          <a:noFill/>
        </a:ln>
        <a:effectLst/>
        <a:scene3d>
          <a:camera prst="orthographicFront">
            <a:rot lat="0" lon="0" rev="15300000"/>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3B233FF4-D7F1-411F-A281-0478DA897359}" type="parTrans" cxnId="{DE64F149-FE01-4BBC-BDD8-FA0BF9F89BF8}">
      <dgm:prSet/>
      <dgm:spPr/>
      <dgm:t>
        <a:bodyPr/>
        <a:lstStyle/>
        <a:p>
          <a:endParaRPr lang="en-US"/>
        </a:p>
      </dgm:t>
    </dgm:pt>
    <dgm:pt modelId="{2ABBBEBA-2E6B-44F6-B667-7F3DD46842AA}" type="sibTrans" cxnId="{DE64F149-FE01-4BBC-BDD8-FA0BF9F89BF8}">
      <dgm:prSet/>
      <dgm:spPr>
        <a:xfrm>
          <a:off x="1968812" y="1833222"/>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gm:spPr>
      <dgm:t>
        <a:bodyPr/>
        <a:lstStyle/>
        <a:p>
          <a:endParaRPr lang="en-US"/>
        </a:p>
      </dgm:t>
    </dgm:pt>
    <dgm:pt modelId="{9B20A002-75B3-4EFB-A01E-001847412A50}">
      <dgm:prSet phldrT="[Text]"/>
      <dgm:spPr>
        <a:xfrm>
          <a:off x="1587519" y="2505753"/>
          <a:ext cx="1587519" cy="461823"/>
        </a:xfrm>
        <a:noFill/>
        <a:ln>
          <a:noFill/>
        </a:ln>
        <a:effectLst/>
        <a:scene3d>
          <a:camera prst="orthographicFront">
            <a:rot lat="0" lon="0" rev="15300000"/>
          </a:camera>
          <a:lightRig rig="threePt" dir="t"/>
        </a:scene3d>
      </dgm:spPr>
      <dgm:t>
        <a:bodyPr/>
        <a:lstStyle/>
        <a:p>
          <a:r>
            <a:rPr lang="en-US" dirty="0" smtClean="0">
              <a:solidFill>
                <a:srgbClr val="0F56DC">
                  <a:hueOff val="0"/>
                  <a:satOff val="0"/>
                  <a:lumOff val="0"/>
                  <a:alphaOff val="0"/>
                </a:srgbClr>
              </a:solidFill>
              <a:latin typeface="Myriad Web Pro"/>
              <a:ea typeface="+mn-ea"/>
              <a:cs typeface="+mn-cs"/>
            </a:rPr>
            <a:t>   </a:t>
          </a:r>
          <a:endParaRPr lang="en-US" dirty="0">
            <a:solidFill>
              <a:srgbClr val="0F56DC">
                <a:hueOff val="0"/>
                <a:satOff val="0"/>
                <a:lumOff val="0"/>
                <a:alphaOff val="0"/>
              </a:srgbClr>
            </a:solidFill>
            <a:latin typeface="Myriad Web Pro"/>
            <a:ea typeface="+mn-ea"/>
            <a:cs typeface="+mn-cs"/>
          </a:endParaRPr>
        </a:p>
      </dgm:t>
    </dgm:pt>
    <dgm:pt modelId="{2ACD6FC4-5E6F-4A73-94B0-C9F0CD97E7F2}" type="parTrans" cxnId="{A1D64CFE-FD48-482A-BB59-7F6692AD8DB8}">
      <dgm:prSet/>
      <dgm:spPr/>
      <dgm:t>
        <a:bodyPr/>
        <a:lstStyle/>
        <a:p>
          <a:endParaRPr lang="en-US"/>
        </a:p>
      </dgm:t>
    </dgm:pt>
    <dgm:pt modelId="{59495B21-1EB1-4255-A2F6-D9AB76A31A8A}" type="sibTrans" cxnId="{A1D64CFE-FD48-482A-BB59-7F6692AD8DB8}">
      <dgm:prSet/>
      <dgm:spPr/>
      <dgm:t>
        <a:bodyPr/>
        <a:lstStyle/>
        <a:p>
          <a:endParaRPr lang="en-US"/>
        </a:p>
      </dgm:t>
    </dgm:pt>
    <dgm:pt modelId="{5C44ECBA-48BB-489A-B934-BB5D1D14F7C0}">
      <dgm:prSet phldrT="[Text]"/>
      <dgm:spPr>
        <a:xfrm>
          <a:off x="0" y="1356389"/>
          <a:ext cx="1587519" cy="461823"/>
        </a:xfrm>
        <a:noFill/>
        <a:ln>
          <a:noFill/>
        </a:ln>
        <a:effectLst/>
        <a:scene3d>
          <a:camera prst="orthographicFront">
            <a:rot lat="0" lon="0" rev="15300000"/>
          </a:camera>
          <a:lightRig rig="threePt" dir="t"/>
        </a:scene3d>
      </dgm:spPr>
      <dgm:t>
        <a:bodyPr/>
        <a:lstStyle/>
        <a:p>
          <a:endParaRPr lang="en-US" dirty="0">
            <a:solidFill>
              <a:srgbClr val="0F56DC">
                <a:hueOff val="0"/>
                <a:satOff val="0"/>
                <a:lumOff val="0"/>
                <a:alphaOff val="0"/>
              </a:srgbClr>
            </a:solidFill>
            <a:latin typeface="Myriad Web Pro"/>
            <a:ea typeface="+mn-ea"/>
            <a:cs typeface="+mn-cs"/>
          </a:endParaRPr>
        </a:p>
      </dgm:t>
    </dgm:pt>
    <dgm:pt modelId="{2802CE17-DDC5-4337-BE92-D01C0926D44B}" type="parTrans" cxnId="{9640D1D3-C925-4184-A65B-3DC82BF02BAB}">
      <dgm:prSet/>
      <dgm:spPr/>
      <dgm:t>
        <a:bodyPr/>
        <a:lstStyle/>
        <a:p>
          <a:endParaRPr lang="en-US"/>
        </a:p>
      </dgm:t>
    </dgm:pt>
    <dgm:pt modelId="{0F84DE30-B260-4FA5-B21D-12CB2BEE4432}" type="sibTrans" cxnId="{9640D1D3-C925-4184-A65B-3DC82BF02BAB}">
      <dgm:prSet/>
      <dgm:spPr>
        <a:xfrm>
          <a:off x="1791645" y="1555839"/>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gm:spPr>
      <dgm:t>
        <a:bodyPr/>
        <a:lstStyle/>
        <a:p>
          <a:endParaRPr lang="en-US"/>
        </a:p>
      </dgm:t>
    </dgm:pt>
    <dgm:pt modelId="{34509284-C23E-4F24-A6DB-9DDE3E0F64D8}">
      <dgm:prSet phldrT="[Text]"/>
      <dgm:spPr>
        <a:xfrm>
          <a:off x="1936773" y="1084490"/>
          <a:ext cx="1238265" cy="461823"/>
        </a:xfrm>
        <a:noFill/>
        <a:ln>
          <a:noFill/>
        </a:ln>
        <a:effectLst/>
        <a:scene3d>
          <a:camera prst="orthographicFront">
            <a:rot lat="0" lon="0" rev="15300000"/>
          </a:camera>
          <a:lightRig rig="threePt" dir="t"/>
        </a:scene3d>
      </dgm:spPr>
      <dgm:t>
        <a:bodyPr/>
        <a:lstStyle/>
        <a:p>
          <a:endParaRPr lang="en-US" dirty="0">
            <a:solidFill>
              <a:srgbClr val="0F56DC">
                <a:hueOff val="0"/>
                <a:satOff val="0"/>
                <a:lumOff val="0"/>
                <a:alphaOff val="0"/>
              </a:srgbClr>
            </a:solidFill>
            <a:latin typeface="Myriad Web Pro"/>
            <a:ea typeface="+mn-ea"/>
            <a:cs typeface="+mn-cs"/>
          </a:endParaRPr>
        </a:p>
      </dgm:t>
    </dgm:pt>
    <dgm:pt modelId="{EF6FA32D-F977-47FF-AFEB-9F3C64DEB140}" type="parTrans" cxnId="{BACA042D-89DD-43B3-99EB-FEF1DB575650}">
      <dgm:prSet/>
      <dgm:spPr/>
      <dgm:t>
        <a:bodyPr/>
        <a:lstStyle/>
        <a:p>
          <a:endParaRPr lang="en-US"/>
        </a:p>
      </dgm:t>
    </dgm:pt>
    <dgm:pt modelId="{580C3BDF-7DA5-4239-8879-570E8BA0B6BE}" type="sibTrans" cxnId="{BACA042D-89DD-43B3-99EB-FEF1DB575650}">
      <dgm:prSet/>
      <dgm:spPr>
        <a:xfrm>
          <a:off x="1571932" y="1283940"/>
          <a:ext cx="62923" cy="62923"/>
        </a:xfr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gm:spPr>
      <dgm:t>
        <a:bodyPr/>
        <a:lstStyle/>
        <a:p>
          <a:endParaRPr lang="en-US"/>
        </a:p>
      </dgm:t>
    </dgm:pt>
    <dgm:pt modelId="{290EC0D2-850F-42FC-889F-4C75888CEB48}" type="pres">
      <dgm:prSet presAssocID="{9CA2B1D6-637A-49DF-963C-C8BC521EC800}" presName="Name0" presStyleCnt="0">
        <dgm:presLayoutVars>
          <dgm:chMax val="7"/>
          <dgm:chPref val="5"/>
        </dgm:presLayoutVars>
      </dgm:prSet>
      <dgm:spPr/>
      <dgm:t>
        <a:bodyPr/>
        <a:lstStyle/>
        <a:p>
          <a:endParaRPr lang="en-US"/>
        </a:p>
      </dgm:t>
    </dgm:pt>
    <dgm:pt modelId="{2D8B399E-0F86-45C1-9148-6802CFE723F5}" type="pres">
      <dgm:prSet presAssocID="{9CA2B1D6-637A-49DF-963C-C8BC521EC800}" presName="arrowNode" presStyleLbl="node1" presStyleIdx="0" presStyleCnt="1"/>
      <dgm:spPr>
        <a:xfrm rot="4396374">
          <a:off x="167036" y="655548"/>
          <a:ext cx="2491710" cy="1737657"/>
        </a:xfrm>
        <a:prstGeom prst="swooshArrow">
          <a:avLst>
            <a:gd name="adj1" fmla="val 16310"/>
            <a:gd name="adj2" fmla="val 31370"/>
          </a:avLst>
        </a:prstGeom>
        <a:solidFill>
          <a:srgbClr val="4983F2">
            <a:hueOff val="0"/>
            <a:satOff val="0"/>
            <a:lumOff val="0"/>
            <a:alphaOff val="0"/>
          </a:srgbClr>
        </a:solidFill>
        <a:ln w="25400" cap="flat" cmpd="sng" algn="ctr">
          <a:solidFill>
            <a:srgbClr val="0F56DC"/>
          </a:solidFill>
          <a:prstDash val="solid"/>
        </a:ln>
        <a:effectLst/>
        <a:scene3d>
          <a:camera prst="orthographicFront">
            <a:rot lat="0" lon="0" rev="15300000"/>
          </a:camera>
          <a:lightRig rig="threePt" dir="t"/>
        </a:scene3d>
      </dgm:spPr>
    </dgm:pt>
    <dgm:pt modelId="{E8E61AC2-0EC5-4E67-8964-C46B06C10A01}" type="pres">
      <dgm:prSet presAssocID="{22DE768D-AF78-4E4A-8795-64F6C7D95876}" presName="txNode1" presStyleLbl="revTx" presStyleIdx="0" presStyleCnt="7">
        <dgm:presLayoutVars>
          <dgm:bulletEnabled val="1"/>
        </dgm:presLayoutVars>
      </dgm:prSet>
      <dgm:spPr>
        <a:prstGeom prst="rect">
          <a:avLst/>
        </a:prstGeom>
      </dgm:spPr>
      <dgm:t>
        <a:bodyPr/>
        <a:lstStyle/>
        <a:p>
          <a:endParaRPr lang="en-US"/>
        </a:p>
      </dgm:t>
    </dgm:pt>
    <dgm:pt modelId="{A92A1438-EFCE-41C8-890C-EECC520128F6}" type="pres">
      <dgm:prSet presAssocID="{BDAE4372-9753-4C7E-A5F2-0751274BAC63}" presName="txNode2" presStyleLbl="revTx" presStyleIdx="1" presStyleCnt="7">
        <dgm:presLayoutVars>
          <dgm:bulletEnabled val="1"/>
        </dgm:presLayoutVars>
      </dgm:prSet>
      <dgm:spPr>
        <a:prstGeom prst="rect">
          <a:avLst/>
        </a:prstGeom>
      </dgm:spPr>
      <dgm:t>
        <a:bodyPr/>
        <a:lstStyle/>
        <a:p>
          <a:endParaRPr lang="en-US"/>
        </a:p>
      </dgm:t>
    </dgm:pt>
    <dgm:pt modelId="{355CBC7C-D9DF-40F8-A04B-8355693CAD5E}" type="pres">
      <dgm:prSet presAssocID="{C1C38531-9CF0-46DE-BD7B-E62D0F4D4182}" presName="dotNode2" presStyleCnt="0"/>
      <dgm:spPr/>
    </dgm:pt>
    <dgm:pt modelId="{102F8D51-0AD3-4FA3-9331-F3184C0F7493}" type="pres">
      <dgm:prSet presAssocID="{C1C38531-9CF0-46DE-BD7B-E62D0F4D4182}" presName="dotRepeatNode" presStyleLbl="fgShp" presStyleIdx="0" presStyleCnt="5"/>
      <dgm:spPr>
        <a:prstGeom prst="ellipse">
          <a:avLst/>
        </a:prstGeom>
      </dgm:spPr>
      <dgm:t>
        <a:bodyPr/>
        <a:lstStyle/>
        <a:p>
          <a:endParaRPr lang="en-US"/>
        </a:p>
      </dgm:t>
    </dgm:pt>
    <dgm:pt modelId="{4FE9FEE9-352C-46ED-BE6E-7238E765245F}" type="pres">
      <dgm:prSet presAssocID="{55434FF5-9ED9-409F-B9A2-3E480C9A22BE}" presName="txNode3" presStyleLbl="revTx" presStyleIdx="2" presStyleCnt="7">
        <dgm:presLayoutVars>
          <dgm:bulletEnabled val="1"/>
        </dgm:presLayoutVars>
      </dgm:prSet>
      <dgm:spPr>
        <a:prstGeom prst="rect">
          <a:avLst/>
        </a:prstGeom>
      </dgm:spPr>
      <dgm:t>
        <a:bodyPr/>
        <a:lstStyle/>
        <a:p>
          <a:endParaRPr lang="en-US"/>
        </a:p>
      </dgm:t>
    </dgm:pt>
    <dgm:pt modelId="{F60C953C-EFC4-4131-9D11-0D5E7EE5D6C5}" type="pres">
      <dgm:prSet presAssocID="{E684310D-F40B-4305-B18B-65D988A0AEC5}" presName="dotNode3" presStyleCnt="0"/>
      <dgm:spPr/>
    </dgm:pt>
    <dgm:pt modelId="{7E030868-85F0-4329-8A9B-44D0CC93FFFE}" type="pres">
      <dgm:prSet presAssocID="{E684310D-F40B-4305-B18B-65D988A0AEC5}" presName="dotRepeatNode" presStyleLbl="fgShp" presStyleIdx="1" presStyleCnt="5"/>
      <dgm:spPr>
        <a:prstGeom prst="ellipse">
          <a:avLst/>
        </a:prstGeom>
      </dgm:spPr>
      <dgm:t>
        <a:bodyPr/>
        <a:lstStyle/>
        <a:p>
          <a:endParaRPr lang="en-US"/>
        </a:p>
      </dgm:t>
    </dgm:pt>
    <dgm:pt modelId="{9D557456-72EF-40E8-B09A-7E5A66F4265F}" type="pres">
      <dgm:prSet presAssocID="{34509284-C23E-4F24-A6DB-9DDE3E0F64D8}" presName="txNode4" presStyleLbl="revTx" presStyleIdx="3" presStyleCnt="7">
        <dgm:presLayoutVars>
          <dgm:bulletEnabled val="1"/>
        </dgm:presLayoutVars>
      </dgm:prSet>
      <dgm:spPr>
        <a:prstGeom prst="rect">
          <a:avLst/>
        </a:prstGeom>
      </dgm:spPr>
      <dgm:t>
        <a:bodyPr/>
        <a:lstStyle/>
        <a:p>
          <a:endParaRPr lang="en-US"/>
        </a:p>
      </dgm:t>
    </dgm:pt>
    <dgm:pt modelId="{693EC47C-556C-46A0-A4D9-F37F3C63E123}" type="pres">
      <dgm:prSet presAssocID="{580C3BDF-7DA5-4239-8879-570E8BA0B6BE}" presName="dotNode4" presStyleCnt="0"/>
      <dgm:spPr/>
    </dgm:pt>
    <dgm:pt modelId="{B63CC946-FD93-4C08-8F01-7177AE6F88C8}" type="pres">
      <dgm:prSet presAssocID="{580C3BDF-7DA5-4239-8879-570E8BA0B6BE}" presName="dotRepeatNode" presStyleLbl="fgShp" presStyleIdx="2" presStyleCnt="5"/>
      <dgm:spPr>
        <a:prstGeom prst="ellipse">
          <a:avLst/>
        </a:prstGeom>
      </dgm:spPr>
      <dgm:t>
        <a:bodyPr/>
        <a:lstStyle/>
        <a:p>
          <a:endParaRPr lang="en-US"/>
        </a:p>
      </dgm:t>
    </dgm:pt>
    <dgm:pt modelId="{CB61A752-0987-4A62-8E49-A0AC27007231}" type="pres">
      <dgm:prSet presAssocID="{5C44ECBA-48BB-489A-B934-BB5D1D14F7C0}" presName="txNode5" presStyleLbl="revTx" presStyleIdx="4" presStyleCnt="7">
        <dgm:presLayoutVars>
          <dgm:bulletEnabled val="1"/>
        </dgm:presLayoutVars>
      </dgm:prSet>
      <dgm:spPr>
        <a:prstGeom prst="rect">
          <a:avLst/>
        </a:prstGeom>
      </dgm:spPr>
      <dgm:t>
        <a:bodyPr/>
        <a:lstStyle/>
        <a:p>
          <a:endParaRPr lang="en-US"/>
        </a:p>
      </dgm:t>
    </dgm:pt>
    <dgm:pt modelId="{277430BF-E001-44FF-8F4C-2DADE2A44475}" type="pres">
      <dgm:prSet presAssocID="{0F84DE30-B260-4FA5-B21D-12CB2BEE4432}" presName="dotNode5" presStyleCnt="0"/>
      <dgm:spPr/>
    </dgm:pt>
    <dgm:pt modelId="{5AF8121E-8AEA-4409-9081-00DC3597A6F2}" type="pres">
      <dgm:prSet presAssocID="{0F84DE30-B260-4FA5-B21D-12CB2BEE4432}" presName="dotRepeatNode" presStyleLbl="fgShp" presStyleIdx="3" presStyleCnt="5"/>
      <dgm:spPr>
        <a:prstGeom prst="ellipse">
          <a:avLst/>
        </a:prstGeom>
      </dgm:spPr>
      <dgm:t>
        <a:bodyPr/>
        <a:lstStyle/>
        <a:p>
          <a:endParaRPr lang="en-US"/>
        </a:p>
      </dgm:t>
    </dgm:pt>
    <dgm:pt modelId="{20662DB4-D89D-4EB8-B0F2-434730022B29}" type="pres">
      <dgm:prSet presAssocID="{8635D87D-03AB-4E49-8E3B-85FDD7E346E4}" presName="txNode6" presStyleLbl="revTx" presStyleIdx="5" presStyleCnt="7">
        <dgm:presLayoutVars>
          <dgm:bulletEnabled val="1"/>
        </dgm:presLayoutVars>
      </dgm:prSet>
      <dgm:spPr>
        <a:prstGeom prst="rect">
          <a:avLst/>
        </a:prstGeom>
      </dgm:spPr>
      <dgm:t>
        <a:bodyPr/>
        <a:lstStyle/>
        <a:p>
          <a:endParaRPr lang="en-US"/>
        </a:p>
      </dgm:t>
    </dgm:pt>
    <dgm:pt modelId="{24B71542-62C8-45E6-A342-295B6B8D90BA}" type="pres">
      <dgm:prSet presAssocID="{2ABBBEBA-2E6B-44F6-B667-7F3DD46842AA}" presName="dotNode6" presStyleCnt="0"/>
      <dgm:spPr/>
    </dgm:pt>
    <dgm:pt modelId="{5422B9B4-1AE6-445F-8ED8-F1AABEC314A2}" type="pres">
      <dgm:prSet presAssocID="{2ABBBEBA-2E6B-44F6-B667-7F3DD46842AA}" presName="dotRepeatNode" presStyleLbl="fgShp" presStyleIdx="4" presStyleCnt="5"/>
      <dgm:spPr>
        <a:prstGeom prst="ellipse">
          <a:avLst/>
        </a:prstGeom>
      </dgm:spPr>
      <dgm:t>
        <a:bodyPr/>
        <a:lstStyle/>
        <a:p>
          <a:endParaRPr lang="en-US"/>
        </a:p>
      </dgm:t>
    </dgm:pt>
    <dgm:pt modelId="{1235EF69-6201-4998-8858-A947E9F14D48}" type="pres">
      <dgm:prSet presAssocID="{9B20A002-75B3-4EFB-A01E-001847412A50}" presName="txNode7" presStyleLbl="revTx" presStyleIdx="6" presStyleCnt="7">
        <dgm:presLayoutVars>
          <dgm:bulletEnabled val="1"/>
        </dgm:presLayoutVars>
      </dgm:prSet>
      <dgm:spPr>
        <a:prstGeom prst="rect">
          <a:avLst/>
        </a:prstGeom>
      </dgm:spPr>
      <dgm:t>
        <a:bodyPr/>
        <a:lstStyle/>
        <a:p>
          <a:endParaRPr lang="en-US"/>
        </a:p>
      </dgm:t>
    </dgm:pt>
  </dgm:ptLst>
  <dgm:cxnLst>
    <dgm:cxn modelId="{BACA042D-89DD-43B3-99EB-FEF1DB575650}" srcId="{9CA2B1D6-637A-49DF-963C-C8BC521EC800}" destId="{34509284-C23E-4F24-A6DB-9DDE3E0F64D8}" srcOrd="3" destOrd="0" parTransId="{EF6FA32D-F977-47FF-AFEB-9F3C64DEB140}" sibTransId="{580C3BDF-7DA5-4239-8879-570E8BA0B6BE}"/>
    <dgm:cxn modelId="{CA700412-CCD7-4F2E-B3FC-05B21EB0C9C4}" type="presOf" srcId="{34509284-C23E-4F24-A6DB-9DDE3E0F64D8}" destId="{9D557456-72EF-40E8-B09A-7E5A66F4265F}" srcOrd="0" destOrd="0" presId="urn:microsoft.com/office/officeart/2009/3/layout/DescendingProcess"/>
    <dgm:cxn modelId="{58B98FAC-4E53-4F16-93AF-5FCFABF5DB96}" type="presOf" srcId="{22DE768D-AF78-4E4A-8795-64F6C7D95876}" destId="{E8E61AC2-0EC5-4E67-8964-C46B06C10A01}" srcOrd="0" destOrd="0" presId="urn:microsoft.com/office/officeart/2009/3/layout/DescendingProcess"/>
    <dgm:cxn modelId="{860F55F5-843D-4E30-81A7-A6965C8CEB6C}" type="presOf" srcId="{BDAE4372-9753-4C7E-A5F2-0751274BAC63}" destId="{A92A1438-EFCE-41C8-890C-EECC520128F6}" srcOrd="0" destOrd="0" presId="urn:microsoft.com/office/officeart/2009/3/layout/DescendingProcess"/>
    <dgm:cxn modelId="{9640D1D3-C925-4184-A65B-3DC82BF02BAB}" srcId="{9CA2B1D6-637A-49DF-963C-C8BC521EC800}" destId="{5C44ECBA-48BB-489A-B934-BB5D1D14F7C0}" srcOrd="4" destOrd="0" parTransId="{2802CE17-DDC5-4337-BE92-D01C0926D44B}" sibTransId="{0F84DE30-B260-4FA5-B21D-12CB2BEE4432}"/>
    <dgm:cxn modelId="{A1D64CFE-FD48-482A-BB59-7F6692AD8DB8}" srcId="{9CA2B1D6-637A-49DF-963C-C8BC521EC800}" destId="{9B20A002-75B3-4EFB-A01E-001847412A50}" srcOrd="6" destOrd="0" parTransId="{2ACD6FC4-5E6F-4A73-94B0-C9F0CD97E7F2}" sibTransId="{59495B21-1EB1-4255-A2F6-D9AB76A31A8A}"/>
    <dgm:cxn modelId="{C18B2A8F-EE2B-4ECE-BB52-C2279BDF325B}" type="presOf" srcId="{9B20A002-75B3-4EFB-A01E-001847412A50}" destId="{1235EF69-6201-4998-8858-A947E9F14D48}" srcOrd="0" destOrd="0" presId="urn:microsoft.com/office/officeart/2009/3/layout/DescendingProcess"/>
    <dgm:cxn modelId="{D0873456-5998-4C72-B3D3-093568EA1018}" type="presOf" srcId="{2ABBBEBA-2E6B-44F6-B667-7F3DD46842AA}" destId="{5422B9B4-1AE6-445F-8ED8-F1AABEC314A2}" srcOrd="0" destOrd="0" presId="urn:microsoft.com/office/officeart/2009/3/layout/DescendingProcess"/>
    <dgm:cxn modelId="{DE64F149-FE01-4BBC-BDD8-FA0BF9F89BF8}" srcId="{9CA2B1D6-637A-49DF-963C-C8BC521EC800}" destId="{8635D87D-03AB-4E49-8E3B-85FDD7E346E4}" srcOrd="5" destOrd="0" parTransId="{3B233FF4-D7F1-411F-A281-0478DA897359}" sibTransId="{2ABBBEBA-2E6B-44F6-B667-7F3DD46842AA}"/>
    <dgm:cxn modelId="{68EBC508-4BA4-4471-AC90-688EE63B04F3}" srcId="{9CA2B1D6-637A-49DF-963C-C8BC521EC800}" destId="{55434FF5-9ED9-409F-B9A2-3E480C9A22BE}" srcOrd="2" destOrd="0" parTransId="{B3933D33-45C5-46F8-A601-0A63F4859A0D}" sibTransId="{E684310D-F40B-4305-B18B-65D988A0AEC5}"/>
    <dgm:cxn modelId="{F8225698-B7E6-4407-B72D-03651D9F9DA9}" type="presOf" srcId="{8635D87D-03AB-4E49-8E3B-85FDD7E346E4}" destId="{20662DB4-D89D-4EB8-B0F2-434730022B29}" srcOrd="0" destOrd="0" presId="urn:microsoft.com/office/officeart/2009/3/layout/DescendingProcess"/>
    <dgm:cxn modelId="{A5F80594-B0DE-47A4-AB87-55A3D271EEE3}" type="presOf" srcId="{C1C38531-9CF0-46DE-BD7B-E62D0F4D4182}" destId="{102F8D51-0AD3-4FA3-9331-F3184C0F7493}" srcOrd="0" destOrd="0" presId="urn:microsoft.com/office/officeart/2009/3/layout/DescendingProcess"/>
    <dgm:cxn modelId="{D3AA91F8-0C3F-4D90-BE9D-E3F66E7A697D}" type="presOf" srcId="{E684310D-F40B-4305-B18B-65D988A0AEC5}" destId="{7E030868-85F0-4329-8A9B-44D0CC93FFFE}" srcOrd="0" destOrd="0" presId="urn:microsoft.com/office/officeart/2009/3/layout/DescendingProcess"/>
    <dgm:cxn modelId="{977C9D95-4626-4797-9566-95E7E0F0615E}" type="presOf" srcId="{5C44ECBA-48BB-489A-B934-BB5D1D14F7C0}" destId="{CB61A752-0987-4A62-8E49-A0AC27007231}" srcOrd="0" destOrd="0" presId="urn:microsoft.com/office/officeart/2009/3/layout/DescendingProcess"/>
    <dgm:cxn modelId="{0F08EA43-E132-4C53-9AC7-AB4ACF70C4B0}" type="presOf" srcId="{9CA2B1D6-637A-49DF-963C-C8BC521EC800}" destId="{290EC0D2-850F-42FC-889F-4C75888CEB48}" srcOrd="0" destOrd="0" presId="urn:microsoft.com/office/officeart/2009/3/layout/DescendingProcess"/>
    <dgm:cxn modelId="{CD1CA479-0453-473C-BB40-84DD1D423EEB}" type="presOf" srcId="{0F84DE30-B260-4FA5-B21D-12CB2BEE4432}" destId="{5AF8121E-8AEA-4409-9081-00DC3597A6F2}" srcOrd="0" destOrd="0" presId="urn:microsoft.com/office/officeart/2009/3/layout/DescendingProcess"/>
    <dgm:cxn modelId="{0393BAE4-D314-40D3-BA4A-6D1302CA444A}" srcId="{9CA2B1D6-637A-49DF-963C-C8BC521EC800}" destId="{22DE768D-AF78-4E4A-8795-64F6C7D95876}" srcOrd="0" destOrd="0" parTransId="{D5F4E45C-2ACC-4545-B329-79EA1AF21229}" sibTransId="{0EB90854-7D59-4F97-874B-5946A2F588D4}"/>
    <dgm:cxn modelId="{0E9C51C8-D4C2-4BA0-AA46-DE929A0D4F69}" type="presOf" srcId="{55434FF5-9ED9-409F-B9A2-3E480C9A22BE}" destId="{4FE9FEE9-352C-46ED-BE6E-7238E765245F}" srcOrd="0" destOrd="0" presId="urn:microsoft.com/office/officeart/2009/3/layout/DescendingProcess"/>
    <dgm:cxn modelId="{FE71A9C3-D98A-41E2-9B39-AB1CA87923CF}" srcId="{9CA2B1D6-637A-49DF-963C-C8BC521EC800}" destId="{BDAE4372-9753-4C7E-A5F2-0751274BAC63}" srcOrd="1" destOrd="0" parTransId="{00261D68-62D8-4B2F-A869-49D729638BA2}" sibTransId="{C1C38531-9CF0-46DE-BD7B-E62D0F4D4182}"/>
    <dgm:cxn modelId="{E0952B76-B92F-42DC-A981-B8E63DBB729E}" type="presOf" srcId="{580C3BDF-7DA5-4239-8879-570E8BA0B6BE}" destId="{B63CC946-FD93-4C08-8F01-7177AE6F88C8}" srcOrd="0" destOrd="0" presId="urn:microsoft.com/office/officeart/2009/3/layout/DescendingProcess"/>
    <dgm:cxn modelId="{0FF2BDD7-3799-40CA-B185-F60B20A1777B}" type="presParOf" srcId="{290EC0D2-850F-42FC-889F-4C75888CEB48}" destId="{2D8B399E-0F86-45C1-9148-6802CFE723F5}" srcOrd="0" destOrd="0" presId="urn:microsoft.com/office/officeart/2009/3/layout/DescendingProcess"/>
    <dgm:cxn modelId="{732C00D0-8BAA-4361-8626-77EF4866FCB4}" type="presParOf" srcId="{290EC0D2-850F-42FC-889F-4C75888CEB48}" destId="{E8E61AC2-0EC5-4E67-8964-C46B06C10A01}" srcOrd="1" destOrd="0" presId="urn:microsoft.com/office/officeart/2009/3/layout/DescendingProcess"/>
    <dgm:cxn modelId="{0400E6E0-22C7-4406-807B-94E04B86592E}" type="presParOf" srcId="{290EC0D2-850F-42FC-889F-4C75888CEB48}" destId="{A92A1438-EFCE-41C8-890C-EECC520128F6}" srcOrd="2" destOrd="0" presId="urn:microsoft.com/office/officeart/2009/3/layout/DescendingProcess"/>
    <dgm:cxn modelId="{353F5CB9-B17E-4DBE-BE1B-437E1DC888F1}" type="presParOf" srcId="{290EC0D2-850F-42FC-889F-4C75888CEB48}" destId="{355CBC7C-D9DF-40F8-A04B-8355693CAD5E}" srcOrd="3" destOrd="0" presId="urn:microsoft.com/office/officeart/2009/3/layout/DescendingProcess"/>
    <dgm:cxn modelId="{96985087-C020-4965-B3C7-B56078AA6E1B}" type="presParOf" srcId="{355CBC7C-D9DF-40F8-A04B-8355693CAD5E}" destId="{102F8D51-0AD3-4FA3-9331-F3184C0F7493}" srcOrd="0" destOrd="0" presId="urn:microsoft.com/office/officeart/2009/3/layout/DescendingProcess"/>
    <dgm:cxn modelId="{5769C701-CE70-44A3-AD01-19E288DC6E2C}" type="presParOf" srcId="{290EC0D2-850F-42FC-889F-4C75888CEB48}" destId="{4FE9FEE9-352C-46ED-BE6E-7238E765245F}" srcOrd="4" destOrd="0" presId="urn:microsoft.com/office/officeart/2009/3/layout/DescendingProcess"/>
    <dgm:cxn modelId="{EFEF7AF9-5543-454D-AF71-260F29CAC028}" type="presParOf" srcId="{290EC0D2-850F-42FC-889F-4C75888CEB48}" destId="{F60C953C-EFC4-4131-9D11-0D5E7EE5D6C5}" srcOrd="5" destOrd="0" presId="urn:microsoft.com/office/officeart/2009/3/layout/DescendingProcess"/>
    <dgm:cxn modelId="{6BDE519E-054E-4B91-ABC7-4B912DE16F5F}" type="presParOf" srcId="{F60C953C-EFC4-4131-9D11-0D5E7EE5D6C5}" destId="{7E030868-85F0-4329-8A9B-44D0CC93FFFE}" srcOrd="0" destOrd="0" presId="urn:microsoft.com/office/officeart/2009/3/layout/DescendingProcess"/>
    <dgm:cxn modelId="{0815B0CE-654E-4775-85B0-6AE6A550421B}" type="presParOf" srcId="{290EC0D2-850F-42FC-889F-4C75888CEB48}" destId="{9D557456-72EF-40E8-B09A-7E5A66F4265F}" srcOrd="6" destOrd="0" presId="urn:microsoft.com/office/officeart/2009/3/layout/DescendingProcess"/>
    <dgm:cxn modelId="{3DE4768F-584B-4D49-93A2-B5D5178000F3}" type="presParOf" srcId="{290EC0D2-850F-42FC-889F-4C75888CEB48}" destId="{693EC47C-556C-46A0-A4D9-F37F3C63E123}" srcOrd="7" destOrd="0" presId="urn:microsoft.com/office/officeart/2009/3/layout/DescendingProcess"/>
    <dgm:cxn modelId="{7A9AF8DA-BD28-442E-8983-4B6BC2FBE804}" type="presParOf" srcId="{693EC47C-556C-46A0-A4D9-F37F3C63E123}" destId="{B63CC946-FD93-4C08-8F01-7177AE6F88C8}" srcOrd="0" destOrd="0" presId="urn:microsoft.com/office/officeart/2009/3/layout/DescendingProcess"/>
    <dgm:cxn modelId="{B6ABDF4C-0CF9-4BD4-9112-9B1FD390619D}" type="presParOf" srcId="{290EC0D2-850F-42FC-889F-4C75888CEB48}" destId="{CB61A752-0987-4A62-8E49-A0AC27007231}" srcOrd="8" destOrd="0" presId="urn:microsoft.com/office/officeart/2009/3/layout/DescendingProcess"/>
    <dgm:cxn modelId="{56DDA471-59C9-452A-B701-F6AB9ADDA044}" type="presParOf" srcId="{290EC0D2-850F-42FC-889F-4C75888CEB48}" destId="{277430BF-E001-44FF-8F4C-2DADE2A44475}" srcOrd="9" destOrd="0" presId="urn:microsoft.com/office/officeart/2009/3/layout/DescendingProcess"/>
    <dgm:cxn modelId="{833A020A-A923-4CCE-BA45-0E9A4DBF6683}" type="presParOf" srcId="{277430BF-E001-44FF-8F4C-2DADE2A44475}" destId="{5AF8121E-8AEA-4409-9081-00DC3597A6F2}" srcOrd="0" destOrd="0" presId="urn:microsoft.com/office/officeart/2009/3/layout/DescendingProcess"/>
    <dgm:cxn modelId="{B0583B7A-BB97-4930-B413-5343BE376BBC}" type="presParOf" srcId="{290EC0D2-850F-42FC-889F-4C75888CEB48}" destId="{20662DB4-D89D-4EB8-B0F2-434730022B29}" srcOrd="10" destOrd="0" presId="urn:microsoft.com/office/officeart/2009/3/layout/DescendingProcess"/>
    <dgm:cxn modelId="{B1E7CB50-6B98-4126-9407-200CAFBBEB94}" type="presParOf" srcId="{290EC0D2-850F-42FC-889F-4C75888CEB48}" destId="{24B71542-62C8-45E6-A342-295B6B8D90BA}" srcOrd="11" destOrd="0" presId="urn:microsoft.com/office/officeart/2009/3/layout/DescendingProcess"/>
    <dgm:cxn modelId="{1D875C4B-B3E1-49DA-B6C3-1085A361D97C}" type="presParOf" srcId="{24B71542-62C8-45E6-A342-295B6B8D90BA}" destId="{5422B9B4-1AE6-445F-8ED8-F1AABEC314A2}" srcOrd="0" destOrd="0" presId="urn:microsoft.com/office/officeart/2009/3/layout/DescendingProcess"/>
    <dgm:cxn modelId="{71C614BC-2835-42F7-9140-F0497C4EA76C}" type="presParOf" srcId="{290EC0D2-850F-42FC-889F-4C75888CEB48}" destId="{1235EF69-6201-4998-8858-A947E9F14D48}" srcOrd="12" destOrd="0" presId="urn:microsoft.com/office/officeart/2009/3/layout/DescendingProcess"/>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B399E-0F86-45C1-9148-6802CFE723F5}">
      <dsp:nvSpPr>
        <dsp:cNvPr id="0" name=""/>
        <dsp:cNvSpPr/>
      </dsp:nvSpPr>
      <dsp:spPr>
        <a:xfrm rot="4396374">
          <a:off x="173494" y="674880"/>
          <a:ext cx="2588036" cy="1804832"/>
        </a:xfrm>
        <a:prstGeom prst="swooshArrow">
          <a:avLst>
            <a:gd name="adj1" fmla="val 16310"/>
            <a:gd name="adj2" fmla="val 31370"/>
          </a:avLst>
        </a:prstGeom>
        <a:solidFill>
          <a:srgbClr val="4983F2">
            <a:hueOff val="0"/>
            <a:satOff val="0"/>
            <a:lumOff val="0"/>
            <a:alphaOff val="0"/>
          </a:srgbClr>
        </a:solidFill>
        <a:ln w="25400" cap="flat" cmpd="sng" algn="ctr">
          <a:solidFill>
            <a:srgbClr val="0F56DC"/>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a:schemeClr val="lt1"/>
        </a:fontRef>
      </dsp:style>
    </dsp:sp>
    <dsp:sp modelId="{102F8D51-0AD3-4FA3-9331-F3184C0F7493}">
      <dsp:nvSpPr>
        <dsp:cNvPr id="0" name=""/>
        <dsp:cNvSpPr/>
      </dsp:nvSpPr>
      <dsp:spPr>
        <a:xfrm>
          <a:off x="1055589" y="852984"/>
          <a:ext cx="65356" cy="65356"/>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dsp:style>
    </dsp:sp>
    <dsp:sp modelId="{7E030868-85F0-4329-8A9B-44D0CC93FFFE}">
      <dsp:nvSpPr>
        <dsp:cNvPr id="0" name=""/>
        <dsp:cNvSpPr/>
      </dsp:nvSpPr>
      <dsp:spPr>
        <a:xfrm>
          <a:off x="1368878" y="1072136"/>
          <a:ext cx="65356" cy="65356"/>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dsp:style>
    </dsp:sp>
    <dsp:sp modelId="{B63CC946-FD93-4C08-8F01-7177AE6F88C8}">
      <dsp:nvSpPr>
        <dsp:cNvPr id="0" name=""/>
        <dsp:cNvSpPr/>
      </dsp:nvSpPr>
      <dsp:spPr>
        <a:xfrm>
          <a:off x="1632701" y="1327565"/>
          <a:ext cx="65356" cy="65356"/>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dsp:style>
    </dsp:sp>
    <dsp:sp modelId="{E8E61AC2-0EC5-4E67-8964-C46B06C10A01}">
      <dsp:nvSpPr>
        <dsp:cNvPr id="0" name=""/>
        <dsp:cNvSpPr/>
      </dsp:nvSpPr>
      <dsp:spPr>
        <a:xfrm>
          <a:off x="0" y="78305"/>
          <a:ext cx="1220178"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ctr" defTabSz="1466850">
            <a:lnSpc>
              <a:spcPct val="90000"/>
            </a:lnSpc>
            <a:spcBef>
              <a:spcPct val="0"/>
            </a:spcBef>
            <a:spcAft>
              <a:spcPct val="35000"/>
            </a:spcAft>
          </a:pPr>
          <a:r>
            <a:rPr lang="en-US" sz="3300" kern="1200" dirty="0" smtClean="0">
              <a:solidFill>
                <a:srgbClr val="0F56DC">
                  <a:hueOff val="0"/>
                  <a:satOff val="0"/>
                  <a:lumOff val="0"/>
                  <a:alphaOff val="0"/>
                </a:srgbClr>
              </a:solidFill>
              <a:latin typeface="Myriad Web Pro"/>
              <a:ea typeface="+mn-ea"/>
              <a:cs typeface="+mn-cs"/>
            </a:rPr>
            <a:t> </a:t>
          </a:r>
          <a:endParaRPr lang="en-US" sz="3300" kern="1200" dirty="0">
            <a:solidFill>
              <a:srgbClr val="0F56DC">
                <a:hueOff val="0"/>
                <a:satOff val="0"/>
                <a:lumOff val="0"/>
                <a:alphaOff val="0"/>
              </a:srgbClr>
            </a:solidFill>
            <a:latin typeface="Myriad Web Pro"/>
            <a:ea typeface="+mn-ea"/>
            <a:cs typeface="+mn-cs"/>
          </a:endParaRPr>
        </a:p>
      </dsp:txBody>
      <dsp:txXfrm>
        <a:off x="0" y="78305"/>
        <a:ext cx="1220178" cy="479677"/>
      </dsp:txXfrm>
    </dsp:sp>
    <dsp:sp modelId="{A92A1438-EFCE-41C8-890C-EECC520128F6}">
      <dsp:nvSpPr>
        <dsp:cNvPr id="0" name=""/>
        <dsp:cNvSpPr/>
      </dsp:nvSpPr>
      <dsp:spPr>
        <a:xfrm>
          <a:off x="1451023" y="645823"/>
          <a:ext cx="1846757"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35000"/>
            </a:spcAft>
          </a:pPr>
          <a:r>
            <a:rPr lang="en-US" sz="3300" kern="1200" dirty="0" smtClean="0">
              <a:solidFill>
                <a:srgbClr val="0F56DC">
                  <a:hueOff val="0"/>
                  <a:satOff val="0"/>
                  <a:lumOff val="0"/>
                  <a:alphaOff val="0"/>
                </a:srgbClr>
              </a:solidFill>
              <a:latin typeface="Myriad Web Pro"/>
              <a:ea typeface="+mn-ea"/>
              <a:cs typeface="+mn-cs"/>
            </a:rPr>
            <a:t>  </a:t>
          </a:r>
          <a:endParaRPr lang="en-US" sz="3300" kern="1200" dirty="0">
            <a:solidFill>
              <a:srgbClr val="0F56DC">
                <a:hueOff val="0"/>
                <a:satOff val="0"/>
                <a:lumOff val="0"/>
                <a:alphaOff val="0"/>
              </a:srgbClr>
            </a:solidFill>
            <a:latin typeface="Myriad Web Pro"/>
            <a:ea typeface="+mn-ea"/>
            <a:cs typeface="+mn-cs"/>
          </a:endParaRPr>
        </a:p>
      </dsp:txBody>
      <dsp:txXfrm>
        <a:off x="1451023" y="645823"/>
        <a:ext cx="1846757" cy="479677"/>
      </dsp:txXfrm>
    </dsp:sp>
    <dsp:sp modelId="{4FE9FEE9-352C-46ED-BE6E-7238E765245F}">
      <dsp:nvSpPr>
        <dsp:cNvPr id="0" name=""/>
        <dsp:cNvSpPr/>
      </dsp:nvSpPr>
      <dsp:spPr>
        <a:xfrm>
          <a:off x="0" y="864976"/>
          <a:ext cx="1088267"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1466850">
            <a:lnSpc>
              <a:spcPct val="90000"/>
            </a:lnSpc>
            <a:spcBef>
              <a:spcPct val="0"/>
            </a:spcBef>
            <a:spcAft>
              <a:spcPct val="35000"/>
            </a:spcAft>
          </a:pPr>
          <a:r>
            <a:rPr lang="en-US" sz="3300" kern="1200" dirty="0" smtClean="0">
              <a:solidFill>
                <a:srgbClr val="0F56DC">
                  <a:hueOff val="0"/>
                  <a:satOff val="0"/>
                  <a:lumOff val="0"/>
                  <a:alphaOff val="0"/>
                </a:srgbClr>
              </a:solidFill>
              <a:latin typeface="Myriad Web Pro"/>
              <a:ea typeface="+mn-ea"/>
              <a:cs typeface="+mn-cs"/>
            </a:rPr>
            <a:t>      </a:t>
          </a:r>
          <a:endParaRPr lang="en-US" sz="3300" kern="1200" dirty="0">
            <a:solidFill>
              <a:srgbClr val="0F56DC">
                <a:hueOff val="0"/>
                <a:satOff val="0"/>
                <a:lumOff val="0"/>
                <a:alphaOff val="0"/>
              </a:srgbClr>
            </a:solidFill>
            <a:latin typeface="Myriad Web Pro"/>
            <a:ea typeface="+mn-ea"/>
            <a:cs typeface="+mn-cs"/>
          </a:endParaRPr>
        </a:p>
      </dsp:txBody>
      <dsp:txXfrm>
        <a:off x="0" y="864976"/>
        <a:ext cx="1088267" cy="479677"/>
      </dsp:txXfrm>
    </dsp:sp>
    <dsp:sp modelId="{E84E91AA-E4E0-4B0D-AF00-1E3C44134C12}">
      <dsp:nvSpPr>
        <dsp:cNvPr id="0" name=""/>
        <dsp:cNvSpPr/>
      </dsp:nvSpPr>
      <dsp:spPr>
        <a:xfrm>
          <a:off x="1860907" y="1609975"/>
          <a:ext cx="65356" cy="65356"/>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dsp:style>
    </dsp:sp>
    <dsp:sp modelId="{9D557456-72EF-40E8-B09A-7E5A66F4265F}">
      <dsp:nvSpPr>
        <dsp:cNvPr id="0" name=""/>
        <dsp:cNvSpPr/>
      </dsp:nvSpPr>
      <dsp:spPr>
        <a:xfrm>
          <a:off x="2011646" y="1120404"/>
          <a:ext cx="1286134"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35000"/>
            </a:spcAft>
          </a:pPr>
          <a:endParaRPr lang="en-US" sz="3300" kern="1200" dirty="0">
            <a:solidFill>
              <a:srgbClr val="0F56DC">
                <a:hueOff val="0"/>
                <a:satOff val="0"/>
                <a:lumOff val="0"/>
                <a:alphaOff val="0"/>
              </a:srgbClr>
            </a:solidFill>
            <a:latin typeface="Myriad Web Pro"/>
            <a:ea typeface="+mn-ea"/>
            <a:cs typeface="+mn-cs"/>
          </a:endParaRPr>
        </a:p>
      </dsp:txBody>
      <dsp:txXfrm>
        <a:off x="2011646" y="1120404"/>
        <a:ext cx="1286134" cy="479677"/>
      </dsp:txXfrm>
    </dsp:sp>
    <dsp:sp modelId="{87377D28-8376-4650-A5C8-54B687A9E0A8}">
      <dsp:nvSpPr>
        <dsp:cNvPr id="0" name=""/>
        <dsp:cNvSpPr/>
      </dsp:nvSpPr>
      <dsp:spPr>
        <a:xfrm>
          <a:off x="165828" y="1402814"/>
          <a:ext cx="1648890"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1466850">
            <a:lnSpc>
              <a:spcPct val="90000"/>
            </a:lnSpc>
            <a:spcBef>
              <a:spcPct val="0"/>
            </a:spcBef>
            <a:spcAft>
              <a:spcPct val="35000"/>
            </a:spcAft>
          </a:pPr>
          <a:endParaRPr lang="en-US" sz="3300" kern="1200" dirty="0">
            <a:solidFill>
              <a:srgbClr val="0F56DC">
                <a:hueOff val="0"/>
                <a:satOff val="0"/>
                <a:lumOff val="0"/>
                <a:alphaOff val="0"/>
              </a:srgbClr>
            </a:solidFill>
            <a:latin typeface="Myriad Web Pro"/>
            <a:ea typeface="+mn-ea"/>
            <a:cs typeface="+mn-cs"/>
          </a:endParaRPr>
        </a:p>
      </dsp:txBody>
      <dsp:txXfrm>
        <a:off x="165828" y="1402814"/>
        <a:ext cx="1648890" cy="479677"/>
      </dsp:txXfrm>
    </dsp:sp>
    <dsp:sp modelId="{5AF8121E-8AEA-4409-9081-00DC3597A6F2}">
      <dsp:nvSpPr>
        <dsp:cNvPr id="0" name=""/>
        <dsp:cNvSpPr/>
      </dsp:nvSpPr>
      <dsp:spPr>
        <a:xfrm>
          <a:off x="2044924" y="1898081"/>
          <a:ext cx="65356" cy="65356"/>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1400001"/>
          </a:camera>
          <a:lightRig rig="threePt" dir="t"/>
        </a:scene3d>
      </dsp:spPr>
      <dsp:style>
        <a:lnRef idx="2">
          <a:scrgbClr r="0" g="0" b="0"/>
        </a:lnRef>
        <a:fillRef idx="1">
          <a:scrgbClr r="0" g="0" b="0"/>
        </a:fillRef>
        <a:effectRef idx="0">
          <a:scrgbClr r="0" g="0" b="0"/>
        </a:effectRef>
        <a:fontRef idx="minor"/>
      </dsp:style>
    </dsp:sp>
    <dsp:sp modelId="{D326D0C6-3FE7-4F9B-8A56-B490591AE642}">
      <dsp:nvSpPr>
        <dsp:cNvPr id="0" name=""/>
        <dsp:cNvSpPr/>
      </dsp:nvSpPr>
      <dsp:spPr>
        <a:xfrm>
          <a:off x="2341424" y="1690920"/>
          <a:ext cx="956356"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35000"/>
            </a:spcAft>
          </a:pPr>
          <a:endParaRPr lang="en-US" sz="3300" kern="1200" dirty="0">
            <a:solidFill>
              <a:srgbClr val="0F56DC">
                <a:hueOff val="0"/>
                <a:satOff val="0"/>
                <a:lumOff val="0"/>
                <a:alphaOff val="0"/>
              </a:srgbClr>
            </a:solidFill>
            <a:latin typeface="Myriad Web Pro"/>
            <a:ea typeface="+mn-ea"/>
            <a:cs typeface="+mn-cs"/>
          </a:endParaRPr>
        </a:p>
      </dsp:txBody>
      <dsp:txXfrm>
        <a:off x="2341424" y="1690920"/>
        <a:ext cx="956356" cy="479677"/>
      </dsp:txXfrm>
    </dsp:sp>
    <dsp:sp modelId="{B2C0A6EF-7D77-489F-B8A8-F55FD4EF5ACB}">
      <dsp:nvSpPr>
        <dsp:cNvPr id="0" name=""/>
        <dsp:cNvSpPr/>
      </dsp:nvSpPr>
      <dsp:spPr>
        <a:xfrm>
          <a:off x="1648890" y="2596611"/>
          <a:ext cx="1648890" cy="479677"/>
        </a:xfrm>
        <a:prstGeom prst="rect">
          <a:avLst/>
        </a:prstGeom>
        <a:noFill/>
        <a:ln>
          <a:noFill/>
        </a:ln>
        <a:effectLst/>
        <a:scene3d>
          <a:camera prst="orthographicFront">
            <a:rot lat="0" lon="0" rev="11400001"/>
          </a:camera>
          <a:lightRig rig="threePt" dir="t"/>
        </a:scene3d>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1466850">
            <a:lnSpc>
              <a:spcPct val="90000"/>
            </a:lnSpc>
            <a:spcBef>
              <a:spcPct val="0"/>
            </a:spcBef>
            <a:spcAft>
              <a:spcPct val="35000"/>
            </a:spcAft>
          </a:pPr>
          <a:r>
            <a:rPr lang="en-US" sz="3300" kern="1200" dirty="0" smtClean="0">
              <a:solidFill>
                <a:srgbClr val="0F56DC">
                  <a:hueOff val="0"/>
                  <a:satOff val="0"/>
                  <a:lumOff val="0"/>
                  <a:alphaOff val="0"/>
                </a:srgbClr>
              </a:solidFill>
              <a:latin typeface="Myriad Web Pro"/>
              <a:ea typeface="+mn-ea"/>
              <a:cs typeface="+mn-cs"/>
            </a:rPr>
            <a:t> </a:t>
          </a:r>
          <a:endParaRPr lang="en-US" sz="3300" kern="1200" dirty="0">
            <a:solidFill>
              <a:srgbClr val="0F56DC">
                <a:hueOff val="0"/>
                <a:satOff val="0"/>
                <a:lumOff val="0"/>
                <a:alphaOff val="0"/>
              </a:srgbClr>
            </a:solidFill>
            <a:latin typeface="Myriad Web Pro"/>
            <a:ea typeface="+mn-ea"/>
            <a:cs typeface="+mn-cs"/>
          </a:endParaRPr>
        </a:p>
      </dsp:txBody>
      <dsp:txXfrm>
        <a:off x="1648890" y="2596611"/>
        <a:ext cx="1648890" cy="479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B399E-0F86-45C1-9148-6802CFE723F5}">
      <dsp:nvSpPr>
        <dsp:cNvPr id="0" name=""/>
        <dsp:cNvSpPr/>
      </dsp:nvSpPr>
      <dsp:spPr>
        <a:xfrm rot="4396374">
          <a:off x="165168" y="665268"/>
          <a:ext cx="2463836" cy="1718218"/>
        </a:xfrm>
        <a:prstGeom prst="swooshArrow">
          <a:avLst>
            <a:gd name="adj1" fmla="val 16310"/>
            <a:gd name="adj2" fmla="val 31370"/>
          </a:avLst>
        </a:prstGeom>
        <a:solidFill>
          <a:srgbClr val="4983F2">
            <a:hueOff val="0"/>
            <a:satOff val="0"/>
            <a:lumOff val="0"/>
            <a:alphaOff val="0"/>
          </a:srgbClr>
        </a:solidFill>
        <a:ln w="25400" cap="flat" cmpd="sng" algn="ctr">
          <a:solidFill>
            <a:srgbClr val="0F56DC"/>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a:schemeClr val="lt1"/>
        </a:fontRef>
      </dsp:style>
    </dsp:sp>
    <dsp:sp modelId="{102F8D51-0AD3-4FA3-9331-F3184C0F7493}">
      <dsp:nvSpPr>
        <dsp:cNvPr id="0" name=""/>
        <dsp:cNvSpPr/>
      </dsp:nvSpPr>
      <dsp:spPr>
        <a:xfrm>
          <a:off x="1004931" y="834825"/>
          <a:ext cx="62219" cy="62219"/>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dsp:style>
    </dsp:sp>
    <dsp:sp modelId="{7E030868-85F0-4329-8A9B-44D0CC93FFFE}">
      <dsp:nvSpPr>
        <dsp:cNvPr id="0" name=""/>
        <dsp:cNvSpPr/>
      </dsp:nvSpPr>
      <dsp:spPr>
        <a:xfrm>
          <a:off x="1303186" y="1043460"/>
          <a:ext cx="62219" cy="62219"/>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dsp:style>
    </dsp:sp>
    <dsp:sp modelId="{B63CC946-FD93-4C08-8F01-7177AE6F88C8}">
      <dsp:nvSpPr>
        <dsp:cNvPr id="0" name=""/>
        <dsp:cNvSpPr/>
      </dsp:nvSpPr>
      <dsp:spPr>
        <a:xfrm>
          <a:off x="1554347" y="1286630"/>
          <a:ext cx="62219" cy="62219"/>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dsp:style>
    </dsp:sp>
    <dsp:sp modelId="{E8E61AC2-0EC5-4E67-8964-C46B06C10A01}">
      <dsp:nvSpPr>
        <dsp:cNvPr id="0" name=""/>
        <dsp:cNvSpPr/>
      </dsp:nvSpPr>
      <dsp:spPr>
        <a:xfrm>
          <a:off x="0" y="97323"/>
          <a:ext cx="1161622"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b" anchorCtr="0">
          <a:noAutofit/>
        </a:bodyPr>
        <a:lstStyle/>
        <a:p>
          <a:pPr lvl="0" algn="ctr" defTabSz="1377950">
            <a:lnSpc>
              <a:spcPct val="90000"/>
            </a:lnSpc>
            <a:spcBef>
              <a:spcPct val="0"/>
            </a:spcBef>
            <a:spcAft>
              <a:spcPct val="35000"/>
            </a:spcAft>
          </a:pPr>
          <a:r>
            <a:rPr lang="en-US" sz="3100" kern="1200" dirty="0" smtClean="0">
              <a:solidFill>
                <a:srgbClr val="0F56DC">
                  <a:hueOff val="0"/>
                  <a:satOff val="0"/>
                  <a:lumOff val="0"/>
                  <a:alphaOff val="0"/>
                </a:srgbClr>
              </a:solidFill>
              <a:latin typeface="Myriad Web Pro"/>
              <a:ea typeface="+mn-ea"/>
              <a:cs typeface="+mn-cs"/>
            </a:rPr>
            <a:t> </a:t>
          </a:r>
          <a:endParaRPr lang="en-US" sz="3100" kern="1200" dirty="0">
            <a:solidFill>
              <a:srgbClr val="0F56DC">
                <a:hueOff val="0"/>
                <a:satOff val="0"/>
                <a:lumOff val="0"/>
                <a:alphaOff val="0"/>
              </a:srgbClr>
            </a:solidFill>
            <a:latin typeface="Myriad Web Pro"/>
            <a:ea typeface="+mn-ea"/>
            <a:cs typeface="+mn-cs"/>
          </a:endParaRPr>
        </a:p>
      </dsp:txBody>
      <dsp:txXfrm>
        <a:off x="0" y="97323"/>
        <a:ext cx="1161622" cy="456657"/>
      </dsp:txXfrm>
    </dsp:sp>
    <dsp:sp modelId="{A92A1438-EFCE-41C8-890C-EECC520128F6}">
      <dsp:nvSpPr>
        <dsp:cNvPr id="0" name=""/>
        <dsp:cNvSpPr/>
      </dsp:nvSpPr>
      <dsp:spPr>
        <a:xfrm>
          <a:off x="1381388" y="637606"/>
          <a:ext cx="1758131"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l" defTabSz="1377950">
            <a:lnSpc>
              <a:spcPct val="90000"/>
            </a:lnSpc>
            <a:spcBef>
              <a:spcPct val="0"/>
            </a:spcBef>
            <a:spcAft>
              <a:spcPct val="35000"/>
            </a:spcAft>
          </a:pPr>
          <a:r>
            <a:rPr lang="en-US" sz="3100" kern="1200" dirty="0" smtClean="0">
              <a:solidFill>
                <a:srgbClr val="0F56DC">
                  <a:hueOff val="0"/>
                  <a:satOff val="0"/>
                  <a:lumOff val="0"/>
                  <a:alphaOff val="0"/>
                </a:srgbClr>
              </a:solidFill>
              <a:latin typeface="Myriad Web Pro"/>
              <a:ea typeface="+mn-ea"/>
              <a:cs typeface="+mn-cs"/>
            </a:rPr>
            <a:t>  </a:t>
          </a:r>
          <a:endParaRPr lang="en-US" sz="3100" kern="1200" dirty="0">
            <a:solidFill>
              <a:srgbClr val="0F56DC">
                <a:hueOff val="0"/>
                <a:satOff val="0"/>
                <a:lumOff val="0"/>
                <a:alphaOff val="0"/>
              </a:srgbClr>
            </a:solidFill>
            <a:latin typeface="Myriad Web Pro"/>
            <a:ea typeface="+mn-ea"/>
            <a:cs typeface="+mn-cs"/>
          </a:endParaRPr>
        </a:p>
      </dsp:txBody>
      <dsp:txXfrm>
        <a:off x="1381388" y="637606"/>
        <a:ext cx="1758131" cy="456657"/>
      </dsp:txXfrm>
    </dsp:sp>
    <dsp:sp modelId="{4FE9FEE9-352C-46ED-BE6E-7238E765245F}">
      <dsp:nvSpPr>
        <dsp:cNvPr id="0" name=""/>
        <dsp:cNvSpPr/>
      </dsp:nvSpPr>
      <dsp:spPr>
        <a:xfrm>
          <a:off x="0" y="846241"/>
          <a:ext cx="1036041"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r" defTabSz="1377950">
            <a:lnSpc>
              <a:spcPct val="90000"/>
            </a:lnSpc>
            <a:spcBef>
              <a:spcPct val="0"/>
            </a:spcBef>
            <a:spcAft>
              <a:spcPct val="35000"/>
            </a:spcAft>
          </a:pPr>
          <a:r>
            <a:rPr lang="en-US" sz="3100" kern="1200" dirty="0" smtClean="0">
              <a:solidFill>
                <a:srgbClr val="0F56DC">
                  <a:hueOff val="0"/>
                  <a:satOff val="0"/>
                  <a:lumOff val="0"/>
                  <a:alphaOff val="0"/>
                </a:srgbClr>
              </a:solidFill>
              <a:latin typeface="Myriad Web Pro"/>
              <a:ea typeface="+mn-ea"/>
              <a:cs typeface="+mn-cs"/>
            </a:rPr>
            <a:t>      </a:t>
          </a:r>
          <a:endParaRPr lang="en-US" sz="3100" kern="1200" dirty="0">
            <a:solidFill>
              <a:srgbClr val="0F56DC">
                <a:hueOff val="0"/>
                <a:satOff val="0"/>
                <a:lumOff val="0"/>
                <a:alphaOff val="0"/>
              </a:srgbClr>
            </a:solidFill>
            <a:latin typeface="Myriad Web Pro"/>
            <a:ea typeface="+mn-ea"/>
            <a:cs typeface="+mn-cs"/>
          </a:endParaRPr>
        </a:p>
      </dsp:txBody>
      <dsp:txXfrm>
        <a:off x="0" y="846241"/>
        <a:ext cx="1036041" cy="456657"/>
      </dsp:txXfrm>
    </dsp:sp>
    <dsp:sp modelId="{5AF8121E-8AEA-4409-9081-00DC3597A6F2}">
      <dsp:nvSpPr>
        <dsp:cNvPr id="0" name=""/>
        <dsp:cNvSpPr/>
      </dsp:nvSpPr>
      <dsp:spPr>
        <a:xfrm>
          <a:off x="1771602" y="1555487"/>
          <a:ext cx="62219" cy="62219"/>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dsp:style>
    </dsp:sp>
    <dsp:sp modelId="{9D557456-72EF-40E8-B09A-7E5A66F4265F}">
      <dsp:nvSpPr>
        <dsp:cNvPr id="0" name=""/>
        <dsp:cNvSpPr/>
      </dsp:nvSpPr>
      <dsp:spPr>
        <a:xfrm>
          <a:off x="1915107" y="1089411"/>
          <a:ext cx="1224412"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l" defTabSz="1377950">
            <a:lnSpc>
              <a:spcPct val="90000"/>
            </a:lnSpc>
            <a:spcBef>
              <a:spcPct val="0"/>
            </a:spcBef>
            <a:spcAft>
              <a:spcPct val="35000"/>
            </a:spcAft>
          </a:pPr>
          <a:endParaRPr lang="en-US" sz="3100" kern="1200" dirty="0">
            <a:solidFill>
              <a:srgbClr val="0F56DC">
                <a:hueOff val="0"/>
                <a:satOff val="0"/>
                <a:lumOff val="0"/>
                <a:alphaOff val="0"/>
              </a:srgbClr>
            </a:solidFill>
            <a:latin typeface="Myriad Web Pro"/>
            <a:ea typeface="+mn-ea"/>
            <a:cs typeface="+mn-cs"/>
          </a:endParaRPr>
        </a:p>
      </dsp:txBody>
      <dsp:txXfrm>
        <a:off x="1915107" y="1089411"/>
        <a:ext cx="1224412" cy="456657"/>
      </dsp:txXfrm>
    </dsp:sp>
    <dsp:sp modelId="{CB61A752-0987-4A62-8E49-A0AC27007231}">
      <dsp:nvSpPr>
        <dsp:cNvPr id="0" name=""/>
        <dsp:cNvSpPr/>
      </dsp:nvSpPr>
      <dsp:spPr>
        <a:xfrm>
          <a:off x="0" y="1358268"/>
          <a:ext cx="1569760"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r" defTabSz="1377950">
            <a:lnSpc>
              <a:spcPct val="90000"/>
            </a:lnSpc>
            <a:spcBef>
              <a:spcPct val="0"/>
            </a:spcBef>
            <a:spcAft>
              <a:spcPct val="35000"/>
            </a:spcAft>
          </a:pPr>
          <a:endParaRPr lang="en-US" sz="3100" kern="1200" dirty="0">
            <a:solidFill>
              <a:srgbClr val="0F56DC">
                <a:hueOff val="0"/>
                <a:satOff val="0"/>
                <a:lumOff val="0"/>
                <a:alphaOff val="0"/>
              </a:srgbClr>
            </a:solidFill>
            <a:latin typeface="Myriad Web Pro"/>
            <a:ea typeface="+mn-ea"/>
            <a:cs typeface="+mn-cs"/>
          </a:endParaRPr>
        </a:p>
      </dsp:txBody>
      <dsp:txXfrm>
        <a:off x="0" y="1358268"/>
        <a:ext cx="1569760" cy="456657"/>
      </dsp:txXfrm>
    </dsp:sp>
    <dsp:sp modelId="{5422B9B4-1AE6-445F-8ED8-F1AABEC314A2}">
      <dsp:nvSpPr>
        <dsp:cNvPr id="0" name=""/>
        <dsp:cNvSpPr/>
      </dsp:nvSpPr>
      <dsp:spPr>
        <a:xfrm>
          <a:off x="1946787" y="1829767"/>
          <a:ext cx="62219" cy="62219"/>
        </a:xfrm>
        <a:prstGeom prst="ellipse">
          <a:avLst/>
        </a:prstGeom>
        <a:solidFill>
          <a:srgbClr val="4983F2">
            <a:tint val="60000"/>
            <a:hueOff val="0"/>
            <a:satOff val="0"/>
            <a:lumOff val="0"/>
            <a:alphaOff val="0"/>
          </a:srgbClr>
        </a:solidFill>
        <a:ln w="25400" cap="flat" cmpd="sng" algn="ctr">
          <a:solidFill>
            <a:srgbClr val="FFC000">
              <a:hueOff val="0"/>
              <a:satOff val="0"/>
              <a:lumOff val="0"/>
              <a:alphaOff val="0"/>
            </a:srgbClr>
          </a:solidFill>
          <a:prstDash val="solid"/>
        </a:ln>
        <a:effectLst/>
        <a:scene3d>
          <a:camera prst="orthographicFront">
            <a:rot lat="0" lon="0" rev="15300000"/>
          </a:camera>
          <a:lightRig rig="threePt" dir="t"/>
        </a:scene3d>
      </dsp:spPr>
      <dsp:style>
        <a:lnRef idx="2">
          <a:scrgbClr r="0" g="0" b="0"/>
        </a:lnRef>
        <a:fillRef idx="1">
          <a:scrgbClr r="0" g="0" b="0"/>
        </a:fillRef>
        <a:effectRef idx="0">
          <a:scrgbClr r="0" g="0" b="0"/>
        </a:effectRef>
        <a:fontRef idx="minor"/>
      </dsp:style>
    </dsp:sp>
    <dsp:sp modelId="{20662DB4-D89D-4EB8-B0F2-434730022B29}">
      <dsp:nvSpPr>
        <dsp:cNvPr id="0" name=""/>
        <dsp:cNvSpPr/>
      </dsp:nvSpPr>
      <dsp:spPr>
        <a:xfrm>
          <a:off x="2229059" y="1632548"/>
          <a:ext cx="910460"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l" defTabSz="1377950">
            <a:lnSpc>
              <a:spcPct val="90000"/>
            </a:lnSpc>
            <a:spcBef>
              <a:spcPct val="0"/>
            </a:spcBef>
            <a:spcAft>
              <a:spcPct val="35000"/>
            </a:spcAft>
          </a:pPr>
          <a:r>
            <a:rPr lang="en-US" sz="3100" kern="1200" dirty="0" smtClean="0">
              <a:solidFill>
                <a:srgbClr val="0F56DC">
                  <a:hueOff val="0"/>
                  <a:satOff val="0"/>
                  <a:lumOff val="0"/>
                  <a:alphaOff val="0"/>
                </a:srgbClr>
              </a:solidFill>
              <a:latin typeface="Myriad Web Pro"/>
              <a:ea typeface="+mn-ea"/>
              <a:cs typeface="+mn-cs"/>
            </a:rPr>
            <a:t> </a:t>
          </a:r>
          <a:endParaRPr lang="en-US" sz="3100" kern="1200" dirty="0">
            <a:solidFill>
              <a:srgbClr val="0F56DC">
                <a:hueOff val="0"/>
                <a:satOff val="0"/>
                <a:lumOff val="0"/>
                <a:alphaOff val="0"/>
              </a:srgbClr>
            </a:solidFill>
            <a:latin typeface="Myriad Web Pro"/>
            <a:ea typeface="+mn-ea"/>
            <a:cs typeface="+mn-cs"/>
          </a:endParaRPr>
        </a:p>
      </dsp:txBody>
      <dsp:txXfrm>
        <a:off x="2229059" y="1632548"/>
        <a:ext cx="910460" cy="456657"/>
      </dsp:txXfrm>
    </dsp:sp>
    <dsp:sp modelId="{1235EF69-6201-4998-8858-A947E9F14D48}">
      <dsp:nvSpPr>
        <dsp:cNvPr id="0" name=""/>
        <dsp:cNvSpPr/>
      </dsp:nvSpPr>
      <dsp:spPr>
        <a:xfrm>
          <a:off x="1569760" y="2494775"/>
          <a:ext cx="1569760" cy="456657"/>
        </a:xfrm>
        <a:prstGeom prst="rect">
          <a:avLst/>
        </a:prstGeom>
        <a:noFill/>
        <a:ln>
          <a:noFill/>
        </a:ln>
        <a:effectLst/>
        <a:scene3d>
          <a:camera prst="orthographicFront">
            <a:rot lat="0" lon="0" rev="15300000"/>
          </a:camera>
          <a:lightRig rig="threePt" dir="t"/>
        </a:scene3d>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t" anchorCtr="0">
          <a:noAutofit/>
        </a:bodyPr>
        <a:lstStyle/>
        <a:p>
          <a:pPr lvl="0" algn="ctr" defTabSz="1377950">
            <a:lnSpc>
              <a:spcPct val="90000"/>
            </a:lnSpc>
            <a:spcBef>
              <a:spcPct val="0"/>
            </a:spcBef>
            <a:spcAft>
              <a:spcPct val="35000"/>
            </a:spcAft>
          </a:pPr>
          <a:r>
            <a:rPr lang="en-US" sz="3100" kern="1200" dirty="0" smtClean="0">
              <a:solidFill>
                <a:srgbClr val="0F56DC">
                  <a:hueOff val="0"/>
                  <a:satOff val="0"/>
                  <a:lumOff val="0"/>
                  <a:alphaOff val="0"/>
                </a:srgbClr>
              </a:solidFill>
              <a:latin typeface="Myriad Web Pro"/>
              <a:ea typeface="+mn-ea"/>
              <a:cs typeface="+mn-cs"/>
            </a:rPr>
            <a:t>   </a:t>
          </a:r>
          <a:endParaRPr lang="en-US" sz="3100" kern="1200" dirty="0">
            <a:solidFill>
              <a:srgbClr val="0F56DC">
                <a:hueOff val="0"/>
                <a:satOff val="0"/>
                <a:lumOff val="0"/>
                <a:alphaOff val="0"/>
              </a:srgbClr>
            </a:solidFill>
            <a:latin typeface="Myriad Web Pro"/>
            <a:ea typeface="+mn-ea"/>
            <a:cs typeface="+mn-cs"/>
          </a:endParaRPr>
        </a:p>
      </dsp:txBody>
      <dsp:txXfrm>
        <a:off x="1569760" y="2494775"/>
        <a:ext cx="1569760" cy="4566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5782E69-411E-4B25-9621-55F2C85ADDC6}" type="datetimeFigureOut">
              <a:rPr lang="en-US" smtClean="0"/>
              <a:t>4/28/2015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68E3034-5888-4A3A-BFC3-1AB3723BC2C8}" type="slidenum">
              <a:rPr lang="en-US" smtClean="0"/>
              <a:t>‹#›</a:t>
            </a:fld>
            <a:endParaRPr lang="en-US" dirty="0"/>
          </a:p>
        </p:txBody>
      </p:sp>
    </p:spTree>
    <p:extLst>
      <p:ext uri="{BB962C8B-B14F-4D97-AF65-F5344CB8AC3E}">
        <p14:creationId xmlns:p14="http://schemas.microsoft.com/office/powerpoint/2010/main" val="1934368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16" cy="464343"/>
          </a:xfrm>
          <a:prstGeom prst="rect">
            <a:avLst/>
          </a:prstGeom>
        </p:spPr>
        <p:txBody>
          <a:bodyPr vert="horz" lIns="91614" tIns="45807" rIns="91614" bIns="45807" rtlCol="0"/>
          <a:lstStyle>
            <a:lvl1pPr algn="l">
              <a:defRPr sz="1200"/>
            </a:lvl1pPr>
          </a:lstStyle>
          <a:p>
            <a:endParaRPr lang="en-US" dirty="0"/>
          </a:p>
        </p:txBody>
      </p:sp>
      <p:sp>
        <p:nvSpPr>
          <p:cNvPr id="3" name="Date Placeholder 2"/>
          <p:cNvSpPr>
            <a:spLocks noGrp="1"/>
          </p:cNvSpPr>
          <p:nvPr>
            <p:ph type="dt" idx="1"/>
          </p:nvPr>
        </p:nvSpPr>
        <p:spPr>
          <a:xfrm>
            <a:off x="3971393" y="0"/>
            <a:ext cx="3037416" cy="464343"/>
          </a:xfrm>
          <a:prstGeom prst="rect">
            <a:avLst/>
          </a:prstGeom>
        </p:spPr>
        <p:txBody>
          <a:bodyPr vert="horz" lIns="91614" tIns="45807" rIns="91614" bIns="45807" rtlCol="0"/>
          <a:lstStyle>
            <a:lvl1pPr algn="r">
              <a:defRPr sz="1200"/>
            </a:lvl1pPr>
          </a:lstStyle>
          <a:p>
            <a:fld id="{5D4F0AE7-8E73-4107-A398-3A0D82E36064}" type="datetimeFigureOut">
              <a:rPr lang="en-US" smtClean="0"/>
              <a:pPr/>
              <a:t>4/28/2015</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614" tIns="45807" rIns="91614" bIns="45807" rtlCol="0" anchor="ctr"/>
          <a:lstStyle/>
          <a:p>
            <a:endParaRPr lang="en-US" dirty="0"/>
          </a:p>
        </p:txBody>
      </p:sp>
      <p:sp>
        <p:nvSpPr>
          <p:cNvPr id="5" name="Notes Placeholder 4"/>
          <p:cNvSpPr>
            <a:spLocks noGrp="1"/>
          </p:cNvSpPr>
          <p:nvPr>
            <p:ph type="body" sz="quarter" idx="3"/>
          </p:nvPr>
        </p:nvSpPr>
        <p:spPr>
          <a:xfrm>
            <a:off x="701677" y="4416029"/>
            <a:ext cx="5607047" cy="4183857"/>
          </a:xfrm>
          <a:prstGeom prst="rect">
            <a:avLst/>
          </a:prstGeom>
        </p:spPr>
        <p:txBody>
          <a:bodyPr vert="horz" lIns="91614" tIns="45807" rIns="91614" bIns="458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467"/>
            <a:ext cx="3037416" cy="464343"/>
          </a:xfrm>
          <a:prstGeom prst="rect">
            <a:avLst/>
          </a:prstGeom>
        </p:spPr>
        <p:txBody>
          <a:bodyPr vert="horz" lIns="91614" tIns="45807" rIns="91614" bIns="4580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393" y="8830467"/>
            <a:ext cx="3037416" cy="464343"/>
          </a:xfrm>
          <a:prstGeom prst="rect">
            <a:avLst/>
          </a:prstGeom>
        </p:spPr>
        <p:txBody>
          <a:bodyPr vert="horz" lIns="91614" tIns="45807" rIns="91614" bIns="45807" rtlCol="0" anchor="b"/>
          <a:lstStyle>
            <a:lvl1pPr algn="r">
              <a:defRPr sz="1200"/>
            </a:lvl1pPr>
          </a:lstStyle>
          <a:p>
            <a:fld id="{6B4A5635-4BAE-45AC-B759-996525EA4A7D}" type="slidenum">
              <a:rPr lang="en-US" smtClean="0"/>
              <a:pPr/>
              <a:t>‹#›</a:t>
            </a:fld>
            <a:endParaRPr lang="en-US" dirty="0"/>
          </a:p>
        </p:txBody>
      </p:sp>
    </p:spTree>
    <p:extLst>
      <p:ext uri="{BB962C8B-B14F-4D97-AF65-F5344CB8AC3E}">
        <p14:creationId xmlns:p14="http://schemas.microsoft.com/office/powerpoint/2010/main" val="285740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Different drivers have led health agencies and organizations to institutionalize community health assessment and community health improvement planning in recent years.  </a:t>
            </a:r>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pPr/>
              <a:t>2</a:t>
            </a:fld>
            <a:endParaRPr lang="en-US" dirty="0"/>
          </a:p>
        </p:txBody>
      </p:sp>
    </p:spTree>
    <p:extLst>
      <p:ext uri="{BB962C8B-B14F-4D97-AF65-F5344CB8AC3E}">
        <p14:creationId xmlns:p14="http://schemas.microsoft.com/office/powerpoint/2010/main" val="236881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pin identifies the location</a:t>
            </a:r>
            <a:r>
              <a:rPr lang="en-US" baseline="0" dirty="0" smtClean="0"/>
              <a:t> of UPMC McKeesport, which is located in a high poverty area (&gt;30% below FPL). The 2013 McKeesport CHNA identified Preventative Screenings, Immunizations &amp; Vaccinations, Diabetes, Post-discharge coordination and follow-up as prioritized focus areas</a:t>
            </a:r>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pPr/>
              <a:t>13</a:t>
            </a:fld>
            <a:endParaRPr lang="en-US" dirty="0"/>
          </a:p>
        </p:txBody>
      </p:sp>
    </p:spTree>
    <p:extLst>
      <p:ext uri="{BB962C8B-B14F-4D97-AF65-F5344CB8AC3E}">
        <p14:creationId xmlns:p14="http://schemas.microsoft.com/office/powerpoint/2010/main" val="362023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792163"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rPr>
              <a:t>Our first product relates to the very first questions we received, which was, with all of the various indicator sets and available data, where do you even get started?</a:t>
            </a:r>
          </a:p>
          <a:p>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919198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fld id="{2153FAD1-069B-443D-A535-9ED7236B2B1E}" type="slidenum">
              <a:rPr lang="en-US" smtClean="0">
                <a:solidFill>
                  <a:prstClr val="black"/>
                </a:solidFill>
              </a:rPr>
              <a:pPr/>
              <a:t>15</a:t>
            </a:fld>
            <a:endParaRPr lang="en-US" dirty="0" smtClean="0">
              <a:solidFill>
                <a:prstClr val="black"/>
              </a:solidFill>
            </a:endParaRPr>
          </a:p>
        </p:txBody>
      </p:sp>
      <p:sp>
        <p:nvSpPr>
          <p:cNvPr id="37890" name="Rectangle 7"/>
          <p:cNvSpPr txBox="1">
            <a:spLocks noGrp="1" noChangeArrowheads="1"/>
          </p:cNvSpPr>
          <p:nvPr/>
        </p:nvSpPr>
        <p:spPr bwMode="auto">
          <a:xfrm>
            <a:off x="3970938" y="8829675"/>
            <a:ext cx="3037840" cy="465138"/>
          </a:xfrm>
          <a:prstGeom prst="rect">
            <a:avLst/>
          </a:prstGeom>
          <a:noFill/>
          <a:ln w="9525">
            <a:noFill/>
            <a:miter lim="800000"/>
            <a:headEnd/>
            <a:tailEnd/>
          </a:ln>
        </p:spPr>
        <p:txBody>
          <a:bodyPr lIns="93177" tIns="46589" rIns="93177" bIns="46589" anchor="b"/>
          <a:lstStyle/>
          <a:p>
            <a:pPr algn="r"/>
            <a:fld id="{4DAD708F-75BE-4FC7-96B9-3B64572D2B92}" type="slidenum">
              <a:rPr lang="en-US" sz="1200">
                <a:solidFill>
                  <a:prstClr val="black"/>
                </a:solidFill>
              </a:rPr>
              <a:pPr algn="r"/>
              <a:t>15</a:t>
            </a:fld>
            <a:endParaRPr lang="en-US" sz="1200" dirty="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89753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AE48B-C031-4B07-BFBC-08FBB615944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753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EBA150-6C8D-4AE0-8F9F-D42CB6B4DB3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669668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24575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on tract to have a draft guide and software available by June 2015 and we will be looking for health department volunteers to pilot the guide. If you</a:t>
            </a:r>
            <a:r>
              <a:rPr lang="en-US" baseline="0" dirty="0" smtClean="0"/>
              <a:t> or your PH partners are interested, please contact me.</a:t>
            </a:r>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626187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792163"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rPr>
              <a:t>Our first product relates to the very first questions we received, which was, with all of the various indicator sets and available data, where do you even get started?</a:t>
            </a:r>
          </a:p>
          <a:p>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91919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Important</a:t>
            </a:r>
            <a:r>
              <a:rPr lang="en-US" baseline="0" dirty="0" smtClean="0"/>
              <a:t> principles to guide the process. . .</a:t>
            </a:r>
            <a:endParaRPr lang="en-US" dirty="0"/>
          </a:p>
        </p:txBody>
      </p:sp>
      <p:sp>
        <p:nvSpPr>
          <p:cNvPr id="4" name="Slide Number Placeholder 3"/>
          <p:cNvSpPr>
            <a:spLocks noGrp="1"/>
          </p:cNvSpPr>
          <p:nvPr>
            <p:ph type="sldNum" sz="quarter" idx="10"/>
          </p:nvPr>
        </p:nvSpPr>
        <p:spPr/>
        <p:txBody>
          <a:bodyPr/>
          <a:lstStyle/>
          <a:p>
            <a:fld id="{CA33C25B-CDAA-45CC-9D38-B7FB2AD7A1E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244795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CFD0568-D323-450C-9074-7A0611CCC3E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3669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Teresa</a:t>
            </a:r>
          </a:p>
          <a:p>
            <a:r>
              <a:rPr lang="en-US" dirty="0" smtClean="0"/>
              <a:t>So, how</a:t>
            </a:r>
            <a:r>
              <a:rPr lang="en-US" baseline="0" dirty="0" smtClean="0"/>
              <a:t> does this information translate in the real world? This is a map of not all, but the larger health system non-profit hospitals in the metropolitan Atlanta area of which there are 23</a:t>
            </a:r>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75954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3153A08F-7A63-442C-A15D-90ACBC5455F9}"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04665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Teresa</a:t>
            </a:r>
          </a:p>
          <a:p>
            <a:r>
              <a:rPr lang="en-US" dirty="0" smtClean="0"/>
              <a:t>This is what it look like when</a:t>
            </a:r>
            <a:r>
              <a:rPr lang="en-US" baseline="0" dirty="0" smtClean="0"/>
              <a:t> you overlay that map with one of the 11 local health departments and Cobb County which is a CTG recipient. Now imagine the duplication of resources and confusion that would likely occur if each of these orgs independently analyzed different sets of data with different messages. Or worse, if all of these orgs tried to engage the same most vulnerable populations of Mechanicsville and Cabbage town around Fulton County Stadium. Or if all of these hospitals contacted the State health department to request a full time Epi for support. An alternative vision is one where these orgs pool their resources, perhaps hire staff from the state or local health departments to conduct one comprehensive assessment of the metropolitan area and then each bring their unique expertise and resources to address the resulting priorities.</a:t>
            </a:r>
          </a:p>
          <a:p>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12115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Medically underserved includes “populations experiencing health disparities or at risk of not receiving adequate medical care as a result of being uninsured or underinsured or</a:t>
            </a:r>
          </a:p>
          <a:p>
            <a:r>
              <a:rPr lang="en-US" dirty="0" smtClean="0"/>
              <a:t>due to geographic, language, financial, or other barriers”</a:t>
            </a:r>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pPr/>
              <a:t>5</a:t>
            </a:fld>
            <a:endParaRPr lang="en-US" dirty="0"/>
          </a:p>
        </p:txBody>
      </p:sp>
    </p:spTree>
    <p:extLst>
      <p:ext uri="{BB962C8B-B14F-4D97-AF65-F5344CB8AC3E}">
        <p14:creationId xmlns:p14="http://schemas.microsoft.com/office/powerpoint/2010/main" val="93207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there are different process</a:t>
            </a:r>
            <a:r>
              <a:rPr lang="en-US" baseline="0" dirty="0" smtClean="0"/>
              <a:t> models of community health improvement, most of them include these common elements.</a:t>
            </a:r>
            <a:endParaRPr lang="en-US" dirty="0"/>
          </a:p>
        </p:txBody>
      </p:sp>
      <p:sp>
        <p:nvSpPr>
          <p:cNvPr id="4" name="Slide Number Placeholder 3"/>
          <p:cNvSpPr>
            <a:spLocks noGrp="1"/>
          </p:cNvSpPr>
          <p:nvPr>
            <p:ph type="sldNum" sz="quarter" idx="10"/>
          </p:nvPr>
        </p:nvSpPr>
        <p:spPr/>
        <p:txBody>
          <a:bodyPr/>
          <a:lstStyle/>
          <a:p>
            <a:fld id="{6B4A5635-4BAE-45AC-B759-996525EA4A7D}" type="slidenum">
              <a:rPr lang="en-US" smtClean="0"/>
              <a:pPr/>
              <a:t>7</a:t>
            </a:fld>
            <a:endParaRPr lang="en-US" dirty="0"/>
          </a:p>
        </p:txBody>
      </p:sp>
    </p:spTree>
    <p:extLst>
      <p:ext uri="{BB962C8B-B14F-4D97-AF65-F5344CB8AC3E}">
        <p14:creationId xmlns:p14="http://schemas.microsoft.com/office/powerpoint/2010/main" val="390618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Vickie</a:t>
            </a:r>
          </a:p>
          <a:p>
            <a:r>
              <a:rPr lang="en-US" dirty="0" smtClean="0"/>
              <a:t>This is a diagram</a:t>
            </a:r>
            <a:r>
              <a:rPr lang="en-US" baseline="0" dirty="0" smtClean="0"/>
              <a:t> of the common steps for community assessment and improvement process. It begins with organization, assessment is the 2</a:t>
            </a:r>
            <a:r>
              <a:rPr lang="en-US" baseline="30000" dirty="0" smtClean="0"/>
              <a:t>nd</a:t>
            </a:r>
            <a:r>
              <a:rPr lang="en-US" baseline="0" dirty="0" smtClean="0"/>
              <a:t> step which yields 4 products that feed into the prioritization and planning step. Implementation kicks off a continuous monitoring step of the process, outputs and short and intermediate outcomes (which can facilitate mid-course corrections) because you do not want to get 3 or 5 years into the process only to discover that something went wrong in month 3 and that prevented the positive impact on community health. All of this info is fed back into step 1 to facilitate shared learning and continuous improvement. AND the entire process is built on shared stakeholder ownership and meaningful community engagement.</a:t>
            </a:r>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93670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Before I talk about</a:t>
            </a:r>
            <a:r>
              <a:rPr lang="en-US" baseline="0" dirty="0" smtClean="0"/>
              <a:t> specific products, I want to introduce the population health framework we use for all of our work. The model illustrates how the modifiable determinants combine with genetics and individual biology to create population health outcomes. It also illustrates that when the modifiable determinants are unevenly or inequitably distributed by race/ethnicity, SES, geography or gender, you get population level health disparities.</a:t>
            </a:r>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36472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Here is a table</a:t>
            </a:r>
            <a:r>
              <a:rPr lang="en-US" baseline="0" dirty="0" smtClean="0"/>
              <a:t> of the 42, the numbers behind each represent how many of the 10 sources recommended that outcome or determinant.</a:t>
            </a:r>
            <a:endParaRPr lang="en-US" dirty="0"/>
          </a:p>
        </p:txBody>
      </p:sp>
      <p:sp>
        <p:nvSpPr>
          <p:cNvPr id="4" name="Slide Number Placeholder 3"/>
          <p:cNvSpPr>
            <a:spLocks noGrp="1"/>
          </p:cNvSpPr>
          <p:nvPr>
            <p:ph type="sldNum" sz="quarter" idx="10"/>
          </p:nvPr>
        </p:nvSpPr>
        <p:spPr/>
        <p:txBody>
          <a:bodyPr/>
          <a:lstStyle/>
          <a:p>
            <a:pPr>
              <a:defRPr/>
            </a:pPr>
            <a:fld id="{D2D1F43C-3462-4FE2-B5E9-52B9C6B6C29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2811722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72092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10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40685905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5" name="Round Diagonal Corner Rectangle 4"/>
          <p:cNvSpPr/>
          <p:nvPr userDrawn="1"/>
        </p:nvSpPr>
        <p:spPr>
          <a:xfrm>
            <a:off x="444506" y="960120"/>
            <a:ext cx="8239125" cy="5212080"/>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2163" fontAlgn="base">
              <a:spcBef>
                <a:spcPct val="0"/>
              </a:spcBef>
              <a:spcAft>
                <a:spcPct val="0"/>
              </a:spcAft>
              <a:defRPr/>
            </a:pPr>
            <a:endParaRPr lang="en-US" sz="1600" dirty="0">
              <a:solidFill>
                <a:srgbClr val="FFC000"/>
              </a:solidFill>
            </a:endParaRPr>
          </a:p>
        </p:txBody>
      </p:sp>
      <p:sp>
        <p:nvSpPr>
          <p:cNvPr id="6" name="Rectangle 5"/>
          <p:cNvSpPr/>
          <p:nvPr userDrawn="1"/>
        </p:nvSpPr>
        <p:spPr>
          <a:xfrm>
            <a:off x="457200" y="1508760"/>
            <a:ext cx="8229600" cy="731520"/>
          </a:xfrm>
          <a:prstGeom prst="rect">
            <a:avLst/>
          </a:prstGeom>
          <a:gradFill flip="none" rotWithShape="1">
            <a:lin ang="15000000" scaled="0"/>
            <a:tileRect/>
          </a:gradFill>
          <a:scene3d>
            <a:camera prst="orthographicFront"/>
            <a:lightRig rig="flat" dir="t"/>
          </a:scene3d>
          <a:sp3d z="-190500" extrusionH="12700" prstMaterial="plastic"/>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8"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ct val="100000"/>
              </a:lnSpc>
              <a:defRPr sz="4200" b="0" baseline="0">
                <a:solidFill>
                  <a:schemeClr val="bg2"/>
                </a:solidFill>
                <a:effectLst/>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457200" y="1783080"/>
            <a:ext cx="8229600" cy="457200"/>
          </a:xfrm>
          <a:prstGeom prst="rect">
            <a:avLst/>
          </a:prstGeom>
        </p:spPr>
        <p:txBody>
          <a:bodyPr/>
          <a:lstStyle>
            <a:lvl1pPr>
              <a:spcBef>
                <a:spcPts val="0"/>
              </a:spcBef>
              <a:buNone/>
              <a:defRPr sz="1800"/>
            </a:lvl1pPr>
          </a:lstStyle>
          <a:p>
            <a:pPr lvl="0"/>
            <a:r>
              <a:rPr lang="en-US" dirty="0" smtClean="0"/>
              <a:t>Click to edit Master text styles</a:t>
            </a:r>
          </a:p>
        </p:txBody>
      </p:sp>
      <p:sp>
        <p:nvSpPr>
          <p:cNvPr id="15" name="Text Placeholder 14"/>
          <p:cNvSpPr>
            <a:spLocks noGrp="1"/>
          </p:cNvSpPr>
          <p:nvPr>
            <p:ph type="body" sz="quarter" idx="11"/>
          </p:nvPr>
        </p:nvSpPr>
        <p:spPr>
          <a:xfrm>
            <a:off x="609600" y="2423160"/>
            <a:ext cx="7848600" cy="3108960"/>
          </a:xfrm>
          <a:prstGeom prst="rect">
            <a:avLst/>
          </a:prstGeom>
        </p:spPr>
        <p:txBody>
          <a:bodyPr/>
          <a:lstStyle>
            <a:lvl1pPr>
              <a:spcBef>
                <a:spcPts val="0"/>
              </a:spcBef>
              <a:defRPr/>
            </a:lvl1pPr>
            <a:lvl2pPr>
              <a:spcBef>
                <a:spcPts val="0"/>
              </a:spcBef>
              <a:defRPr/>
            </a:lvl2pPr>
            <a:lvl3pPr>
              <a:spcBef>
                <a:spcPts val="0"/>
              </a:spcBef>
              <a:defRPr sz="20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888393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asic Content">
    <p:spTree>
      <p:nvGrpSpPr>
        <p:cNvPr id="1" name=""/>
        <p:cNvGrpSpPr/>
        <p:nvPr/>
      </p:nvGrpSpPr>
      <p:grpSpPr>
        <a:xfrm>
          <a:off x="0" y="0"/>
          <a:ext cx="0" cy="0"/>
          <a:chOff x="0" y="0"/>
          <a:chExt cx="0" cy="0"/>
        </a:xfrm>
      </p:grpSpPr>
      <p:sp>
        <p:nvSpPr>
          <p:cNvPr id="5" name="Round Diagonal Corner Rectangle 4"/>
          <p:cNvSpPr/>
          <p:nvPr userDrawn="1"/>
        </p:nvSpPr>
        <p:spPr>
          <a:xfrm>
            <a:off x="444506" y="960120"/>
            <a:ext cx="8239125" cy="5212080"/>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2163" fontAlgn="base">
              <a:spcBef>
                <a:spcPct val="0"/>
              </a:spcBef>
              <a:spcAft>
                <a:spcPct val="0"/>
              </a:spcAft>
              <a:defRPr/>
            </a:pPr>
            <a:endParaRPr lang="en-US" sz="1600" dirty="0">
              <a:solidFill>
                <a:srgbClr val="FFC000"/>
              </a:solidFill>
            </a:endParaRPr>
          </a:p>
        </p:txBody>
      </p:sp>
      <p:graphicFrame>
        <p:nvGraphicFramePr>
          <p:cNvPr id="8"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
        <p:nvSpPr>
          <p:cNvPr id="6" name="Text Placeholder 14"/>
          <p:cNvSpPr>
            <a:spLocks noGrp="1"/>
          </p:cNvSpPr>
          <p:nvPr>
            <p:ph type="body" sz="quarter" idx="11"/>
          </p:nvPr>
        </p:nvSpPr>
        <p:spPr>
          <a:xfrm>
            <a:off x="609600" y="1965960"/>
            <a:ext cx="7848600" cy="4023360"/>
          </a:xfrm>
          <a:prstGeom prst="rect">
            <a:avLst/>
          </a:prstGeom>
        </p:spPr>
        <p:txBody>
          <a:bodyPr/>
          <a:lstStyle>
            <a:lvl1pPr>
              <a:spcBef>
                <a:spcPts val="0"/>
              </a:spcBef>
              <a:defRPr/>
            </a:lvl1pPr>
            <a:lvl2pPr>
              <a:spcBef>
                <a:spcPts val="0"/>
              </a:spcBef>
              <a:defRPr/>
            </a:lvl2pPr>
            <a:lvl3pPr>
              <a:spcBef>
                <a:spcPts val="0"/>
              </a:spcBef>
              <a:defRPr sz="20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257788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ct val="100000"/>
              </a:lnSpc>
              <a:defRPr sz="3500" b="0" baseline="0">
                <a:solidFill>
                  <a:schemeClr val="accent1">
                    <a:lumMod val="40000"/>
                    <a:lumOff val="60000"/>
                  </a:schemeClr>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lIns="79242" tIns="39621" rIns="79242" bIns="39621"/>
          <a:lstStyle>
            <a:lvl1pPr>
              <a:spcBef>
                <a:spcPts val="0"/>
              </a:spcBef>
              <a:buClr>
                <a:schemeClr val="bg1"/>
              </a:buClr>
              <a:buSzPct val="70000"/>
              <a:buFont typeface="Wingdings" pitchFamily="2" charset="2"/>
              <a:buChar char="q"/>
              <a:defRPr sz="2800" b="0" baseline="0">
                <a:solidFill>
                  <a:schemeClr val="accent1">
                    <a:lumMod val="40000"/>
                    <a:lumOff val="60000"/>
                  </a:schemeClr>
                </a:solidFill>
              </a:defRPr>
            </a:lvl1pPr>
            <a:lvl2pPr>
              <a:spcBef>
                <a:spcPts val="0"/>
              </a:spcBef>
              <a:buClr>
                <a:schemeClr val="bg1"/>
              </a:buClr>
              <a:buSzPct val="100000"/>
              <a:buFont typeface="Wingdings" pitchFamily="2" charset="2"/>
              <a:buChar char="§"/>
              <a:defRPr sz="2400">
                <a:solidFill>
                  <a:schemeClr val="accent1">
                    <a:lumMod val="40000"/>
                    <a:lumOff val="60000"/>
                  </a:schemeClr>
                </a:solidFill>
              </a:defRPr>
            </a:lvl2pPr>
            <a:lvl3pPr>
              <a:spcBef>
                <a:spcPts val="0"/>
              </a:spcBef>
              <a:buClr>
                <a:schemeClr val="bg1"/>
              </a:buClr>
              <a:buSzPct val="100000"/>
              <a:buFont typeface="Arial" pitchFamily="34" charset="0"/>
              <a:buChar char="•"/>
              <a:defRPr sz="2000">
                <a:solidFill>
                  <a:schemeClr val="accent1">
                    <a:lumMod val="40000"/>
                    <a:lumOff val="60000"/>
                  </a:schemeClr>
                </a:solidFill>
              </a:defRPr>
            </a:lvl3pPr>
            <a:lvl4pPr>
              <a:spcBef>
                <a:spcPts val="0"/>
              </a:spcBef>
              <a:buClr>
                <a:schemeClr val="bg1"/>
              </a:buClr>
              <a:buSzPct val="70000"/>
              <a:buFont typeface="Courier New" pitchFamily="49" charset="0"/>
              <a:buChar char="o"/>
              <a:defRPr sz="1600" baseline="0">
                <a:solidFill>
                  <a:schemeClr val="accent1">
                    <a:lumMod val="40000"/>
                    <a:lumOff val="60000"/>
                  </a:schemeClr>
                </a:solidFill>
              </a:defRPr>
            </a:lvl4pPr>
            <a:lvl5pPr>
              <a:spcBef>
                <a:spcPts val="0"/>
              </a:spcBef>
              <a:buClr>
                <a:schemeClr val="bg1"/>
              </a:buClr>
              <a:buSzPct val="70000"/>
              <a:buFont typeface="Arial" pitchFamily="34" charset="0"/>
              <a:buChar char="•"/>
              <a:defRPr sz="1600">
                <a:solidFill>
                  <a:schemeClr val="accent1">
                    <a:lumMod val="40000"/>
                    <a:lumOff val="6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lIns="79242" tIns="39621" rIns="79242" bIns="39621" anchor="b" anchorCtr="0"/>
          <a:lstStyle>
            <a:lvl1pPr algn="l">
              <a:lnSpc>
                <a:spcPts val="953"/>
              </a:lnSpc>
              <a:buNone/>
              <a:defRPr sz="10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4734865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Basic Content">
    <p:spTree>
      <p:nvGrpSpPr>
        <p:cNvPr id="1" name=""/>
        <p:cNvGrpSpPr/>
        <p:nvPr/>
      </p:nvGrpSpPr>
      <p:grpSpPr>
        <a:xfrm>
          <a:off x="0" y="0"/>
          <a:ext cx="0" cy="0"/>
          <a:chOff x="0" y="0"/>
          <a:chExt cx="0" cy="0"/>
        </a:xfrm>
      </p:grpSpPr>
      <p:sp>
        <p:nvSpPr>
          <p:cNvPr id="5" name="Round Diagonal Corner Rectangle 4"/>
          <p:cNvSpPr/>
          <p:nvPr userDrawn="1"/>
        </p:nvSpPr>
        <p:spPr>
          <a:xfrm>
            <a:off x="444506" y="960120"/>
            <a:ext cx="8239125" cy="5212080"/>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2163" fontAlgn="base">
              <a:spcBef>
                <a:spcPct val="0"/>
              </a:spcBef>
              <a:spcAft>
                <a:spcPct val="0"/>
              </a:spcAft>
              <a:defRPr/>
            </a:pPr>
            <a:endParaRPr lang="en-US" sz="1600" dirty="0">
              <a:solidFill>
                <a:srgbClr val="FFC000"/>
              </a:solidFill>
            </a:endParaRPr>
          </a:p>
        </p:txBody>
      </p:sp>
      <p:graphicFrame>
        <p:nvGraphicFramePr>
          <p:cNvPr id="8"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
        <p:nvSpPr>
          <p:cNvPr id="6" name="Text Placeholder 14"/>
          <p:cNvSpPr>
            <a:spLocks noGrp="1"/>
          </p:cNvSpPr>
          <p:nvPr>
            <p:ph type="body" sz="quarter" idx="11"/>
          </p:nvPr>
        </p:nvSpPr>
        <p:spPr>
          <a:xfrm>
            <a:off x="609600" y="1965960"/>
            <a:ext cx="2895600" cy="4023360"/>
          </a:xfrm>
          <a:prstGeom prst="rect">
            <a:avLst/>
          </a:prstGeom>
        </p:spPr>
        <p:txBody>
          <a:bodyPr/>
          <a:lstStyle>
            <a:lvl3pPr>
              <a:defRPr sz="20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p:nvPr>
        </p:nvSpPr>
        <p:spPr>
          <a:xfrm>
            <a:off x="3575076" y="1965960"/>
            <a:ext cx="4959331" cy="4023360"/>
          </a:xfrm>
          <a:prstGeom prst="rect">
            <a:avLst/>
          </a:prstGeom>
        </p:spPr>
        <p:txBody>
          <a:bodyPr lIns="79242" tIns="39621" rIns="79242" bIns="39621" anchor="ctr" anchorCtr="0"/>
          <a:lstStyle>
            <a:lvl1pPr>
              <a:buClr>
                <a:schemeClr val="bg1"/>
              </a:buClr>
              <a:buSzPct val="70000"/>
              <a:buFont typeface="Wingdings" pitchFamily="2" charset="2"/>
              <a:buChar char="q"/>
              <a:defRPr sz="2100" b="1">
                <a:solidFill>
                  <a:schemeClr val="bg2"/>
                </a:solidFill>
              </a:defRPr>
            </a:lvl1pPr>
            <a:lvl2pPr>
              <a:buClr>
                <a:schemeClr val="bg1"/>
              </a:buClr>
              <a:buSzPct val="100000"/>
              <a:buFont typeface="Wingdings" pitchFamily="2" charset="2"/>
              <a:buChar char="§"/>
              <a:defRPr sz="1700">
                <a:solidFill>
                  <a:schemeClr val="bg2"/>
                </a:solidFill>
              </a:defRPr>
            </a:lvl2pPr>
            <a:lvl3pPr>
              <a:buClr>
                <a:schemeClr val="bg1"/>
              </a:buClr>
              <a:buSzPct val="100000"/>
              <a:buFont typeface="Arial" pitchFamily="34" charset="0"/>
              <a:buChar char="•"/>
              <a:defRPr sz="1600">
                <a:solidFill>
                  <a:schemeClr val="bg2"/>
                </a:solidFill>
              </a:defRPr>
            </a:lvl3pPr>
            <a:lvl4pPr>
              <a:buClr>
                <a:schemeClr val="bg1"/>
              </a:buClr>
              <a:buSzPct val="70000"/>
              <a:buFont typeface="Courier New" pitchFamily="49" charset="0"/>
              <a:buChar char="o"/>
              <a:defRPr sz="1600">
                <a:solidFill>
                  <a:schemeClr val="bg2"/>
                </a:solidFill>
              </a:defRPr>
            </a:lvl4pPr>
            <a:lvl5pPr>
              <a:buClr>
                <a:schemeClr val="bg1"/>
              </a:buClr>
              <a:buSzPct val="70000"/>
              <a:buFont typeface="Arial" pitchFamily="34" charset="0"/>
              <a:buChar char="•"/>
              <a:defRPr sz="1600">
                <a:solidFill>
                  <a:schemeClr val="bg2"/>
                </a:solidFill>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3796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a:prstGeom prst="rect">
            <a:avLst/>
          </a:prstGeom>
        </p:spPr>
        <p:txBody>
          <a:bodyPr lIns="79242" tIns="39621" rIns="79242" bIns="39621" anchor="b"/>
          <a:lstStyle>
            <a:lvl1pPr algn="l">
              <a:defRPr sz="2500" b="0" baseline="0">
                <a:solidFill>
                  <a:schemeClr val="accent1">
                    <a:lumMod val="40000"/>
                    <a:lumOff val="60000"/>
                  </a:schemeClr>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69" y="273051"/>
            <a:ext cx="5111751" cy="6082028"/>
          </a:xfrm>
          <a:prstGeom prst="rect">
            <a:avLst/>
          </a:prstGeom>
        </p:spPr>
        <p:txBody>
          <a:bodyPr lIns="79242" tIns="39621" rIns="79242" bIns="39621" anchor="ctr" anchorCtr="0"/>
          <a:lstStyle>
            <a:lvl1pPr>
              <a:buClr>
                <a:schemeClr val="bg1"/>
              </a:buClr>
              <a:buSzPct val="70000"/>
              <a:buFont typeface="Wingdings" pitchFamily="2" charset="2"/>
              <a:buChar char="q"/>
              <a:defRPr sz="2800" b="0">
                <a:solidFill>
                  <a:schemeClr val="accent1">
                    <a:lumMod val="40000"/>
                    <a:lumOff val="60000"/>
                  </a:schemeClr>
                </a:solidFill>
              </a:defRPr>
            </a:lvl1pPr>
            <a:lvl2pPr>
              <a:buClr>
                <a:schemeClr val="bg1"/>
              </a:buClr>
              <a:buSzPct val="100000"/>
              <a:buFont typeface="Wingdings" pitchFamily="2" charset="2"/>
              <a:buChar char="§"/>
              <a:defRPr sz="2400">
                <a:solidFill>
                  <a:schemeClr val="accent1">
                    <a:lumMod val="40000"/>
                    <a:lumOff val="60000"/>
                  </a:schemeClr>
                </a:solidFill>
              </a:defRPr>
            </a:lvl2pPr>
            <a:lvl3pPr>
              <a:buClr>
                <a:schemeClr val="bg1"/>
              </a:buClr>
              <a:buSzPct val="100000"/>
              <a:buFont typeface="Arial" pitchFamily="34" charset="0"/>
              <a:buChar char="•"/>
              <a:defRPr sz="2000">
                <a:solidFill>
                  <a:schemeClr val="accent1">
                    <a:lumMod val="40000"/>
                    <a:lumOff val="60000"/>
                  </a:schemeClr>
                </a:solidFill>
              </a:defRPr>
            </a:lvl3pPr>
            <a:lvl4pPr>
              <a:buClr>
                <a:schemeClr val="bg1"/>
              </a:buClr>
              <a:buSzPct val="70000"/>
              <a:buFont typeface="Courier New" pitchFamily="49" charset="0"/>
              <a:buChar char="o"/>
              <a:defRPr sz="1600">
                <a:solidFill>
                  <a:schemeClr val="accent1">
                    <a:lumMod val="40000"/>
                    <a:lumOff val="60000"/>
                  </a:schemeClr>
                </a:solidFill>
              </a:defRPr>
            </a:lvl4pPr>
            <a:lvl5pPr>
              <a:buClr>
                <a:schemeClr val="bg1"/>
              </a:buClr>
              <a:buSzPct val="70000"/>
              <a:buFont typeface="Arial" pitchFamily="34" charset="0"/>
              <a:buChar char="•"/>
              <a:defRPr sz="1600">
                <a:solidFill>
                  <a:schemeClr val="accent1">
                    <a:lumMod val="40000"/>
                    <a:lumOff val="60000"/>
                  </a:schemeClr>
                </a:solidFill>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09"/>
            <a:ext cx="3008313" cy="4919977"/>
          </a:xfrm>
          <a:prstGeom prst="rect">
            <a:avLst/>
          </a:prstGeom>
        </p:spPr>
        <p:txBody>
          <a:bodyPr lIns="79242" tIns="39621" rIns="79242" bIns="39621"/>
          <a:lstStyle>
            <a:lvl1pPr marL="0" indent="0">
              <a:buNone/>
              <a:defRPr sz="1800" baseline="0">
                <a:solidFill>
                  <a:schemeClr val="accent1">
                    <a:lumMod val="40000"/>
                    <a:lumOff val="60000"/>
                  </a:schemeClr>
                </a:solidFill>
              </a:defRPr>
            </a:lvl1pPr>
            <a:lvl2pPr marL="396210" indent="0">
              <a:buNone/>
              <a:defRPr sz="1500">
                <a:solidFill>
                  <a:schemeClr val="accent1">
                    <a:lumMod val="40000"/>
                    <a:lumOff val="60000"/>
                  </a:schemeClr>
                </a:solidFill>
              </a:defRPr>
            </a:lvl2pPr>
            <a:lvl3pPr marL="792419" indent="0">
              <a:buNone/>
              <a:defRPr sz="900"/>
            </a:lvl3pPr>
            <a:lvl4pPr marL="1188629" indent="0">
              <a:buNone/>
              <a:defRPr sz="800"/>
            </a:lvl4pPr>
            <a:lvl5pPr marL="1584838" indent="0">
              <a:buNone/>
              <a:defRPr sz="800"/>
            </a:lvl5pPr>
            <a:lvl6pPr marL="1981048" indent="0">
              <a:buNone/>
              <a:defRPr sz="800"/>
            </a:lvl6pPr>
            <a:lvl7pPr marL="2377257" indent="0">
              <a:buNone/>
              <a:defRPr sz="800"/>
            </a:lvl7pPr>
            <a:lvl8pPr marL="2773467" indent="0">
              <a:buNone/>
              <a:defRPr sz="800"/>
            </a:lvl8pPr>
            <a:lvl9pPr marL="3169676" indent="0">
              <a:buNone/>
              <a:defRPr sz="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0595674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lIns="79242" tIns="39621" rIns="79242" bIns="39621" anchor="b"/>
          <a:lstStyle>
            <a:lvl1pPr algn="l">
              <a:defRPr sz="2400" b="0" baseline="0">
                <a:solidFill>
                  <a:schemeClr val="accent1">
                    <a:lumMod val="40000"/>
                    <a:lumOff val="60000"/>
                  </a:schemeClr>
                </a:solidFill>
                <a:effectLs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lIns="79242" tIns="39621" rIns="79242" bIns="39621"/>
          <a:lstStyle>
            <a:lvl1pPr marL="0" indent="0">
              <a:buNone/>
              <a:defRPr sz="2800">
                <a:solidFill>
                  <a:schemeClr val="bg2"/>
                </a:solidFill>
                <a:effectLst/>
              </a:defRPr>
            </a:lvl1pPr>
            <a:lvl2pPr marL="396210" indent="0">
              <a:buNone/>
              <a:defRPr sz="2400"/>
            </a:lvl2pPr>
            <a:lvl3pPr marL="792419" indent="0">
              <a:buNone/>
              <a:defRPr sz="2100"/>
            </a:lvl3pPr>
            <a:lvl4pPr marL="1188629" indent="0">
              <a:buNone/>
              <a:defRPr sz="1700"/>
            </a:lvl4pPr>
            <a:lvl5pPr marL="1584838" indent="0">
              <a:buNone/>
              <a:defRPr sz="1700"/>
            </a:lvl5pPr>
            <a:lvl6pPr marL="1981048" indent="0">
              <a:buNone/>
              <a:defRPr sz="1700"/>
            </a:lvl6pPr>
            <a:lvl7pPr marL="2377257" indent="0">
              <a:buNone/>
              <a:defRPr sz="1700"/>
            </a:lvl7pPr>
            <a:lvl8pPr marL="2773467" indent="0">
              <a:buNone/>
              <a:defRPr sz="1700"/>
            </a:lvl8pPr>
            <a:lvl9pPr marL="3169676" indent="0">
              <a:buNone/>
              <a:defRPr sz="17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lIns="79242" tIns="39621" rIns="79242" bIns="39621"/>
          <a:lstStyle>
            <a:lvl1pPr marL="0" indent="0">
              <a:buNone/>
              <a:defRPr sz="2000" baseline="0">
                <a:solidFill>
                  <a:schemeClr val="accent1">
                    <a:lumMod val="40000"/>
                    <a:lumOff val="60000"/>
                  </a:schemeClr>
                </a:solidFill>
              </a:defRPr>
            </a:lvl1pPr>
            <a:lvl2pPr marL="396210" indent="0">
              <a:buNone/>
              <a:defRPr sz="1000"/>
            </a:lvl2pPr>
            <a:lvl3pPr marL="792419" indent="0">
              <a:buNone/>
              <a:defRPr sz="900"/>
            </a:lvl3pPr>
            <a:lvl4pPr marL="1188629" indent="0">
              <a:buNone/>
              <a:defRPr sz="800"/>
            </a:lvl4pPr>
            <a:lvl5pPr marL="1584838" indent="0">
              <a:buNone/>
              <a:defRPr sz="800"/>
            </a:lvl5pPr>
            <a:lvl6pPr marL="1981048" indent="0">
              <a:buNone/>
              <a:defRPr sz="800"/>
            </a:lvl6pPr>
            <a:lvl7pPr marL="2377257" indent="0">
              <a:buNone/>
              <a:defRPr sz="800"/>
            </a:lvl7pPr>
            <a:lvl8pPr marL="2773467" indent="0">
              <a:buNone/>
              <a:defRPr sz="800"/>
            </a:lvl8pPr>
            <a:lvl9pPr marL="3169676"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405126317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0"/>
            <a:ext cx="6400800" cy="249293"/>
          </a:xfrm>
          <a:prstGeom prst="rect">
            <a:avLst/>
          </a:prstGeom>
        </p:spPr>
        <p:txBody>
          <a:bodyPr lIns="79242" tIns="39621" rIns="79242" bIns="39621">
            <a:spAutoFit/>
          </a:bodyPr>
          <a:lstStyle/>
          <a:p>
            <a:pPr defTabSz="792419">
              <a:defRPr/>
            </a:pPr>
            <a:r>
              <a:rPr lang="en-US" sz="1100" b="1" dirty="0">
                <a:solidFill>
                  <a:srgbClr val="4983F2">
                    <a:lumMod val="40000"/>
                    <a:lumOff val="60000"/>
                  </a:srgbClr>
                </a:solidFill>
              </a:rPr>
              <a:t>For more information please contact Centers for Disease Control and Prevention</a:t>
            </a:r>
          </a:p>
        </p:txBody>
      </p:sp>
      <p:sp>
        <p:nvSpPr>
          <p:cNvPr id="6" name="Rectangle 5"/>
          <p:cNvSpPr/>
          <p:nvPr/>
        </p:nvSpPr>
        <p:spPr>
          <a:xfrm>
            <a:off x="1371600" y="4705370"/>
            <a:ext cx="5943600" cy="541681"/>
          </a:xfrm>
          <a:prstGeom prst="rect">
            <a:avLst/>
          </a:prstGeom>
        </p:spPr>
        <p:txBody>
          <a:bodyPr lIns="79242" tIns="39621" rIns="79242" bIns="39621">
            <a:spAutoFit/>
          </a:bodyPr>
          <a:lstStyle/>
          <a:p>
            <a:pPr defTabSz="792419">
              <a:defRPr/>
            </a:pPr>
            <a:r>
              <a:rPr lang="en-US" sz="1000" dirty="0">
                <a:solidFill>
                  <a:srgbClr val="4983F2">
                    <a:lumMod val="40000"/>
                    <a:lumOff val="60000"/>
                  </a:srgbClr>
                </a:solidFill>
              </a:rPr>
              <a:t>1600 Clifton Road NE, Atlanta, GA 30333</a:t>
            </a:r>
          </a:p>
          <a:p>
            <a:pPr defTabSz="792419">
              <a:defRPr/>
            </a:pPr>
            <a:r>
              <a:rPr lang="en-US" sz="1000" dirty="0">
                <a:solidFill>
                  <a:srgbClr val="4983F2">
                    <a:lumMod val="40000"/>
                    <a:lumOff val="60000"/>
                  </a:srgbClr>
                </a:solidFill>
              </a:rPr>
              <a:t>Telephone, 1-800-CDC-INFO (232-4636)/TTY: 1-888-232-6348</a:t>
            </a:r>
          </a:p>
          <a:p>
            <a:pPr defTabSz="792419">
              <a:defRPr/>
            </a:pPr>
            <a:r>
              <a:rPr lang="en-US" sz="1000" dirty="0">
                <a:solidFill>
                  <a:srgbClr val="4983F2">
                    <a:lumMod val="40000"/>
                    <a:lumOff val="60000"/>
                  </a:srgbClr>
                </a:solidFill>
              </a:rPr>
              <a:t>E-mail: cdcinfo@cdc.gov 	Web: www.cdc.gov</a:t>
            </a:r>
          </a:p>
        </p:txBody>
      </p:sp>
      <p:sp>
        <p:nvSpPr>
          <p:cNvPr id="9" name="Rectangle 8"/>
          <p:cNvSpPr/>
          <p:nvPr/>
        </p:nvSpPr>
        <p:spPr>
          <a:xfrm>
            <a:off x="1371600" y="5421656"/>
            <a:ext cx="5943600" cy="326237"/>
          </a:xfrm>
          <a:prstGeom prst="rect">
            <a:avLst/>
          </a:prstGeom>
        </p:spPr>
        <p:txBody>
          <a:bodyPr lIns="79242" tIns="39621" rIns="79242" bIns="39621">
            <a:spAutoFit/>
          </a:bodyPr>
          <a:lstStyle/>
          <a:p>
            <a:pPr defTabSz="792419">
              <a:defRPr/>
            </a:pPr>
            <a:r>
              <a:rPr lang="en-US" sz="800" dirty="0">
                <a:solidFill>
                  <a:srgbClr val="4983F2">
                    <a:lumMod val="40000"/>
                    <a:lumOff val="60000"/>
                  </a:srgbClr>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lIns="79242" tIns="39621" rIns="79242" bIns="39621"/>
          <a:lstStyle>
            <a:lvl1pPr marL="0" indent="0" algn="ctr">
              <a:buNone/>
              <a:defRPr sz="3000" b="0" baseline="0">
                <a:solidFill>
                  <a:schemeClr val="accent1">
                    <a:lumMod val="40000"/>
                    <a:lumOff val="60000"/>
                  </a:schemeClr>
                </a:solidFill>
                <a:effectLst/>
              </a:defRPr>
            </a:lvl1pPr>
            <a:lvl2pPr marL="396210" indent="0" algn="ctr">
              <a:buNone/>
              <a:defRPr>
                <a:solidFill>
                  <a:schemeClr val="tx1">
                    <a:tint val="75000"/>
                  </a:schemeClr>
                </a:solidFill>
              </a:defRPr>
            </a:lvl2pPr>
            <a:lvl3pPr marL="792419" indent="0" algn="ctr">
              <a:buNone/>
              <a:defRPr>
                <a:solidFill>
                  <a:schemeClr val="tx1">
                    <a:tint val="75000"/>
                  </a:schemeClr>
                </a:solidFill>
              </a:defRPr>
            </a:lvl3pPr>
            <a:lvl4pPr marL="1188629" indent="0" algn="ctr">
              <a:buNone/>
              <a:defRPr>
                <a:solidFill>
                  <a:schemeClr val="tx1">
                    <a:tint val="75000"/>
                  </a:schemeClr>
                </a:solidFill>
              </a:defRPr>
            </a:lvl4pPr>
            <a:lvl5pPr marL="1584838" indent="0" algn="ctr">
              <a:buNone/>
              <a:defRPr>
                <a:solidFill>
                  <a:schemeClr val="tx1">
                    <a:tint val="75000"/>
                  </a:schemeClr>
                </a:solidFill>
              </a:defRPr>
            </a:lvl5pPr>
            <a:lvl6pPr marL="1981048" indent="0" algn="ctr">
              <a:buNone/>
              <a:defRPr>
                <a:solidFill>
                  <a:schemeClr val="tx1">
                    <a:tint val="75000"/>
                  </a:schemeClr>
                </a:solidFill>
              </a:defRPr>
            </a:lvl6pPr>
            <a:lvl7pPr marL="2377257" indent="0" algn="ctr">
              <a:buNone/>
              <a:defRPr>
                <a:solidFill>
                  <a:schemeClr val="tx1">
                    <a:tint val="75000"/>
                  </a:schemeClr>
                </a:solidFill>
              </a:defRPr>
            </a:lvl7pPr>
            <a:lvl8pPr marL="2773467" indent="0" algn="ctr">
              <a:buNone/>
              <a:defRPr>
                <a:solidFill>
                  <a:schemeClr val="tx1">
                    <a:tint val="75000"/>
                  </a:schemeClr>
                </a:solidFill>
              </a:defRPr>
            </a:lvl8pPr>
            <a:lvl9pPr marL="3169676" indent="0" algn="ctr">
              <a:buNone/>
              <a:defRPr>
                <a:solidFill>
                  <a:schemeClr val="tx1">
                    <a:tint val="75000"/>
                  </a:schemeClr>
                </a:solidFill>
              </a:defRPr>
            </a:lvl9pPr>
          </a:lstStyle>
          <a:p>
            <a:r>
              <a:rPr lang="en-US" dirty="0" smtClean="0"/>
              <a:t>Click to edit Master subtitle style</a:t>
            </a:r>
          </a:p>
        </p:txBody>
      </p:sp>
      <p:sp>
        <p:nvSpPr>
          <p:cNvPr id="7" name="Text Placeholder 5"/>
          <p:cNvSpPr>
            <a:spLocks noGrp="1"/>
          </p:cNvSpPr>
          <p:nvPr>
            <p:ph type="body" sz="quarter" idx="11"/>
          </p:nvPr>
        </p:nvSpPr>
        <p:spPr>
          <a:xfrm>
            <a:off x="1828800" y="6263640"/>
            <a:ext cx="5105400" cy="18288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54812950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accent6">
                    <a:lumMod val="10000"/>
                    <a:lumOff val="9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accent6">
                    <a:lumMod val="10000"/>
                    <a:lumOff val="90000"/>
                  </a:schemeClr>
                </a:solidFill>
              </a:defRPr>
            </a:lvl1pPr>
            <a:lvl2pPr>
              <a:defRPr>
                <a:solidFill>
                  <a:schemeClr val="accent6">
                    <a:lumMod val="10000"/>
                    <a:lumOff val="90000"/>
                  </a:schemeClr>
                </a:solidFill>
              </a:defRPr>
            </a:lvl2pPr>
            <a:lvl3pPr>
              <a:defRPr>
                <a:solidFill>
                  <a:schemeClr val="accent6">
                    <a:lumMod val="10000"/>
                    <a:lumOff val="90000"/>
                  </a:schemeClr>
                </a:solidFill>
              </a:defRPr>
            </a:lvl3pPr>
            <a:lvl4pPr>
              <a:defRPr>
                <a:solidFill>
                  <a:schemeClr val="accent6">
                    <a:lumMod val="10000"/>
                    <a:lumOff val="90000"/>
                  </a:schemeClr>
                </a:solidFill>
              </a:defRPr>
            </a:lvl4pPr>
            <a:lvl5pPr>
              <a:defRPr>
                <a:solidFill>
                  <a:schemeClr val="accent6">
                    <a:lumMod val="10000"/>
                    <a:lumOff val="9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72"/>
            <a:ext cx="2133600" cy="365125"/>
          </a:xfrm>
          <a:prstGeom prst="rect">
            <a:avLst/>
          </a:prstGeom>
        </p:spPr>
        <p:txBody>
          <a:bodyPr/>
          <a:lstStyle/>
          <a:p>
            <a:pPr defTabSz="792163" fontAlgn="base">
              <a:spcBef>
                <a:spcPct val="0"/>
              </a:spcBef>
              <a:spcAft>
                <a:spcPct val="0"/>
              </a:spcAft>
            </a:pPr>
            <a:fld id="{09BEAC09-54CB-4045-9571-38F798719915}" type="datetimeFigureOut">
              <a:rPr lang="en-US" sz="1600" smtClean="0">
                <a:solidFill>
                  <a:srgbClr val="0F56DC"/>
                </a:solidFill>
                <a:latin typeface="Arial" charset="0"/>
              </a:rPr>
              <a:pPr defTabSz="792163" fontAlgn="base">
                <a:spcBef>
                  <a:spcPct val="0"/>
                </a:spcBef>
                <a:spcAft>
                  <a:spcPct val="0"/>
                </a:spcAft>
              </a:pPr>
              <a:t>4/28/2015</a:t>
            </a:fld>
            <a:endParaRPr lang="en-US" sz="1600" dirty="0">
              <a:solidFill>
                <a:srgbClr val="0F56DC"/>
              </a:solidFill>
              <a:latin typeface="Arial" charset="0"/>
            </a:endParaRPr>
          </a:p>
        </p:txBody>
      </p:sp>
      <p:sp>
        <p:nvSpPr>
          <p:cNvPr id="5" name="Footer Placeholder 4"/>
          <p:cNvSpPr>
            <a:spLocks noGrp="1"/>
          </p:cNvSpPr>
          <p:nvPr>
            <p:ph type="ftr" sz="quarter" idx="11"/>
          </p:nvPr>
        </p:nvSpPr>
        <p:spPr>
          <a:xfrm>
            <a:off x="3124200" y="6356372"/>
            <a:ext cx="2895600" cy="365125"/>
          </a:xfrm>
          <a:prstGeom prst="rect">
            <a:avLst/>
          </a:prstGeom>
        </p:spPr>
        <p:txBody>
          <a:bodyPr/>
          <a:lstStyle/>
          <a:p>
            <a:pPr defTabSz="792163" fontAlgn="base">
              <a:spcBef>
                <a:spcPct val="0"/>
              </a:spcBef>
              <a:spcAft>
                <a:spcPct val="0"/>
              </a:spcAft>
            </a:pPr>
            <a:endParaRPr lang="en-US" sz="1600" dirty="0">
              <a:solidFill>
                <a:srgbClr val="0F56DC"/>
              </a:solidFill>
              <a:latin typeface="Arial" charset="0"/>
            </a:endParaRPr>
          </a:p>
        </p:txBody>
      </p:sp>
      <p:sp>
        <p:nvSpPr>
          <p:cNvPr id="6" name="Slide Number Placeholder 5"/>
          <p:cNvSpPr>
            <a:spLocks noGrp="1"/>
          </p:cNvSpPr>
          <p:nvPr>
            <p:ph type="sldNum" sz="quarter" idx="12"/>
          </p:nvPr>
        </p:nvSpPr>
        <p:spPr>
          <a:xfrm>
            <a:off x="6553200" y="6356372"/>
            <a:ext cx="2133600" cy="365125"/>
          </a:xfrm>
          <a:prstGeom prst="rect">
            <a:avLst/>
          </a:prstGeom>
        </p:spPr>
        <p:txBody>
          <a:bodyPr/>
          <a:lstStyle/>
          <a:p>
            <a:pPr defTabSz="792163" fontAlgn="base">
              <a:spcBef>
                <a:spcPct val="0"/>
              </a:spcBef>
              <a:spcAft>
                <a:spcPct val="0"/>
              </a:spcAft>
            </a:pPr>
            <a:fld id="{590F8358-85E1-4B86-B151-2E78045F516D}" type="slidenum">
              <a:rPr lang="en-US" sz="1600" smtClean="0">
                <a:solidFill>
                  <a:srgbClr val="0F56DC"/>
                </a:solidFill>
                <a:latin typeface="Arial" charset="0"/>
              </a:rPr>
              <a:pPr defTabSz="792163" fontAlgn="base">
                <a:spcBef>
                  <a:spcPct val="0"/>
                </a:spcBef>
                <a:spcAft>
                  <a:spcPct val="0"/>
                </a:spcAft>
              </a:pPr>
              <a:t>‹#›</a:t>
            </a:fld>
            <a:endParaRPr lang="en-US" sz="1600" dirty="0">
              <a:solidFill>
                <a:srgbClr val="0F56DC"/>
              </a:solidFill>
              <a:latin typeface="Arial" charset="0"/>
            </a:endParaRPr>
          </a:p>
        </p:txBody>
      </p:sp>
    </p:spTree>
    <p:extLst>
      <p:ext uri="{BB962C8B-B14F-4D97-AF65-F5344CB8AC3E}">
        <p14:creationId xmlns:p14="http://schemas.microsoft.com/office/powerpoint/2010/main" val="4314059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022" y="914400"/>
            <a:ext cx="8229600" cy="1143000"/>
          </a:xfrm>
          <a:prstGeom prst="rect">
            <a:avLst/>
          </a:prstGeom>
        </p:spPr>
        <p:txBody>
          <a:bodyPr/>
          <a:lstStyle>
            <a:lvl1pPr algn="l">
              <a:defRPr>
                <a:solidFill>
                  <a:schemeClr val="accent5">
                    <a:lumMod val="75000"/>
                  </a:schemeClr>
                </a:solidFill>
                <a:latin typeface="Gill Sans MT"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46242"/>
            <a:ext cx="4040188" cy="639762"/>
          </a:xfrm>
          <a:prstGeom prst="rect">
            <a:avLst/>
          </a:prstGeo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86000"/>
            <a:ext cx="4040188" cy="3840163"/>
          </a:xfrm>
          <a:prstGeom prst="rect">
            <a:avLst/>
          </a:prstGeo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646242"/>
            <a:ext cx="4041775" cy="639762"/>
          </a:xfrm>
          <a:prstGeom prst="rect">
            <a:avLst/>
          </a:prstGeo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286000"/>
            <a:ext cx="4041775" cy="3840163"/>
          </a:xfrm>
          <a:prstGeom prst="rect">
            <a:avLst/>
          </a:prstGeo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70"/>
            <a:ext cx="2133600" cy="365125"/>
          </a:xfrm>
          <a:prstGeom prst="rect">
            <a:avLst/>
          </a:prstGeom>
        </p:spPr>
        <p:txBody>
          <a:bodyPr/>
          <a:lstStyle/>
          <a:p>
            <a:pPr defTabSz="792163" fontAlgn="base">
              <a:spcBef>
                <a:spcPct val="0"/>
              </a:spcBef>
              <a:spcAft>
                <a:spcPct val="0"/>
              </a:spcAft>
            </a:pPr>
            <a:fld id="{C4D1D481-4B3D-4A7A-A773-0C31B082F800}" type="datetimeFigureOut">
              <a:rPr lang="en-US" sz="1600" smtClean="0">
                <a:solidFill>
                  <a:srgbClr val="0F56DC"/>
                </a:solidFill>
                <a:latin typeface="Arial" charset="0"/>
              </a:rPr>
              <a:pPr defTabSz="792163" fontAlgn="base">
                <a:spcBef>
                  <a:spcPct val="0"/>
                </a:spcBef>
                <a:spcAft>
                  <a:spcPct val="0"/>
                </a:spcAft>
              </a:pPr>
              <a:t>4/28/2015</a:t>
            </a:fld>
            <a:endParaRPr lang="en-US" sz="1600" dirty="0">
              <a:solidFill>
                <a:srgbClr val="0F56DC"/>
              </a:solidFill>
              <a:latin typeface="Arial" charset="0"/>
            </a:endParaRPr>
          </a:p>
        </p:txBody>
      </p:sp>
      <p:sp>
        <p:nvSpPr>
          <p:cNvPr id="8" name="Footer Placeholder 7"/>
          <p:cNvSpPr>
            <a:spLocks noGrp="1"/>
          </p:cNvSpPr>
          <p:nvPr>
            <p:ph type="ftr" sz="quarter" idx="11"/>
          </p:nvPr>
        </p:nvSpPr>
        <p:spPr>
          <a:xfrm>
            <a:off x="3124200" y="6356370"/>
            <a:ext cx="2895600" cy="365125"/>
          </a:xfrm>
          <a:prstGeom prst="rect">
            <a:avLst/>
          </a:prstGeom>
        </p:spPr>
        <p:txBody>
          <a:bodyPr/>
          <a:lstStyle/>
          <a:p>
            <a:pPr defTabSz="792163" fontAlgn="base">
              <a:spcBef>
                <a:spcPct val="0"/>
              </a:spcBef>
              <a:spcAft>
                <a:spcPct val="0"/>
              </a:spcAft>
            </a:pPr>
            <a:endParaRPr lang="en-US" sz="1600" dirty="0">
              <a:solidFill>
                <a:srgbClr val="0F56DC"/>
              </a:solidFill>
              <a:latin typeface="Arial" charset="0"/>
            </a:endParaRPr>
          </a:p>
        </p:txBody>
      </p:sp>
      <p:sp>
        <p:nvSpPr>
          <p:cNvPr id="9" name="Slide Number Placeholder 8"/>
          <p:cNvSpPr>
            <a:spLocks noGrp="1"/>
          </p:cNvSpPr>
          <p:nvPr>
            <p:ph type="sldNum" sz="quarter" idx="12"/>
          </p:nvPr>
        </p:nvSpPr>
        <p:spPr>
          <a:xfrm>
            <a:off x="6553200" y="6356370"/>
            <a:ext cx="2133600" cy="365125"/>
          </a:xfrm>
          <a:prstGeom prst="rect">
            <a:avLst/>
          </a:prstGeom>
        </p:spPr>
        <p:txBody>
          <a:bodyPr/>
          <a:lstStyle/>
          <a:p>
            <a:pPr defTabSz="792163" fontAlgn="base">
              <a:spcBef>
                <a:spcPct val="0"/>
              </a:spcBef>
              <a:spcAft>
                <a:spcPct val="0"/>
              </a:spcAft>
            </a:pPr>
            <a:fld id="{3CACB786-451A-4FF0-850E-5AED42D01F55}" type="slidenum">
              <a:rPr lang="en-US" sz="1600" smtClean="0">
                <a:solidFill>
                  <a:srgbClr val="0F56DC"/>
                </a:solidFill>
                <a:latin typeface="Arial" charset="0"/>
              </a:rPr>
              <a:pPr defTabSz="792163" fontAlgn="base">
                <a:spcBef>
                  <a:spcPct val="0"/>
                </a:spcBef>
                <a:spcAft>
                  <a:spcPct val="0"/>
                </a:spcAft>
              </a:pPr>
              <a:t>‹#›</a:t>
            </a:fld>
            <a:endParaRPr lang="en-US" sz="1600" dirty="0">
              <a:solidFill>
                <a:srgbClr val="0F56DC"/>
              </a:solidFill>
              <a:latin typeface="Arial" charset="0"/>
            </a:endParaRPr>
          </a:p>
        </p:txBody>
      </p:sp>
      <p:sp>
        <p:nvSpPr>
          <p:cNvPr id="10" name="Arc 4"/>
          <p:cNvSpPr>
            <a:spLocks/>
          </p:cNvSpPr>
          <p:nvPr userDrawn="1"/>
        </p:nvSpPr>
        <p:spPr bwMode="auto">
          <a:xfrm flipH="1" flipV="1">
            <a:off x="2438400" y="152399"/>
            <a:ext cx="6553200" cy="1038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2060"/>
          </a:solidFill>
          <a:ln w="9525">
            <a:noFill/>
            <a:round/>
            <a:headEnd/>
            <a:tailEnd/>
          </a:ln>
        </p:spPr>
        <p:txBody>
          <a:bodyPr vert="vert" wrap="square" lIns="91440" tIns="45720" rIns="91440" bIns="45720" numCol="1" anchor="t" anchorCtr="0" compatLnSpc="1">
            <a:prstTxWarp prst="textNoShape">
              <a:avLst/>
            </a:prstTxWarp>
          </a:bodyPr>
          <a:lstStyle/>
          <a:p>
            <a:pPr defTabSz="792163" fontAlgn="base">
              <a:spcBef>
                <a:spcPct val="0"/>
              </a:spcBef>
              <a:spcAft>
                <a:spcPct val="0"/>
              </a:spcAft>
            </a:pPr>
            <a:endParaRPr lang="en-US" sz="1600" dirty="0">
              <a:solidFill>
                <a:srgbClr val="0F56DC"/>
              </a:solidFill>
              <a:latin typeface="Arial" charset="0"/>
            </a:endParaRPr>
          </a:p>
        </p:txBody>
      </p:sp>
      <p:sp>
        <p:nvSpPr>
          <p:cNvPr id="11" name="Rectangle 10"/>
          <p:cNvSpPr/>
          <p:nvPr userDrawn="1"/>
        </p:nvSpPr>
        <p:spPr>
          <a:xfrm>
            <a:off x="457200" y="6411937"/>
            <a:ext cx="8229600" cy="2743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163" fontAlgn="base">
              <a:spcBef>
                <a:spcPct val="0"/>
              </a:spcBef>
              <a:spcAft>
                <a:spcPct val="0"/>
              </a:spcAft>
            </a:pPr>
            <a:endParaRPr lang="en-US" sz="1600" dirty="0">
              <a:solidFill>
                <a:srgbClr val="FFC000"/>
              </a:solidFill>
            </a:endParaRPr>
          </a:p>
        </p:txBody>
      </p:sp>
      <p:sp>
        <p:nvSpPr>
          <p:cNvPr id="12" name="Rectangle 11"/>
          <p:cNvSpPr/>
          <p:nvPr userDrawn="1"/>
        </p:nvSpPr>
        <p:spPr>
          <a:xfrm>
            <a:off x="451022" y="1783100"/>
            <a:ext cx="8229600" cy="457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163" fontAlgn="base">
              <a:spcBef>
                <a:spcPct val="0"/>
              </a:spcBef>
              <a:spcAft>
                <a:spcPct val="0"/>
              </a:spcAft>
            </a:pPr>
            <a:endParaRPr lang="en-US" sz="1600" dirty="0">
              <a:solidFill>
                <a:srgbClr val="FFC000"/>
              </a:solidFill>
            </a:endParaRPr>
          </a:p>
        </p:txBody>
      </p:sp>
    </p:spTree>
    <p:extLst>
      <p:ext uri="{BB962C8B-B14F-4D97-AF65-F5344CB8AC3E}">
        <p14:creationId xmlns:p14="http://schemas.microsoft.com/office/powerpoint/2010/main" val="10670894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451035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54578173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9825869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prstGeom prst="rect">
            <a:avLst/>
          </a:prstGeom>
        </p:spPr>
        <p:txBody>
          <a:bodyPr anchor="b" anchorCtr="0"/>
          <a:lstStyle>
            <a:lvl1pPr>
              <a:lnSpc>
                <a:spcPts val="3000"/>
              </a:lnSpc>
              <a:defRPr sz="4000" b="1"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43445724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i="0" baseline="0">
                <a:solidFill>
                  <a:schemeClr val="tx2"/>
                </a:solidFill>
                <a:latin typeface="Arial Rounded MT Bold"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61844086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11509512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9872330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latin typeface="Tahoma" pitchFamily="34" charset="0"/>
                <a:cs typeface="Tahoma" pitchFamily="34" charset="0"/>
              </a:defRPr>
            </a:lvl1pPr>
            <a:lvl2pPr>
              <a:buClr>
                <a:schemeClr val="tx1"/>
              </a:buClr>
              <a:buSzPct val="100000"/>
              <a:buFont typeface="Wingdings" pitchFamily="2" charset="2"/>
              <a:buChar char="§"/>
              <a:defRPr sz="2000">
                <a:solidFill>
                  <a:schemeClr val="bg2"/>
                </a:solidFill>
                <a:latin typeface="Tahoma" pitchFamily="34" charset="0"/>
                <a:cs typeface="Tahoma" pitchFamily="34" charset="0"/>
              </a:defRPr>
            </a:lvl2pPr>
            <a:lvl3pPr>
              <a:buClr>
                <a:schemeClr val="tx1"/>
              </a:buClr>
              <a:buSzPct val="100000"/>
              <a:buFont typeface="Arial" pitchFamily="34" charset="0"/>
              <a:buChar char="•"/>
              <a:defRPr sz="1800">
                <a:solidFill>
                  <a:schemeClr val="bg2"/>
                </a:solidFill>
                <a:latin typeface="Tahoma" pitchFamily="34" charset="0"/>
                <a:cs typeface="Tahoma" pitchFamily="34" charset="0"/>
              </a:defRPr>
            </a:lvl3pPr>
            <a:lvl4pPr>
              <a:buClr>
                <a:schemeClr val="tx1"/>
              </a:buClr>
              <a:buSzPct val="70000"/>
              <a:buFont typeface="Courier New" pitchFamily="49" charset="0"/>
              <a:buChar char="o"/>
              <a:defRPr sz="1800">
                <a:solidFill>
                  <a:schemeClr val="bg2"/>
                </a:solidFill>
                <a:latin typeface="Tahoma" pitchFamily="34" charset="0"/>
                <a:cs typeface="Tahoma" pitchFamily="34" charset="0"/>
              </a:defRPr>
            </a:lvl4pPr>
            <a:lvl5pPr>
              <a:buClr>
                <a:schemeClr val="tx1"/>
              </a:buClr>
              <a:buSzPct val="70000"/>
              <a:buFont typeface="Arial" pitchFamily="34" charset="0"/>
              <a:buChar char="•"/>
              <a:defRPr sz="1800">
                <a:solidFill>
                  <a:schemeClr val="bg2"/>
                </a:solidFill>
                <a:latin typeface="Tahoma" pitchFamily="34" charset="0"/>
                <a:cs typeface="Tahoma"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atin typeface="Tahoma" pitchFamily="34" charset="0"/>
                <a:cs typeface="Tahoma" pitchFamily="34" charset="0"/>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Tahoma" pitchFamily="34" charset="0"/>
                <a:cs typeface="Tahoma"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43506580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latin typeface="Tahoma" pitchFamily="34" charset="0"/>
                <a:cs typeface="Tahom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9420267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0"/>
            <a:ext cx="6400800" cy="492125"/>
          </a:xfrm>
          <a:prstGeom prst="rect">
            <a:avLst/>
          </a:prstGeom>
        </p:spPr>
        <p:txBody>
          <a:bodyPr>
            <a:spAutoFit/>
          </a:bodyPr>
          <a:lstStyle/>
          <a:p>
            <a:pPr>
              <a:defRPr/>
            </a:pPr>
            <a:r>
              <a:rPr lang="en-US" sz="1300" b="1" dirty="0">
                <a:solidFill>
                  <a:srgbClr val="FFFFFF"/>
                </a:solidFill>
                <a:latin typeface="Tahoma" pitchFamily="34" charset="0"/>
                <a:cs typeface="Tahoma"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a:defRPr/>
            </a:pPr>
            <a:r>
              <a:rPr lang="en-US" sz="1200" dirty="0">
                <a:solidFill>
                  <a:srgbClr val="FFFFFF"/>
                </a:solidFill>
              </a:rPr>
              <a:t>1600 Clifton Road NE, Atlanta, GA 30333</a:t>
            </a:r>
          </a:p>
          <a:p>
            <a:pPr>
              <a:defRPr/>
            </a:pPr>
            <a:r>
              <a:rPr lang="en-US" sz="1200" dirty="0">
                <a:solidFill>
                  <a:srgbClr val="FFFFFF"/>
                </a:solidFill>
              </a:rPr>
              <a:t>Telephone, 1-800-CDC-INFO (232-4636)/TTY: 1-888-232-6348</a:t>
            </a:r>
          </a:p>
          <a:p>
            <a:pPr>
              <a:defRPr/>
            </a:pPr>
            <a:r>
              <a:rPr lang="en-US" sz="1200" dirty="0">
                <a:solidFill>
                  <a:srgbClr val="FFFFFF"/>
                </a:solidFill>
              </a:rPr>
              <a:t>E-mail: cdcinfo@cdc.gov 	Web: www.cdc.gov</a:t>
            </a:r>
          </a:p>
        </p:txBody>
      </p:sp>
      <p:sp>
        <p:nvSpPr>
          <p:cNvPr id="7" name="Rectangle 6"/>
          <p:cNvSpPr/>
          <p:nvPr/>
        </p:nvSpPr>
        <p:spPr>
          <a:xfrm>
            <a:off x="1371600" y="5421313"/>
            <a:ext cx="5943600" cy="369887"/>
          </a:xfrm>
          <a:prstGeom prst="rect">
            <a:avLst/>
          </a:prstGeom>
        </p:spPr>
        <p:txBody>
          <a:bodyPr>
            <a:spAutoFit/>
          </a:bodyPr>
          <a:lstStyle/>
          <a:p>
            <a:pPr>
              <a:defRPr/>
            </a:pPr>
            <a:r>
              <a:rPr lang="en-US" sz="900" dirty="0">
                <a:solidFill>
                  <a:srgbClr val="FFFFFF"/>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9105770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23025"/>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endParaRPr lang="en-US" dirty="0">
              <a:solidFill>
                <a:srgbClr val="FFC000"/>
              </a:solidFill>
            </a:endParaRPr>
          </a:p>
        </p:txBody>
      </p:sp>
      <p:sp>
        <p:nvSpPr>
          <p:cNvPr id="3" name="Footer Placeholder 4"/>
          <p:cNvSpPr>
            <a:spLocks noGrp="1"/>
          </p:cNvSpPr>
          <p:nvPr>
            <p:ph type="ftr" sz="quarter" idx="11"/>
          </p:nvPr>
        </p:nvSpPr>
        <p:spPr>
          <a:xfrm>
            <a:off x="3124200" y="6423025"/>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Tahoma" pitchFamily="34" charset="0"/>
                <a:cs typeface="Tahoma" pitchFamily="34" charset="0"/>
              </a:defRPr>
            </a:lvl1pPr>
          </a:lstStyle>
          <a:p>
            <a:pPr>
              <a:defRPr/>
            </a:pPr>
            <a:endParaRPr lang="en-US" dirty="0">
              <a:solidFill>
                <a:srgbClr val="FFC000"/>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fld id="{D7DED580-B1EE-4EE6-81AC-B76A5447D4BC}"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33618705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205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47052914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3557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19822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0857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1022" y="990600"/>
            <a:ext cx="8229600" cy="990600"/>
          </a:xfrm>
          <a:prstGeom prst="rect">
            <a:avLst/>
          </a:prstGeom>
        </p:spPr>
        <p:txBody>
          <a:bodyPr/>
          <a:lstStyle>
            <a:lvl1pPr algn="l">
              <a:defRPr>
                <a:solidFill>
                  <a:schemeClr val="accent5">
                    <a:lumMod val="75000"/>
                  </a:schemeClr>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002060"/>
                </a:solidFill>
                <a:latin typeface="Gill Sans MT" pitchFamily="34" charset="0"/>
              </a:defRPr>
            </a:lvl1pPr>
            <a:lvl2pPr>
              <a:defRPr>
                <a:solidFill>
                  <a:srgbClr val="002060"/>
                </a:solidFill>
                <a:latin typeface="Gill Sans MT" pitchFamily="34" charset="0"/>
              </a:defRPr>
            </a:lvl2pPr>
            <a:lvl3pPr>
              <a:defRPr>
                <a:solidFill>
                  <a:srgbClr val="002060"/>
                </a:solidFill>
                <a:latin typeface="Gill Sans MT" pitchFamily="34" charset="0"/>
              </a:defRPr>
            </a:lvl3pPr>
            <a:lvl4pPr>
              <a:defRPr>
                <a:solidFill>
                  <a:srgbClr val="002060"/>
                </a:solidFill>
                <a:latin typeface="Gill Sans MT" pitchFamily="34" charset="0"/>
              </a:defRPr>
            </a:lvl4pPr>
            <a:lvl5pPr>
              <a:defRPr>
                <a:solidFill>
                  <a:srgbClr val="002060"/>
                </a:solidFill>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1D481-4B3D-4A7A-A773-0C31B082F800}" type="datetimeFigureOut">
              <a:rPr lang="en-US" smtClean="0">
                <a:solidFill>
                  <a:srgbClr val="FFC000"/>
                </a:solidFill>
              </a:rPr>
              <a:pPr/>
              <a:t>4/28/2015</a:t>
            </a:fld>
            <a:endParaRPr lang="en-US" dirty="0">
              <a:solidFill>
                <a:srgbClr val="FFC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C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CB786-451A-4FF0-850E-5AED42D01F55}" type="slidenum">
              <a:rPr lang="en-US" smtClean="0">
                <a:solidFill>
                  <a:srgbClr val="FFC000"/>
                </a:solidFill>
              </a:rPr>
              <a:pPr/>
              <a:t>‹#›</a:t>
            </a:fld>
            <a:endParaRPr lang="en-US" dirty="0">
              <a:solidFill>
                <a:srgbClr val="FFC000"/>
              </a:solidFill>
            </a:endParaRPr>
          </a:p>
        </p:txBody>
      </p:sp>
      <p:sp>
        <p:nvSpPr>
          <p:cNvPr id="7" name="Arc 4"/>
          <p:cNvSpPr>
            <a:spLocks/>
          </p:cNvSpPr>
          <p:nvPr userDrawn="1"/>
        </p:nvSpPr>
        <p:spPr bwMode="auto">
          <a:xfrm flipH="1" flipV="1">
            <a:off x="2438400" y="152399"/>
            <a:ext cx="6553200" cy="10382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2060"/>
          </a:solidFill>
          <a:ln w="9525">
            <a:noFill/>
            <a:round/>
            <a:headEnd/>
            <a:tailEnd/>
          </a:ln>
        </p:spPr>
        <p:txBody>
          <a:bodyPr vert="vert" wrap="square" lIns="91440" tIns="45720" rIns="91440" bIns="45720" numCol="1" anchor="t" anchorCtr="0" compatLnSpc="1">
            <a:prstTxWarp prst="textNoShape">
              <a:avLst/>
            </a:prstTxWarp>
          </a:bodyPr>
          <a:lstStyle/>
          <a:p>
            <a:endParaRPr lang="en-US" dirty="0">
              <a:solidFill>
                <a:srgbClr val="FFC000"/>
              </a:solidFill>
            </a:endParaRPr>
          </a:p>
        </p:txBody>
      </p:sp>
      <p:sp>
        <p:nvSpPr>
          <p:cNvPr id="8" name="Rectangle 7"/>
          <p:cNvSpPr/>
          <p:nvPr userDrawn="1"/>
        </p:nvSpPr>
        <p:spPr>
          <a:xfrm>
            <a:off x="457200" y="6411917"/>
            <a:ext cx="8229600" cy="2743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
        <p:nvSpPr>
          <p:cNvPr id="9" name="Rectangle 8"/>
          <p:cNvSpPr/>
          <p:nvPr userDrawn="1"/>
        </p:nvSpPr>
        <p:spPr>
          <a:xfrm>
            <a:off x="451022" y="1783081"/>
            <a:ext cx="8229600" cy="457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Tree>
    <p:extLst>
      <p:ext uri="{BB962C8B-B14F-4D97-AF65-F5344CB8AC3E}">
        <p14:creationId xmlns:p14="http://schemas.microsoft.com/office/powerpoint/2010/main" val="4245652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1788596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5371359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
            <a:ext cx="8229600" cy="807720"/>
          </a:xfrm>
          <a:prstGeom prst="rect">
            <a:avLst/>
          </a:prstGeom>
        </p:spPr>
        <p:txBody>
          <a:bodyPr anchor="b" anchorCtr="0"/>
          <a:lstStyle>
            <a:lvl1pPr>
              <a:lnSpc>
                <a:spcPct val="100000"/>
              </a:lnSpc>
              <a:defRPr sz="3500" b="0"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0" baseline="0">
                <a:solidFill>
                  <a:schemeClr val="bg1">
                    <a:lumMod val="20000"/>
                    <a:lumOff val="80000"/>
                  </a:schemeClr>
                </a:solidFill>
              </a:defRPr>
            </a:lvl1pPr>
            <a:lvl2pPr>
              <a:buClr>
                <a:schemeClr val="tx1"/>
              </a:buClr>
              <a:buSzPct val="100000"/>
              <a:buFont typeface="Wingdings" pitchFamily="2" charset="2"/>
              <a:buChar char="§"/>
              <a:defRPr sz="2000">
                <a:solidFill>
                  <a:schemeClr val="bg1">
                    <a:lumMod val="20000"/>
                    <a:lumOff val="80000"/>
                  </a:schemeClr>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6492240"/>
            <a:ext cx="8229600" cy="32004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8315803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i="0" baseline="0">
                <a:solidFill>
                  <a:schemeClr val="tx2"/>
                </a:solidFill>
                <a:latin typeface="Arial Rounded MT Bold"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90444257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55542454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969299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423944584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313" cy="1162050"/>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latin typeface="Tahoma" pitchFamily="34" charset="0"/>
                <a:cs typeface="Tahoma" pitchFamily="34" charset="0"/>
              </a:defRPr>
            </a:lvl1pPr>
            <a:lvl2pPr>
              <a:buClr>
                <a:schemeClr val="tx1"/>
              </a:buClr>
              <a:buSzPct val="100000"/>
              <a:buFont typeface="Wingdings" pitchFamily="2" charset="2"/>
              <a:buChar char="§"/>
              <a:defRPr sz="2000">
                <a:solidFill>
                  <a:schemeClr val="bg2"/>
                </a:solidFill>
                <a:latin typeface="Tahoma" pitchFamily="34" charset="0"/>
                <a:cs typeface="Tahoma" pitchFamily="34" charset="0"/>
              </a:defRPr>
            </a:lvl2pPr>
            <a:lvl3pPr>
              <a:buClr>
                <a:schemeClr val="tx1"/>
              </a:buClr>
              <a:buSzPct val="100000"/>
              <a:buFont typeface="Arial" pitchFamily="34" charset="0"/>
              <a:buChar char="•"/>
              <a:defRPr sz="1800">
                <a:solidFill>
                  <a:schemeClr val="bg2"/>
                </a:solidFill>
                <a:latin typeface="Tahoma" pitchFamily="34" charset="0"/>
                <a:cs typeface="Tahoma" pitchFamily="34" charset="0"/>
              </a:defRPr>
            </a:lvl3pPr>
            <a:lvl4pPr>
              <a:buClr>
                <a:schemeClr val="tx1"/>
              </a:buClr>
              <a:buSzPct val="70000"/>
              <a:buFont typeface="Courier New" pitchFamily="49" charset="0"/>
              <a:buChar char="o"/>
              <a:defRPr sz="1800">
                <a:solidFill>
                  <a:schemeClr val="bg2"/>
                </a:solidFill>
                <a:latin typeface="Tahoma" pitchFamily="34" charset="0"/>
                <a:cs typeface="Tahoma" pitchFamily="34" charset="0"/>
              </a:defRPr>
            </a:lvl4pPr>
            <a:lvl5pPr>
              <a:buClr>
                <a:schemeClr val="tx1"/>
              </a:buClr>
              <a:buSzPct val="70000"/>
              <a:buFont typeface="Arial" pitchFamily="34" charset="0"/>
              <a:buChar char="•"/>
              <a:defRPr sz="1800">
                <a:solidFill>
                  <a:schemeClr val="bg2"/>
                </a:solidFill>
                <a:latin typeface="Tahoma" pitchFamily="34" charset="0"/>
                <a:cs typeface="Tahoma"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6" y="1435103"/>
            <a:ext cx="3008313" cy="4356100"/>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atin typeface="Tahoma" pitchFamily="34" charset="0"/>
                <a:cs typeface="Tahoma" pitchFamily="34" charset="0"/>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Tahoma" pitchFamily="34" charset="0"/>
                <a:cs typeface="Tahoma"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238365060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latin typeface="Tahoma" pitchFamily="34" charset="0"/>
                <a:cs typeface="Tahom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4419624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30"/>
            <a:ext cx="6400800" cy="492443"/>
          </a:xfrm>
          <a:prstGeom prst="rect">
            <a:avLst/>
          </a:prstGeom>
        </p:spPr>
        <p:txBody>
          <a:bodyPr>
            <a:spAutoFit/>
          </a:bodyPr>
          <a:lstStyle/>
          <a:p>
            <a:pPr>
              <a:defRPr/>
            </a:pPr>
            <a:r>
              <a:rPr lang="en-US" sz="1300" b="1" dirty="0">
                <a:solidFill>
                  <a:srgbClr val="FFFFFF"/>
                </a:solidFill>
                <a:latin typeface="Tahoma" pitchFamily="34" charset="0"/>
                <a:cs typeface="Tahoma" pitchFamily="34" charset="0"/>
              </a:rPr>
              <a:t>For more information please contact Centers for Disease Control and Prevention</a:t>
            </a:r>
          </a:p>
        </p:txBody>
      </p:sp>
      <p:sp>
        <p:nvSpPr>
          <p:cNvPr id="6" name="Rectangle 5"/>
          <p:cNvSpPr/>
          <p:nvPr/>
        </p:nvSpPr>
        <p:spPr>
          <a:xfrm>
            <a:off x="1371600" y="4705384"/>
            <a:ext cx="5943600" cy="646331"/>
          </a:xfrm>
          <a:prstGeom prst="rect">
            <a:avLst/>
          </a:prstGeom>
        </p:spPr>
        <p:txBody>
          <a:bodyPr>
            <a:spAutoFit/>
          </a:bodyPr>
          <a:lstStyle/>
          <a:p>
            <a:pPr>
              <a:defRPr/>
            </a:pPr>
            <a:r>
              <a:rPr lang="en-US" sz="1200" dirty="0">
                <a:solidFill>
                  <a:srgbClr val="FFFFFF"/>
                </a:solidFill>
              </a:rPr>
              <a:t>1600 Clifton Road NE, Atlanta, GA 30333</a:t>
            </a:r>
          </a:p>
          <a:p>
            <a:pPr>
              <a:defRPr/>
            </a:pPr>
            <a:r>
              <a:rPr lang="en-US" sz="1200" dirty="0">
                <a:solidFill>
                  <a:srgbClr val="FFFFFF"/>
                </a:solidFill>
              </a:rPr>
              <a:t>Telephone, 1-800-CDC-INFO (232-4636)/TTY: 1-888-232-6348</a:t>
            </a:r>
          </a:p>
          <a:p>
            <a:pPr>
              <a:defRPr/>
            </a:pPr>
            <a:r>
              <a:rPr lang="en-US" sz="1200" dirty="0">
                <a:solidFill>
                  <a:srgbClr val="FFFFFF"/>
                </a:solidFill>
              </a:rPr>
              <a:t>E-mail: cdcinfo@cdc.gov 	Web: www.cdc.gov</a:t>
            </a:r>
          </a:p>
        </p:txBody>
      </p:sp>
      <p:sp>
        <p:nvSpPr>
          <p:cNvPr id="7" name="Rectangle 6"/>
          <p:cNvSpPr/>
          <p:nvPr/>
        </p:nvSpPr>
        <p:spPr>
          <a:xfrm>
            <a:off x="1371600" y="5421313"/>
            <a:ext cx="5943600" cy="369332"/>
          </a:xfrm>
          <a:prstGeom prst="rect">
            <a:avLst/>
          </a:prstGeom>
        </p:spPr>
        <p:txBody>
          <a:bodyPr>
            <a:spAutoFit/>
          </a:bodyPr>
          <a:lstStyle/>
          <a:p>
            <a:pPr>
              <a:defRPr/>
            </a:pPr>
            <a:r>
              <a:rPr lang="en-US" sz="900" dirty="0">
                <a:solidFill>
                  <a:srgbClr val="FFFFFF"/>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06367967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23055"/>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endParaRPr lang="en-US" dirty="0">
              <a:solidFill>
                <a:srgbClr val="FFC000"/>
              </a:solidFill>
            </a:endParaRPr>
          </a:p>
        </p:txBody>
      </p:sp>
      <p:sp>
        <p:nvSpPr>
          <p:cNvPr id="3" name="Footer Placeholder 4"/>
          <p:cNvSpPr>
            <a:spLocks noGrp="1"/>
          </p:cNvSpPr>
          <p:nvPr>
            <p:ph type="ftr" sz="quarter" idx="11"/>
          </p:nvPr>
        </p:nvSpPr>
        <p:spPr>
          <a:xfrm>
            <a:off x="3124200" y="6423055"/>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Tahoma" pitchFamily="34" charset="0"/>
                <a:cs typeface="Tahoma" pitchFamily="34" charset="0"/>
              </a:defRPr>
            </a:lvl1pPr>
          </a:lstStyle>
          <a:p>
            <a:pPr>
              <a:defRPr/>
            </a:pPr>
            <a:endParaRPr lang="en-US" dirty="0">
              <a:solidFill>
                <a:srgbClr val="FFC000"/>
              </a:solidFill>
            </a:endParaRPr>
          </a:p>
        </p:txBody>
      </p:sp>
      <p:sp>
        <p:nvSpPr>
          <p:cNvPr id="4" name="Slide Number Placeholder 5"/>
          <p:cNvSpPr>
            <a:spLocks noGrp="1"/>
          </p:cNvSpPr>
          <p:nvPr>
            <p:ph type="sldNum" sz="quarter" idx="12"/>
          </p:nvPr>
        </p:nvSpPr>
        <p:spPr>
          <a:xfrm>
            <a:off x="6553200" y="6356380"/>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fld id="{D7DED580-B1EE-4EE6-81AC-B76A5447D4BC}"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27267367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0883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3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3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55906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3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3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79086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36" tIns="39618" rIns="79236" bIns="39618"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16"/>
            <a:ext cx="3962400" cy="4754879"/>
          </a:xfrm>
          <a:prstGeom prst="rect">
            <a:avLst/>
          </a:prstGeom>
        </p:spPr>
        <p:txBody>
          <a:bodyPr lIns="79236" tIns="39618" rIns="79236" bIns="39618"/>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16"/>
            <a:ext cx="3962400" cy="4754879"/>
          </a:xfrm>
          <a:prstGeom prst="rect">
            <a:avLst/>
          </a:prstGeom>
        </p:spPr>
        <p:txBody>
          <a:bodyPr lIns="79236" tIns="39618" rIns="79236" bIns="39618"/>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7335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459611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36183251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4451209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8823755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smtClean="0">
                <a:solidFill>
                  <a:srgbClr val="FFFFFF"/>
                </a:solidFill>
              </a:rPr>
              <a:t>For more information please contact Centers for Disease Control and Prevention</a:t>
            </a:r>
          </a:p>
        </p:txBody>
      </p:sp>
      <p:sp>
        <p:nvSpPr>
          <p:cNvPr id="11" name="Rectangle 10"/>
          <p:cNvSpPr/>
          <p:nvPr userDrawn="1"/>
        </p:nvSpPr>
        <p:spPr>
          <a:xfrm>
            <a:off x="1371600" y="4706038"/>
            <a:ext cx="5943600" cy="646331"/>
          </a:xfrm>
          <a:prstGeom prst="rect">
            <a:avLst/>
          </a:prstGeom>
        </p:spPr>
        <p:txBody>
          <a:bodyPr wrap="square">
            <a:spAutoFit/>
          </a:bodyPr>
          <a:lstStyle/>
          <a:p>
            <a:r>
              <a:rPr lang="en-US" sz="1200" dirty="0" smtClean="0">
                <a:solidFill>
                  <a:srgbClr val="FFFFFF"/>
                </a:solidFill>
              </a:rPr>
              <a:t>1600 Clifton Road NE, Atlanta, GA 30333</a:t>
            </a:r>
          </a:p>
          <a:p>
            <a:r>
              <a:rPr lang="en-US" sz="1200" dirty="0" smtClean="0">
                <a:solidFill>
                  <a:srgbClr val="FFFFFF"/>
                </a:solidFill>
              </a:rPr>
              <a:t>Telephone, 1-800-CDC-INFO (232-4636)/TTY: 1-888-232-6348</a:t>
            </a:r>
          </a:p>
          <a:p>
            <a:r>
              <a:rPr lang="en-US" sz="1200" dirty="0" smtClean="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smtClean="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2644596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23085"/>
            <a:ext cx="2133600" cy="365125"/>
          </a:xfrm>
          <a:prstGeom prst="rect">
            <a:avLst/>
          </a:prstGeom>
        </p:spPr>
        <p:txBody>
          <a:bodyPr lIns="91432" tIns="45716" rIns="91432" bIns="45716"/>
          <a:lstStyle>
            <a:lvl1pPr fontAlgn="auto">
              <a:spcBef>
                <a:spcPts val="0"/>
              </a:spcBef>
              <a:spcAft>
                <a:spcPts val="0"/>
              </a:spcAft>
              <a:defRPr>
                <a:latin typeface="Tahoma" pitchFamily="34" charset="0"/>
                <a:cs typeface="Tahoma" pitchFamily="34" charset="0"/>
              </a:defRPr>
            </a:lvl1pPr>
          </a:lstStyle>
          <a:p>
            <a:pPr defTabSz="914328">
              <a:defRPr/>
            </a:pPr>
            <a:endParaRPr lang="en-US" dirty="0">
              <a:solidFill>
                <a:srgbClr val="FFC000"/>
              </a:solidFill>
            </a:endParaRPr>
          </a:p>
        </p:txBody>
      </p:sp>
      <p:sp>
        <p:nvSpPr>
          <p:cNvPr id="3" name="Footer Placeholder 4"/>
          <p:cNvSpPr>
            <a:spLocks noGrp="1"/>
          </p:cNvSpPr>
          <p:nvPr>
            <p:ph type="ftr" sz="quarter" idx="11"/>
          </p:nvPr>
        </p:nvSpPr>
        <p:spPr>
          <a:xfrm>
            <a:off x="3124200" y="6423085"/>
            <a:ext cx="2895600" cy="365125"/>
          </a:xfrm>
          <a:prstGeom prst="rect">
            <a:avLst/>
          </a:prstGeom>
        </p:spPr>
        <p:txBody>
          <a:bodyPr vert="horz" wrap="square" lIns="91432" tIns="45716" rIns="91432" bIns="45716" numCol="1" anchor="t" anchorCtr="0" compatLnSpc="1">
            <a:prstTxWarp prst="textNoShape">
              <a:avLst/>
            </a:prstTxWarp>
          </a:bodyPr>
          <a:lstStyle>
            <a:lvl1pPr>
              <a:defRPr>
                <a:latin typeface="Tahoma" pitchFamily="34" charset="0"/>
                <a:cs typeface="Tahoma" pitchFamily="34" charset="0"/>
              </a:defRPr>
            </a:lvl1pPr>
          </a:lstStyle>
          <a:p>
            <a:pPr defTabSz="914328">
              <a:defRPr/>
            </a:pPr>
            <a:endParaRPr lang="en-US" dirty="0">
              <a:solidFill>
                <a:srgbClr val="FFC000"/>
              </a:solidFill>
            </a:endParaRPr>
          </a:p>
        </p:txBody>
      </p:sp>
      <p:sp>
        <p:nvSpPr>
          <p:cNvPr id="4" name="Slide Number Placeholder 5"/>
          <p:cNvSpPr>
            <a:spLocks noGrp="1"/>
          </p:cNvSpPr>
          <p:nvPr>
            <p:ph type="sldNum" sz="quarter" idx="12"/>
          </p:nvPr>
        </p:nvSpPr>
        <p:spPr>
          <a:xfrm>
            <a:off x="6553200" y="6356410"/>
            <a:ext cx="2133600" cy="365125"/>
          </a:xfrm>
          <a:prstGeom prst="rect">
            <a:avLst/>
          </a:prstGeom>
        </p:spPr>
        <p:txBody>
          <a:bodyPr lIns="91432" tIns="45716" rIns="91432" bIns="45716"/>
          <a:lstStyle>
            <a:lvl1pPr fontAlgn="auto">
              <a:spcBef>
                <a:spcPts val="0"/>
              </a:spcBef>
              <a:spcAft>
                <a:spcPts val="0"/>
              </a:spcAft>
              <a:defRPr>
                <a:latin typeface="Tahoma" pitchFamily="34" charset="0"/>
                <a:cs typeface="Tahoma" pitchFamily="34" charset="0"/>
              </a:defRPr>
            </a:lvl1pPr>
          </a:lstStyle>
          <a:p>
            <a:pPr defTabSz="914328">
              <a:defRPr/>
            </a:pPr>
            <a:fld id="{D7DED580-B1EE-4EE6-81AC-B76A5447D4BC}" type="slidenum">
              <a:rPr lang="en-US" smtClean="0">
                <a:solidFill>
                  <a:srgbClr val="FFC000"/>
                </a:solidFill>
              </a:rPr>
              <a:pPr defTabSz="914328">
                <a:defRPr/>
              </a:pPr>
              <a:t>‹#›</a:t>
            </a:fld>
            <a:endParaRPr lang="en-US" dirty="0">
              <a:solidFill>
                <a:srgbClr val="FFC000"/>
              </a:solidFill>
            </a:endParaRPr>
          </a:p>
        </p:txBody>
      </p:sp>
    </p:spTree>
    <p:extLst>
      <p:ext uri="{BB962C8B-B14F-4D97-AF65-F5344CB8AC3E}">
        <p14:creationId xmlns:p14="http://schemas.microsoft.com/office/powerpoint/2010/main" val="281967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14" y="273052"/>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14" y="1435103"/>
            <a:ext cx="3008313" cy="4356100"/>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2949870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0AEB143-E230-4705-902A-0A879B7D66BE}" type="datetimeFigureOut">
              <a:rPr lang="en-US" smtClean="0">
                <a:solidFill>
                  <a:prstClr val="black">
                    <a:tint val="75000"/>
                  </a:prstClr>
                </a:solidFill>
              </a:rPr>
              <a:pPr/>
              <a:t>4/28/2015</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5ABE25B-F00E-42F5-A42B-3B8310D75F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16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0AEB143-E230-4705-902A-0A879B7D66BE}" type="datetimeFigureOut">
              <a:rPr lang="en-US" smtClean="0">
                <a:solidFill>
                  <a:prstClr val="black">
                    <a:tint val="75000"/>
                  </a:prstClr>
                </a:solidFill>
              </a:rPr>
              <a:pPr/>
              <a:t>4/28/2015</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5ABE25B-F00E-42F5-A42B-3B8310D75F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136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lIns="79242" tIns="39621" rIns="79242" bIns="39621"/>
          <a:lstStyle>
            <a:lvl1pPr marL="0" indent="0" algn="ctr">
              <a:buNone/>
              <a:defRPr sz="1700" b="1" baseline="0">
                <a:solidFill>
                  <a:schemeClr val="bg2"/>
                </a:solidFill>
                <a:effectLst/>
              </a:defRPr>
            </a:lvl1pPr>
            <a:lvl2pPr marL="396210" indent="0" algn="ctr">
              <a:buNone/>
              <a:defRPr>
                <a:solidFill>
                  <a:schemeClr val="tx1">
                    <a:tint val="75000"/>
                  </a:schemeClr>
                </a:solidFill>
              </a:defRPr>
            </a:lvl2pPr>
            <a:lvl3pPr marL="792419" indent="0" algn="ctr">
              <a:buNone/>
              <a:defRPr>
                <a:solidFill>
                  <a:schemeClr val="tx1">
                    <a:tint val="75000"/>
                  </a:schemeClr>
                </a:solidFill>
              </a:defRPr>
            </a:lvl3pPr>
            <a:lvl4pPr marL="1188629" indent="0" algn="ctr">
              <a:buNone/>
              <a:defRPr>
                <a:solidFill>
                  <a:schemeClr val="tx1">
                    <a:tint val="75000"/>
                  </a:schemeClr>
                </a:solidFill>
              </a:defRPr>
            </a:lvl4pPr>
            <a:lvl5pPr marL="1584838" indent="0" algn="ctr">
              <a:buNone/>
              <a:defRPr>
                <a:solidFill>
                  <a:schemeClr val="tx1">
                    <a:tint val="75000"/>
                  </a:schemeClr>
                </a:solidFill>
              </a:defRPr>
            </a:lvl5pPr>
            <a:lvl6pPr marL="1981048" indent="0" algn="ctr">
              <a:buNone/>
              <a:defRPr>
                <a:solidFill>
                  <a:schemeClr val="tx1">
                    <a:tint val="75000"/>
                  </a:schemeClr>
                </a:solidFill>
              </a:defRPr>
            </a:lvl6pPr>
            <a:lvl7pPr marL="2377257" indent="0" algn="ctr">
              <a:buNone/>
              <a:defRPr>
                <a:solidFill>
                  <a:schemeClr val="tx1">
                    <a:tint val="75000"/>
                  </a:schemeClr>
                </a:solidFill>
              </a:defRPr>
            </a:lvl7pPr>
            <a:lvl8pPr marL="2773467" indent="0" algn="ctr">
              <a:buNone/>
              <a:defRPr>
                <a:solidFill>
                  <a:schemeClr val="tx1">
                    <a:tint val="75000"/>
                  </a:schemeClr>
                </a:solidFill>
              </a:defRPr>
            </a:lvl8pPr>
            <a:lvl9pPr marL="3169676"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lIns="79242" tIns="39621" rIns="79242" bIns="39621"/>
          <a:lstStyle>
            <a:lvl1pPr algn="ctr">
              <a:lnSpc>
                <a:spcPts val="1733"/>
              </a:lnSpc>
              <a:buNone/>
              <a:defRPr sz="16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2697480"/>
            <a:ext cx="8229600" cy="960120"/>
          </a:xfrm>
          <a:prstGeom prst="rect">
            <a:avLst/>
          </a:prstGeom>
        </p:spPr>
        <p:txBody>
          <a:bodyPr lIns="79242" tIns="39621" rIns="79242" bIns="39621"/>
          <a:lstStyle>
            <a:lvl1pPr>
              <a:lnSpc>
                <a:spcPts val="2600"/>
              </a:lnSpc>
              <a:defRPr sz="2400" b="1" baseline="0">
                <a:solidFill>
                  <a:schemeClr val="bg1"/>
                </a:solidFill>
                <a:effectLst/>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5333655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4089875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400" b="1" baseline="0">
                <a:solidFill>
                  <a:schemeClr val="bg2"/>
                </a:solidFill>
              </a:defRPr>
            </a:lvl1pPr>
            <a:lvl2pPr>
              <a:buClr>
                <a:schemeClr val="bg1"/>
              </a:buClr>
              <a:buSzPct val="100000"/>
              <a:buFont typeface="Arial" pitchFamily="34" charset="0"/>
              <a:buChar char="•"/>
              <a:defRPr sz="2000">
                <a:solidFill>
                  <a:schemeClr val="bg2"/>
                </a:solidFill>
              </a:defRPr>
            </a:lvl2pPr>
            <a:lvl3pPr>
              <a:buClr>
                <a:schemeClr val="bg1"/>
              </a:buClr>
              <a:buSzPct val="100000"/>
              <a:buFont typeface="Myriad Web Pro"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Wingdings" pitchFamily="2" charset="2"/>
              <a:buChar char="v"/>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769544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395129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8117342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
              <a:defRPr sz="2400" b="1" baseline="0">
                <a:solidFill>
                  <a:schemeClr val="bg2"/>
                </a:solidFill>
              </a:defRPr>
            </a:lvl1pPr>
            <a:lvl2pPr marL="609600" indent="-244475">
              <a:buClr>
                <a:schemeClr val="bg1"/>
              </a:buClr>
              <a:buSzPct val="100000"/>
              <a:buFont typeface="Arial" pitchFamily="34" charset="0"/>
              <a:buChar char="•"/>
              <a:defRPr sz="2000">
                <a:solidFill>
                  <a:schemeClr val="bg2"/>
                </a:solidFill>
              </a:defRPr>
            </a:lvl2pPr>
            <a:lvl3pPr marL="884238" indent="-258763">
              <a:buClr>
                <a:schemeClr val="bg1"/>
              </a:buClr>
              <a:buSzPct val="100000"/>
              <a:buFont typeface="Wingdings" pitchFamily="2" charset="2"/>
              <a:buChar char="v"/>
              <a:defRPr sz="1800">
                <a:solidFill>
                  <a:schemeClr val="bg2"/>
                </a:solidFill>
              </a:defRPr>
            </a:lvl3pPr>
            <a:lvl4pPr marL="1143000" indent="-274638">
              <a:buClr>
                <a:schemeClr val="bg1"/>
              </a:buClr>
              <a:buSzPct val="70000"/>
              <a:buFont typeface="Wingdings" pitchFamily="2" charset="2"/>
              <a:buChar char="Ø"/>
              <a:defRPr sz="1800" baseline="0">
                <a:solidFill>
                  <a:schemeClr val="bg2"/>
                </a:solidFill>
              </a:defRPr>
            </a:lvl4pPr>
            <a:lvl5pPr marL="1417638" indent="-258763">
              <a:buClr>
                <a:schemeClr val="bg1"/>
              </a:buClr>
              <a:buSzPct val="70000"/>
              <a:buFont typeface="Myriad Web Pro"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3208117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240464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0622179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55010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84879785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4" name="Title 1"/>
          <p:cNvSpPr txBox="1">
            <a:spLocks/>
          </p:cNvSpPr>
          <p:nvPr userDrawn="1"/>
        </p:nvSpPr>
        <p:spPr>
          <a:xfrm>
            <a:off x="533400" y="304800"/>
            <a:ext cx="8229600" cy="1143000"/>
          </a:xfrm>
          <a:prstGeom prst="rect">
            <a:avLst/>
          </a:prstGeom>
        </p:spPr>
        <p:txBody>
          <a:bodyPr anchor="b"/>
          <a:lstStyle>
            <a:lvl1pPr>
              <a:lnSpc>
                <a:spcPts val="3000"/>
              </a:lnSpc>
              <a:defRPr sz="2800" b="1" baseline="0">
                <a:solidFill>
                  <a:schemeClr val="bg1"/>
                </a:solidFill>
                <a:effectLst/>
              </a:defRPr>
            </a:lvl1pPr>
          </a:lstStyle>
          <a:p>
            <a:pPr algn="ctr">
              <a:spcBef>
                <a:spcPct val="0"/>
              </a:spcBef>
              <a:defRPr/>
            </a:pPr>
            <a:r>
              <a:rPr lang="en-US" dirty="0" smtClean="0">
                <a:solidFill>
                  <a:srgbClr val="FFC000"/>
                </a:solidFill>
              </a:rPr>
              <a:t>Headline – Myriad Pro, Bold, Shadow, 28pt</a:t>
            </a:r>
            <a:endParaRPr lang="en-US" dirty="0">
              <a:solidFill>
                <a:srgbClr val="FFC000"/>
              </a:solidFill>
            </a:endParaRPr>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
        <p:nvSpPr>
          <p:cNvPr id="7"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46180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457202" y="273051"/>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2"/>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10"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643456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2767249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Basic Content">
    <p:spTree>
      <p:nvGrpSpPr>
        <p:cNvPr id="1" name=""/>
        <p:cNvGrpSpPr/>
        <p:nvPr/>
      </p:nvGrpSpPr>
      <p:grpSpPr>
        <a:xfrm>
          <a:off x="0" y="0"/>
          <a:ext cx="0" cy="0"/>
          <a:chOff x="0" y="0"/>
          <a:chExt cx="0" cy="0"/>
        </a:xfrm>
      </p:grpSpPr>
      <p:sp>
        <p:nvSpPr>
          <p:cNvPr id="3" name="Round Diagonal Corner Rectangle 2"/>
          <p:cNvSpPr/>
          <p:nvPr userDrawn="1"/>
        </p:nvSpPr>
        <p:spPr>
          <a:xfrm>
            <a:off x="444501" y="960441"/>
            <a:ext cx="8239125" cy="5211762"/>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C000"/>
              </a:solidFill>
            </a:endParaRPr>
          </a:p>
        </p:txBody>
      </p:sp>
      <p:sp>
        <p:nvSpPr>
          <p:cNvPr id="4" name="Rectangle 3"/>
          <p:cNvSpPr/>
          <p:nvPr userDrawn="1"/>
        </p:nvSpPr>
        <p:spPr>
          <a:xfrm>
            <a:off x="457200" y="1508760"/>
            <a:ext cx="8229600" cy="731520"/>
          </a:xfrm>
          <a:prstGeom prst="rect">
            <a:avLst/>
          </a:prstGeom>
          <a:gradFill flip="none" rotWithShape="1">
            <a:lin ang="15000000" scaled="0"/>
            <a:tileRect/>
          </a:gradFill>
          <a:scene3d>
            <a:camera prst="orthographicFront"/>
            <a:lightRig rig="flat" dir="t"/>
          </a:scene3d>
          <a:sp3d z="-190500" extrusionH="12700" prstMaterial="plastic"/>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5"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546621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Basic Content">
    <p:spTree>
      <p:nvGrpSpPr>
        <p:cNvPr id="1" name=""/>
        <p:cNvGrpSpPr/>
        <p:nvPr/>
      </p:nvGrpSpPr>
      <p:grpSpPr>
        <a:xfrm>
          <a:off x="0" y="0"/>
          <a:ext cx="0" cy="0"/>
          <a:chOff x="0" y="0"/>
          <a:chExt cx="0" cy="0"/>
        </a:xfrm>
      </p:grpSpPr>
      <p:sp>
        <p:nvSpPr>
          <p:cNvPr id="3" name="Round Diagonal Corner Rectangle 2"/>
          <p:cNvSpPr/>
          <p:nvPr userDrawn="1"/>
        </p:nvSpPr>
        <p:spPr>
          <a:xfrm>
            <a:off x="444501" y="960441"/>
            <a:ext cx="8239125" cy="5211762"/>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C000"/>
              </a:solidFill>
            </a:endParaRPr>
          </a:p>
        </p:txBody>
      </p:sp>
      <p:sp>
        <p:nvSpPr>
          <p:cNvPr id="4" name="Rectangle 3"/>
          <p:cNvSpPr/>
          <p:nvPr userDrawn="1"/>
        </p:nvSpPr>
        <p:spPr>
          <a:xfrm>
            <a:off x="457200" y="1508760"/>
            <a:ext cx="8229600" cy="731520"/>
          </a:xfrm>
          <a:prstGeom prst="rect">
            <a:avLst/>
          </a:prstGeom>
          <a:gradFill flip="none" rotWithShape="1">
            <a:lin ang="15000000" scaled="0"/>
            <a:tileRect/>
          </a:gradFill>
          <a:scene3d>
            <a:camera prst="orthographicFront"/>
            <a:lightRig rig="flat" dir="t"/>
          </a:scene3d>
          <a:sp3d z="-190500" extrusionH="12700" prstMaterial="plastic"/>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5"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5363120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Basic Content">
    <p:spTree>
      <p:nvGrpSpPr>
        <p:cNvPr id="1" name=""/>
        <p:cNvGrpSpPr/>
        <p:nvPr/>
      </p:nvGrpSpPr>
      <p:grpSpPr>
        <a:xfrm>
          <a:off x="0" y="0"/>
          <a:ext cx="0" cy="0"/>
          <a:chOff x="0" y="0"/>
          <a:chExt cx="0" cy="0"/>
        </a:xfrm>
      </p:grpSpPr>
      <p:sp>
        <p:nvSpPr>
          <p:cNvPr id="3" name="Round Diagonal Corner Rectangle 2"/>
          <p:cNvSpPr/>
          <p:nvPr userDrawn="1"/>
        </p:nvSpPr>
        <p:spPr>
          <a:xfrm>
            <a:off x="444501" y="960441"/>
            <a:ext cx="8239125" cy="5211762"/>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C000"/>
              </a:solidFill>
            </a:endParaRPr>
          </a:p>
        </p:txBody>
      </p:sp>
      <p:sp>
        <p:nvSpPr>
          <p:cNvPr id="4" name="Rectangle 3"/>
          <p:cNvSpPr/>
          <p:nvPr userDrawn="1"/>
        </p:nvSpPr>
        <p:spPr>
          <a:xfrm>
            <a:off x="457200" y="1508760"/>
            <a:ext cx="8229600" cy="731520"/>
          </a:xfrm>
          <a:prstGeom prst="rect">
            <a:avLst/>
          </a:prstGeom>
          <a:gradFill flip="none" rotWithShape="1">
            <a:lin ang="15000000" scaled="0"/>
            <a:tileRect/>
          </a:gradFill>
          <a:scene3d>
            <a:camera prst="orthographicFront"/>
            <a:lightRig rig="flat" dir="t"/>
          </a:scene3d>
          <a:sp3d z="-190500" extrusionH="12700" prstMaterial="plastic"/>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5"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08794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Basic Content">
    <p:spTree>
      <p:nvGrpSpPr>
        <p:cNvPr id="1" name=""/>
        <p:cNvGrpSpPr/>
        <p:nvPr/>
      </p:nvGrpSpPr>
      <p:grpSpPr>
        <a:xfrm>
          <a:off x="0" y="0"/>
          <a:ext cx="0" cy="0"/>
          <a:chOff x="0" y="0"/>
          <a:chExt cx="0" cy="0"/>
        </a:xfrm>
      </p:grpSpPr>
      <p:sp>
        <p:nvSpPr>
          <p:cNvPr id="3" name="Round Diagonal Corner Rectangle 2"/>
          <p:cNvSpPr/>
          <p:nvPr userDrawn="1"/>
        </p:nvSpPr>
        <p:spPr>
          <a:xfrm>
            <a:off x="444501" y="960441"/>
            <a:ext cx="8239125" cy="5211762"/>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C000"/>
              </a:solidFill>
            </a:endParaRPr>
          </a:p>
        </p:txBody>
      </p:sp>
      <p:sp>
        <p:nvSpPr>
          <p:cNvPr id="4" name="Rectangle 3"/>
          <p:cNvSpPr/>
          <p:nvPr userDrawn="1"/>
        </p:nvSpPr>
        <p:spPr>
          <a:xfrm>
            <a:off x="457200" y="1508760"/>
            <a:ext cx="8229600" cy="731520"/>
          </a:xfrm>
          <a:prstGeom prst="rect">
            <a:avLst/>
          </a:prstGeom>
          <a:gradFill flip="none" rotWithShape="1">
            <a:lin ang="15000000" scaled="0"/>
            <a:tileRect/>
          </a:gradFill>
          <a:scene3d>
            <a:camera prst="orthographicFront"/>
            <a:lightRig rig="flat" dir="t"/>
          </a:scene3d>
          <a:sp3d z="-190500" extrusionH="12700" prstMaterial="plastic"/>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5"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280202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Basic Content">
    <p:spTree>
      <p:nvGrpSpPr>
        <p:cNvPr id="1" name=""/>
        <p:cNvGrpSpPr/>
        <p:nvPr/>
      </p:nvGrpSpPr>
      <p:grpSpPr>
        <a:xfrm>
          <a:off x="0" y="0"/>
          <a:ext cx="0" cy="0"/>
          <a:chOff x="0" y="0"/>
          <a:chExt cx="0" cy="0"/>
        </a:xfrm>
      </p:grpSpPr>
      <p:sp>
        <p:nvSpPr>
          <p:cNvPr id="3" name="Round Diagonal Corner Rectangle 2"/>
          <p:cNvSpPr/>
          <p:nvPr userDrawn="1"/>
        </p:nvSpPr>
        <p:spPr>
          <a:xfrm>
            <a:off x="444501" y="960441"/>
            <a:ext cx="8239125" cy="5211762"/>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C000"/>
              </a:solidFill>
            </a:endParaRPr>
          </a:p>
        </p:txBody>
      </p:sp>
      <p:graphicFrame>
        <p:nvGraphicFramePr>
          <p:cNvPr id="4" name="Content Placeholder 3"/>
          <p:cNvGraphicFramePr>
            <a:graphicFrameLocks/>
          </p:cNvGraphicFramePr>
          <p:nvPr userDrawn="1"/>
        </p:nvGraphicFramePr>
        <p:xfrm>
          <a:off x="457200" y="594360"/>
          <a:ext cx="822960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57200" y="777240"/>
            <a:ext cx="8229600" cy="1005840"/>
          </a:xfrm>
          <a:prstGeom prst="rect">
            <a:avLst/>
          </a:prstGeom>
        </p:spPr>
        <p:txBody>
          <a:bodyPr lIns="79242" tIns="39621" rIns="79242" bIns="39621" anchor="ctr" anchorCtr="0"/>
          <a:lstStyle>
            <a:lvl1pPr algn="l">
              <a:lnSpc>
                <a:spcPts val="2600"/>
              </a:lnSpc>
              <a:defRPr sz="4200" b="0" baseline="0">
                <a:solidFill>
                  <a:schemeClr val="bg2"/>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3987779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25740666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Basic Content">
    <p:spTree>
      <p:nvGrpSpPr>
        <p:cNvPr id="1" name=""/>
        <p:cNvGrpSpPr/>
        <p:nvPr/>
      </p:nvGrpSpPr>
      <p:grpSpPr>
        <a:xfrm>
          <a:off x="0" y="0"/>
          <a:ext cx="0" cy="0"/>
          <a:chOff x="0" y="0"/>
          <a:chExt cx="0" cy="0"/>
        </a:xfrm>
      </p:grpSpPr>
      <p:cxnSp>
        <p:nvCxnSpPr>
          <p:cNvPr id="5" name="Straight Connector 4"/>
          <p:cNvCxnSpPr/>
          <p:nvPr userDrawn="1"/>
        </p:nvCxnSpPr>
        <p:spPr>
          <a:xfrm>
            <a:off x="457200" y="1427164"/>
            <a:ext cx="8262938" cy="0"/>
          </a:xfrm>
          <a:prstGeom prst="line">
            <a:avLst/>
          </a:prstGeom>
          <a:ln w="3175">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gn="l">
              <a:lnSpc>
                <a:spcPts val="2600"/>
              </a:lnSpc>
              <a:defRPr sz="3200" b="1" baseline="0">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lIns="79242" tIns="39621" rIns="79242" bIns="39621"/>
          <a:lstStyle>
            <a:lvl1pPr>
              <a:buClr>
                <a:schemeClr val="bg1"/>
              </a:buClr>
              <a:buSzPct val="70000"/>
              <a:buFont typeface="Wingdings" pitchFamily="2" charset="2"/>
              <a:buChar char="q"/>
              <a:defRPr sz="2100" b="1" baseline="0">
                <a:solidFill>
                  <a:schemeClr val="bg2"/>
                </a:solidFill>
              </a:defRPr>
            </a:lvl1pPr>
            <a:lvl2pPr>
              <a:buClr>
                <a:schemeClr val="bg1"/>
              </a:buClr>
              <a:buSzPct val="100000"/>
              <a:buFont typeface="Wingdings" pitchFamily="2" charset="2"/>
              <a:buChar char="§"/>
              <a:defRPr sz="1700">
                <a:solidFill>
                  <a:schemeClr val="bg2"/>
                </a:solidFill>
              </a:defRPr>
            </a:lvl2pPr>
            <a:lvl3pPr>
              <a:buClr>
                <a:schemeClr val="bg1"/>
              </a:buClr>
              <a:buSzPct val="100000"/>
              <a:buFont typeface="Arial" pitchFamily="34" charset="0"/>
              <a:buChar char="•"/>
              <a:defRPr sz="1600">
                <a:solidFill>
                  <a:schemeClr val="bg2"/>
                </a:solidFill>
              </a:defRPr>
            </a:lvl3pPr>
            <a:lvl4pPr>
              <a:buClr>
                <a:schemeClr val="bg1"/>
              </a:buClr>
              <a:buSzPct val="70000"/>
              <a:buFont typeface="Courier New" pitchFamily="49" charset="0"/>
              <a:buChar char="o"/>
              <a:defRPr sz="1600" baseline="0">
                <a:solidFill>
                  <a:schemeClr val="bg2"/>
                </a:solidFill>
              </a:defRPr>
            </a:lvl4pPr>
            <a:lvl5pPr>
              <a:buClr>
                <a:schemeClr val="bg1"/>
              </a:buClr>
              <a:buSzPct val="70000"/>
              <a:buFont typeface="Arial" pitchFamily="34" charset="0"/>
              <a:buChar char="•"/>
              <a:defRPr sz="16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lIns="79242" tIns="39621" rIns="79242" bIns="39621" anchor="b" anchorCtr="0"/>
          <a:lstStyle>
            <a:lvl1pPr algn="l">
              <a:lnSpc>
                <a:spcPts val="953"/>
              </a:lnSpc>
              <a:buNone/>
              <a:defRPr sz="10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9024899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800"/>
              </a:lnSpc>
              <a:defRPr sz="3600" b="1" baseline="0">
                <a:solidFill>
                  <a:srgbClr val="39305A"/>
                </a:solidFill>
                <a:effectLst/>
              </a:defRPr>
            </a:lvl1pPr>
          </a:lstStyle>
          <a:p>
            <a:r>
              <a:rPr lang="en-US" dirty="0" smtClean="0"/>
              <a:t>Headline – Myriad Pro, Bold, Shadow, 36pt</a:t>
            </a:r>
            <a:endParaRPr lang="en-US" dirty="0"/>
          </a:p>
        </p:txBody>
      </p:sp>
      <p:sp>
        <p:nvSpPr>
          <p:cNvPr id="3" name="Content Placeholder 2"/>
          <p:cNvSpPr>
            <a:spLocks noGrp="1"/>
          </p:cNvSpPr>
          <p:nvPr>
            <p:ph idx="1" hasCustomPrompt="1"/>
          </p:nvPr>
        </p:nvSpPr>
        <p:spPr>
          <a:xfrm>
            <a:off x="457200" y="1600200"/>
            <a:ext cx="8229600" cy="4754879"/>
          </a:xfrm>
          <a:prstGeom prst="rect">
            <a:avLst/>
          </a:prstGeom>
        </p:spPr>
        <p:txBody>
          <a:bodyPr/>
          <a:lstStyle>
            <a:lvl1pPr>
              <a:buClr>
                <a:schemeClr val="accent1">
                  <a:lumMod val="40000"/>
                  <a:lumOff val="60000"/>
                </a:schemeClr>
              </a:buClr>
              <a:buSzPct val="70000"/>
              <a:buFont typeface="Wingdings" pitchFamily="2" charset="2"/>
              <a:buChar char="q"/>
              <a:defRPr sz="2400" b="1" baseline="0">
                <a:solidFill>
                  <a:srgbClr val="6B5D84"/>
                </a:solidFill>
              </a:defRPr>
            </a:lvl1pPr>
            <a:lvl2pPr>
              <a:buClr>
                <a:schemeClr val="accent1">
                  <a:lumMod val="40000"/>
                  <a:lumOff val="60000"/>
                </a:schemeClr>
              </a:buClr>
              <a:buSzPct val="100000"/>
              <a:buFont typeface="Wingdings" pitchFamily="2" charset="2"/>
              <a:buChar char="§"/>
              <a:defRPr sz="2000">
                <a:solidFill>
                  <a:srgbClr val="6B5D84"/>
                </a:solidFill>
              </a:defRPr>
            </a:lvl2pPr>
            <a:lvl3pPr>
              <a:buClr>
                <a:schemeClr val="accent1">
                  <a:lumMod val="40000"/>
                  <a:lumOff val="60000"/>
                </a:schemeClr>
              </a:buClr>
              <a:buSzPct val="100000"/>
              <a:buFont typeface="Arial" pitchFamily="34" charset="0"/>
              <a:buChar char="•"/>
              <a:defRPr sz="1800">
                <a:solidFill>
                  <a:srgbClr val="6B5D84"/>
                </a:solidFill>
              </a:defRPr>
            </a:lvl3pPr>
            <a:lvl4pPr>
              <a:buClr>
                <a:schemeClr val="accent1">
                  <a:lumMod val="40000"/>
                  <a:lumOff val="60000"/>
                </a:schemeClr>
              </a:buClr>
              <a:buSzPct val="70000"/>
              <a:buFont typeface="Courier New" pitchFamily="49" charset="0"/>
              <a:buChar char="o"/>
              <a:defRPr sz="1800" baseline="0">
                <a:solidFill>
                  <a:srgbClr val="6B5D84"/>
                </a:solidFill>
              </a:defRPr>
            </a:lvl4pPr>
            <a:lvl5pPr>
              <a:buClr>
                <a:schemeClr val="accent1">
                  <a:lumMod val="40000"/>
                  <a:lumOff val="60000"/>
                </a:schemeClr>
              </a:buClr>
              <a:buSzPct val="70000"/>
              <a:buFont typeface="Arial" pitchFamily="34" charset="0"/>
              <a:buChar char="•"/>
              <a:defRPr sz="1800">
                <a:solidFill>
                  <a:srgbClr val="6B5D84"/>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25789926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6834000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6152926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63072218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62039975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1863008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8029763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7723215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3141164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1295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31748495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34323157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1357937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10211426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43876596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3070368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6"/>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383328034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494240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3012865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7"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8"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411208030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5" name="Title 1"/>
          <p:cNvSpPr txBox="1">
            <a:spLocks/>
          </p:cNvSpPr>
          <p:nvPr userDrawn="1"/>
        </p:nvSpPr>
        <p:spPr>
          <a:xfrm>
            <a:off x="533400" y="304800"/>
            <a:ext cx="8229600" cy="1143000"/>
          </a:xfrm>
          <a:prstGeom prst="rect">
            <a:avLst/>
          </a:prstGeom>
        </p:spPr>
        <p:txBody>
          <a:bodyPr anchor="b" anchorCtr="0"/>
          <a:lstStyle>
            <a:lvl1pPr>
              <a:lnSpc>
                <a:spcPts val="3000"/>
              </a:lnSpc>
              <a:defRPr sz="2800" b="1" baseline="0">
                <a:solidFill>
                  <a:schemeClr val="bg1"/>
                </a:solidFill>
                <a:effectLst/>
              </a:defRPr>
            </a:lvl1pPr>
          </a:lstStyle>
          <a:p>
            <a:pPr algn="ctr">
              <a:spcBef>
                <a:spcPct val="0"/>
              </a:spcBef>
              <a:defRPr/>
            </a:pPr>
            <a:r>
              <a:rPr lang="en-US" dirty="0" smtClean="0">
                <a:solidFill>
                  <a:srgbClr val="FFC000"/>
                </a:solidFill>
              </a:rPr>
              <a:t>Headline – Myriad Pro, Bold, Shadow, 28pt</a:t>
            </a:r>
            <a:endParaRPr lang="en-US" dirty="0">
              <a:solidFill>
                <a:srgbClr val="FFC000"/>
              </a:solidFill>
            </a:endParaRPr>
          </a:p>
        </p:txBody>
      </p:sp>
      <p:sp>
        <p:nvSpPr>
          <p:cNvPr id="7"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9341348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8"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9"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6713363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800"/>
              </a:lnSpc>
              <a:defRPr sz="3600" b="1" baseline="0">
                <a:solidFill>
                  <a:srgbClr val="39305A"/>
                </a:solidFill>
                <a:effectLst/>
              </a:defRPr>
            </a:lvl1pPr>
          </a:lstStyle>
          <a:p>
            <a:r>
              <a:rPr lang="en-US" dirty="0" smtClean="0"/>
              <a:t>Headline – Myriad Pro, Bold, Shadow, 36pt</a:t>
            </a:r>
            <a:endParaRPr lang="en-US" dirty="0"/>
          </a:p>
        </p:txBody>
      </p:sp>
      <p:sp>
        <p:nvSpPr>
          <p:cNvPr id="3" name="Content Placeholder 2"/>
          <p:cNvSpPr>
            <a:spLocks noGrp="1"/>
          </p:cNvSpPr>
          <p:nvPr>
            <p:ph idx="1" hasCustomPrompt="1"/>
          </p:nvPr>
        </p:nvSpPr>
        <p:spPr>
          <a:xfrm>
            <a:off x="457200" y="1600200"/>
            <a:ext cx="8229600" cy="4754879"/>
          </a:xfrm>
          <a:prstGeom prst="rect">
            <a:avLst/>
          </a:prstGeom>
        </p:spPr>
        <p:txBody>
          <a:bodyPr/>
          <a:lstStyle>
            <a:lvl1pPr>
              <a:buClr>
                <a:schemeClr val="accent1">
                  <a:lumMod val="40000"/>
                  <a:lumOff val="60000"/>
                </a:schemeClr>
              </a:buClr>
              <a:buSzPct val="70000"/>
              <a:buFont typeface="Wingdings" pitchFamily="2" charset="2"/>
              <a:buChar char="q"/>
              <a:defRPr sz="2400" b="1" baseline="0">
                <a:solidFill>
                  <a:srgbClr val="6B5D84"/>
                </a:solidFill>
              </a:defRPr>
            </a:lvl1pPr>
            <a:lvl2pPr>
              <a:buClr>
                <a:schemeClr val="accent1">
                  <a:lumMod val="40000"/>
                  <a:lumOff val="60000"/>
                </a:schemeClr>
              </a:buClr>
              <a:buSzPct val="100000"/>
              <a:buFont typeface="Wingdings" pitchFamily="2" charset="2"/>
              <a:buChar char="§"/>
              <a:defRPr sz="2000">
                <a:solidFill>
                  <a:srgbClr val="6B5D84"/>
                </a:solidFill>
              </a:defRPr>
            </a:lvl2pPr>
            <a:lvl3pPr>
              <a:buClr>
                <a:schemeClr val="accent1">
                  <a:lumMod val="40000"/>
                  <a:lumOff val="60000"/>
                </a:schemeClr>
              </a:buClr>
              <a:buSzPct val="100000"/>
              <a:buFont typeface="Arial" pitchFamily="34" charset="0"/>
              <a:buChar char="•"/>
              <a:defRPr sz="1800">
                <a:solidFill>
                  <a:srgbClr val="6B5D84"/>
                </a:solidFill>
              </a:defRPr>
            </a:lvl3pPr>
            <a:lvl4pPr>
              <a:buClr>
                <a:schemeClr val="accent1">
                  <a:lumMod val="40000"/>
                  <a:lumOff val="60000"/>
                </a:schemeClr>
              </a:buClr>
              <a:buSzPct val="70000"/>
              <a:buFont typeface="Courier New" pitchFamily="49" charset="0"/>
              <a:buChar char="o"/>
              <a:defRPr sz="1800" baseline="0">
                <a:solidFill>
                  <a:srgbClr val="6B5D84"/>
                </a:solidFill>
              </a:defRPr>
            </a:lvl4pPr>
            <a:lvl5pPr>
              <a:buClr>
                <a:schemeClr val="accent1">
                  <a:lumMod val="40000"/>
                  <a:lumOff val="60000"/>
                </a:schemeClr>
              </a:buClr>
              <a:buSzPct val="70000"/>
              <a:buFont typeface="Arial" pitchFamily="34" charset="0"/>
              <a:buChar char="•"/>
              <a:defRPr sz="1800">
                <a:solidFill>
                  <a:srgbClr val="6B5D84"/>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388111904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2304155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800"/>
              </a:lnSpc>
              <a:defRPr sz="3200" b="1" baseline="0">
                <a:solidFill>
                  <a:srgbClr val="39305A"/>
                </a:solidFill>
                <a:effectLst/>
              </a:defRPr>
            </a:lvl1pPr>
          </a:lstStyle>
          <a:p>
            <a:r>
              <a:rPr lang="en-US" dirty="0" smtClean="0"/>
              <a:t>Headline – Myriad Pro, Bold, Shadow, 36pt</a:t>
            </a:r>
            <a:endParaRPr lang="en-US" dirty="0"/>
          </a:p>
        </p:txBody>
      </p:sp>
      <p:sp>
        <p:nvSpPr>
          <p:cNvPr id="3" name="Content Placeholder 2"/>
          <p:cNvSpPr>
            <a:spLocks noGrp="1"/>
          </p:cNvSpPr>
          <p:nvPr>
            <p:ph idx="1" hasCustomPrompt="1"/>
          </p:nvPr>
        </p:nvSpPr>
        <p:spPr>
          <a:xfrm>
            <a:off x="457200" y="1600200"/>
            <a:ext cx="8229600" cy="4754879"/>
          </a:xfrm>
          <a:prstGeom prst="rect">
            <a:avLst/>
          </a:prstGeom>
        </p:spPr>
        <p:txBody>
          <a:bodyPr/>
          <a:lstStyle>
            <a:lvl1pPr>
              <a:buClr>
                <a:schemeClr val="accent1">
                  <a:lumMod val="40000"/>
                  <a:lumOff val="60000"/>
                </a:schemeClr>
              </a:buClr>
              <a:buSzPct val="70000"/>
              <a:buFont typeface="Wingdings" pitchFamily="2" charset="2"/>
              <a:buChar char="q"/>
              <a:defRPr sz="2000" b="1" baseline="0">
                <a:solidFill>
                  <a:srgbClr val="6B5D84"/>
                </a:solidFill>
              </a:defRPr>
            </a:lvl1pPr>
            <a:lvl2pPr>
              <a:buClr>
                <a:schemeClr val="accent1">
                  <a:lumMod val="40000"/>
                  <a:lumOff val="60000"/>
                </a:schemeClr>
              </a:buClr>
              <a:buSzPct val="100000"/>
              <a:buFont typeface="Wingdings" pitchFamily="2" charset="2"/>
              <a:buChar char="§"/>
              <a:defRPr sz="1800">
                <a:solidFill>
                  <a:srgbClr val="6B5D84"/>
                </a:solidFill>
              </a:defRPr>
            </a:lvl2pPr>
            <a:lvl3pPr>
              <a:buClr>
                <a:schemeClr val="accent1">
                  <a:lumMod val="40000"/>
                  <a:lumOff val="60000"/>
                </a:schemeClr>
              </a:buClr>
              <a:buSzPct val="100000"/>
              <a:buFont typeface="Arial" pitchFamily="34" charset="0"/>
              <a:buChar char="•"/>
              <a:defRPr sz="1800">
                <a:solidFill>
                  <a:srgbClr val="6B5D84"/>
                </a:solidFill>
              </a:defRPr>
            </a:lvl3pPr>
            <a:lvl4pPr>
              <a:buClr>
                <a:schemeClr val="accent1">
                  <a:lumMod val="40000"/>
                  <a:lumOff val="60000"/>
                </a:schemeClr>
              </a:buClr>
              <a:buSzPct val="70000"/>
              <a:buFont typeface="Courier New" pitchFamily="49" charset="0"/>
              <a:buChar char="o"/>
              <a:defRPr sz="1800" baseline="0">
                <a:solidFill>
                  <a:srgbClr val="6B5D84"/>
                </a:solidFill>
              </a:defRPr>
            </a:lvl4pPr>
            <a:lvl5pPr>
              <a:buClr>
                <a:schemeClr val="accent1">
                  <a:lumMod val="40000"/>
                  <a:lumOff val="60000"/>
                </a:schemeClr>
              </a:buClr>
              <a:buSzPct val="70000"/>
              <a:buFont typeface="Arial" pitchFamily="34" charset="0"/>
              <a:buChar char="•"/>
              <a:defRPr sz="1800">
                <a:solidFill>
                  <a:srgbClr val="6B5D84"/>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23531627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0"/>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517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155874702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9910577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1"/>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2" y="1435103"/>
            <a:ext cx="3008313" cy="4356100"/>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
            <a:ext cx="8229600" cy="807720"/>
          </a:xfrm>
          <a:prstGeom prst="rect">
            <a:avLst/>
          </a:prstGeom>
        </p:spPr>
        <p:txBody>
          <a:bodyPr anchor="b" anchorCtr="0"/>
          <a:lstStyle>
            <a:lvl1pPr>
              <a:lnSpc>
                <a:spcPct val="100000"/>
              </a:lnSpc>
              <a:defRPr sz="3500" b="0"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0" baseline="0">
                <a:solidFill>
                  <a:schemeClr val="bg1">
                    <a:lumMod val="20000"/>
                    <a:lumOff val="80000"/>
                  </a:schemeClr>
                </a:solidFill>
              </a:defRPr>
            </a:lvl1pPr>
            <a:lvl2pPr>
              <a:buClr>
                <a:schemeClr val="tx1"/>
              </a:buClr>
              <a:buSzPct val="100000"/>
              <a:buFont typeface="Wingdings" pitchFamily="2" charset="2"/>
              <a:buChar char="§"/>
              <a:defRPr sz="2000">
                <a:solidFill>
                  <a:schemeClr val="bg1">
                    <a:lumMod val="20000"/>
                    <a:lumOff val="80000"/>
                  </a:schemeClr>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6492240"/>
            <a:ext cx="8229600" cy="32004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0773357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i="0" baseline="0">
                <a:solidFill>
                  <a:schemeClr val="tx2"/>
                </a:solidFill>
                <a:latin typeface="Arial Rounded MT Bold"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49301882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600491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3483304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latin typeface="Tahoma" pitchFamily="34" charset="0"/>
                <a:cs typeface="Tahoma" pitchFamily="34" charset="0"/>
              </a:defRPr>
            </a:lvl1pPr>
            <a:lvl2pPr>
              <a:buClr>
                <a:schemeClr val="tx1"/>
              </a:buClr>
              <a:buSzPct val="100000"/>
              <a:buFont typeface="Wingdings" pitchFamily="2" charset="2"/>
              <a:buChar char="§"/>
              <a:defRPr sz="2000">
                <a:solidFill>
                  <a:schemeClr val="bg2"/>
                </a:solidFill>
                <a:latin typeface="Tahoma" pitchFamily="34" charset="0"/>
                <a:cs typeface="Tahoma" pitchFamily="34" charset="0"/>
              </a:defRPr>
            </a:lvl2pPr>
            <a:lvl3pPr>
              <a:buClr>
                <a:schemeClr val="tx1"/>
              </a:buClr>
              <a:buSzPct val="100000"/>
              <a:buFont typeface="Arial" pitchFamily="34" charset="0"/>
              <a:buChar char="•"/>
              <a:defRPr sz="1800">
                <a:solidFill>
                  <a:schemeClr val="bg2"/>
                </a:solidFill>
                <a:latin typeface="Tahoma" pitchFamily="34" charset="0"/>
                <a:cs typeface="Tahoma" pitchFamily="34" charset="0"/>
              </a:defRPr>
            </a:lvl3pPr>
            <a:lvl4pPr>
              <a:buClr>
                <a:schemeClr val="tx1"/>
              </a:buClr>
              <a:buSzPct val="70000"/>
              <a:buFont typeface="Courier New" pitchFamily="49" charset="0"/>
              <a:buChar char="o"/>
              <a:defRPr sz="1800">
                <a:solidFill>
                  <a:schemeClr val="bg2"/>
                </a:solidFill>
                <a:latin typeface="Tahoma" pitchFamily="34" charset="0"/>
                <a:cs typeface="Tahoma" pitchFamily="34" charset="0"/>
              </a:defRPr>
            </a:lvl4pPr>
            <a:lvl5pPr>
              <a:buClr>
                <a:schemeClr val="tx1"/>
              </a:buClr>
              <a:buSzPct val="70000"/>
              <a:buFont typeface="Arial" pitchFamily="34" charset="0"/>
              <a:buChar char="•"/>
              <a:defRPr sz="1800">
                <a:solidFill>
                  <a:schemeClr val="bg2"/>
                </a:solidFill>
                <a:latin typeface="Tahoma" pitchFamily="34" charset="0"/>
                <a:cs typeface="Tahoma"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356100"/>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atin typeface="Tahoma" pitchFamily="34" charset="0"/>
                <a:cs typeface="Tahoma" pitchFamily="34" charset="0"/>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Tahoma" pitchFamily="34" charset="0"/>
                <a:cs typeface="Tahoma"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332539814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latin typeface="Tahoma" pitchFamily="34" charset="0"/>
                <a:cs typeface="Tahom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9467690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8"/>
            <a:ext cx="6400800" cy="492443"/>
          </a:xfrm>
          <a:prstGeom prst="rect">
            <a:avLst/>
          </a:prstGeom>
        </p:spPr>
        <p:txBody>
          <a:bodyPr>
            <a:spAutoFit/>
          </a:bodyPr>
          <a:lstStyle/>
          <a:p>
            <a:pPr>
              <a:defRPr/>
            </a:pPr>
            <a:r>
              <a:rPr lang="en-US" sz="1300" b="1" dirty="0">
                <a:solidFill>
                  <a:srgbClr val="FFFFFF"/>
                </a:solidFill>
                <a:latin typeface="Tahoma" pitchFamily="34" charset="0"/>
                <a:cs typeface="Tahoma" pitchFamily="34" charset="0"/>
              </a:rPr>
              <a:t>For more information please contact Centers for Disease Control and Prevention</a:t>
            </a:r>
          </a:p>
        </p:txBody>
      </p:sp>
      <p:sp>
        <p:nvSpPr>
          <p:cNvPr id="6" name="Rectangle 5"/>
          <p:cNvSpPr/>
          <p:nvPr/>
        </p:nvSpPr>
        <p:spPr>
          <a:xfrm>
            <a:off x="1371600" y="4705358"/>
            <a:ext cx="5943600" cy="646331"/>
          </a:xfrm>
          <a:prstGeom prst="rect">
            <a:avLst/>
          </a:prstGeom>
        </p:spPr>
        <p:txBody>
          <a:bodyPr>
            <a:spAutoFit/>
          </a:bodyPr>
          <a:lstStyle/>
          <a:p>
            <a:pPr>
              <a:defRPr/>
            </a:pPr>
            <a:r>
              <a:rPr lang="en-US" sz="1200" dirty="0">
                <a:solidFill>
                  <a:srgbClr val="FFFFFF"/>
                </a:solidFill>
              </a:rPr>
              <a:t>1600 Clifton Road NE, Atlanta, GA 30333</a:t>
            </a:r>
          </a:p>
          <a:p>
            <a:pPr>
              <a:defRPr/>
            </a:pPr>
            <a:r>
              <a:rPr lang="en-US" sz="1200" dirty="0">
                <a:solidFill>
                  <a:srgbClr val="FFFFFF"/>
                </a:solidFill>
              </a:rPr>
              <a:t>Telephone, 1-800-CDC-INFO (232-4636)/TTY: 1-888-232-6348</a:t>
            </a:r>
          </a:p>
          <a:p>
            <a:pPr>
              <a:defRPr/>
            </a:pPr>
            <a:r>
              <a:rPr lang="en-US" sz="1200" dirty="0">
                <a:solidFill>
                  <a:srgbClr val="FFFFFF"/>
                </a:solidFill>
              </a:rPr>
              <a:t>E-mail: cdcinfo@cdc.gov 	Web: www.cdc.gov</a:t>
            </a:r>
          </a:p>
        </p:txBody>
      </p:sp>
      <p:sp>
        <p:nvSpPr>
          <p:cNvPr id="7" name="Rectangle 6"/>
          <p:cNvSpPr/>
          <p:nvPr/>
        </p:nvSpPr>
        <p:spPr>
          <a:xfrm>
            <a:off x="1371600" y="5421313"/>
            <a:ext cx="5943600" cy="369332"/>
          </a:xfrm>
          <a:prstGeom prst="rect">
            <a:avLst/>
          </a:prstGeom>
        </p:spPr>
        <p:txBody>
          <a:bodyPr>
            <a:spAutoFit/>
          </a:bodyPr>
          <a:lstStyle/>
          <a:p>
            <a:pPr>
              <a:defRPr/>
            </a:pPr>
            <a:r>
              <a:rPr lang="en-US" sz="900" dirty="0">
                <a:solidFill>
                  <a:srgbClr val="FFFFFF"/>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40678761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23032"/>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endParaRPr lang="en-US" dirty="0">
              <a:solidFill>
                <a:srgbClr val="FFC000"/>
              </a:solidFill>
            </a:endParaRPr>
          </a:p>
        </p:txBody>
      </p:sp>
      <p:sp>
        <p:nvSpPr>
          <p:cNvPr id="3" name="Footer Placeholder 4"/>
          <p:cNvSpPr>
            <a:spLocks noGrp="1"/>
          </p:cNvSpPr>
          <p:nvPr>
            <p:ph type="ftr" sz="quarter" idx="11"/>
          </p:nvPr>
        </p:nvSpPr>
        <p:spPr>
          <a:xfrm>
            <a:off x="3124200" y="642303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Tahoma" pitchFamily="34" charset="0"/>
                <a:cs typeface="Tahoma" pitchFamily="34" charset="0"/>
              </a:defRPr>
            </a:lvl1pPr>
          </a:lstStyle>
          <a:p>
            <a:pPr>
              <a:defRPr/>
            </a:pPr>
            <a:endParaRPr lang="en-US" dirty="0">
              <a:solidFill>
                <a:srgbClr val="FFC000"/>
              </a:solidFill>
            </a:endParaRPr>
          </a:p>
        </p:txBody>
      </p:sp>
      <p:sp>
        <p:nvSpPr>
          <p:cNvPr id="4" name="Slide Number Placeholder 5"/>
          <p:cNvSpPr>
            <a:spLocks noGrp="1"/>
          </p:cNvSpPr>
          <p:nvPr>
            <p:ph type="sldNum" sz="quarter" idx="12"/>
          </p:nvPr>
        </p:nvSpPr>
        <p:spPr>
          <a:xfrm>
            <a:off x="6553200" y="6356358"/>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fld id="{D7DED580-B1EE-4EE6-81AC-B76A5447D4BC}"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244850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1309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96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5655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8"/>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9585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1022" y="990600"/>
            <a:ext cx="8229600" cy="990600"/>
          </a:xfrm>
          <a:prstGeom prst="rect">
            <a:avLst/>
          </a:prstGeom>
        </p:spPr>
        <p:txBody>
          <a:bodyPr/>
          <a:lstStyle>
            <a:lvl1pPr algn="l">
              <a:defRPr>
                <a:solidFill>
                  <a:schemeClr val="accent5">
                    <a:lumMod val="75000"/>
                  </a:schemeClr>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002060"/>
                </a:solidFill>
                <a:latin typeface="Gill Sans MT" pitchFamily="34" charset="0"/>
              </a:defRPr>
            </a:lvl1pPr>
            <a:lvl2pPr>
              <a:defRPr>
                <a:solidFill>
                  <a:srgbClr val="002060"/>
                </a:solidFill>
                <a:latin typeface="Gill Sans MT" pitchFamily="34" charset="0"/>
              </a:defRPr>
            </a:lvl2pPr>
            <a:lvl3pPr>
              <a:defRPr>
                <a:solidFill>
                  <a:srgbClr val="002060"/>
                </a:solidFill>
                <a:latin typeface="Gill Sans MT" pitchFamily="34" charset="0"/>
              </a:defRPr>
            </a:lvl3pPr>
            <a:lvl4pPr>
              <a:defRPr>
                <a:solidFill>
                  <a:srgbClr val="002060"/>
                </a:solidFill>
                <a:latin typeface="Gill Sans MT" pitchFamily="34" charset="0"/>
              </a:defRPr>
            </a:lvl4pPr>
            <a:lvl5pPr>
              <a:defRPr>
                <a:solidFill>
                  <a:srgbClr val="002060"/>
                </a:solidFill>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4D1D481-4B3D-4A7A-A773-0C31B082F800}" type="datetimeFigureOut">
              <a:rPr lang="en-US">
                <a:solidFill>
                  <a:srgbClr val="FFC000"/>
                </a:solidFill>
              </a:rPr>
              <a:pPr/>
              <a:t>4/28/2015</a:t>
            </a:fld>
            <a:endParaRPr lang="en-US" dirty="0">
              <a:solidFill>
                <a:srgbClr val="FFC000"/>
              </a:solidFill>
            </a:endParaRP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dirty="0">
              <a:solidFill>
                <a:srgbClr val="FFC000"/>
              </a:solidFill>
            </a:endParaRPr>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3CACB786-451A-4FF0-850E-5AED42D01F55}" type="slidenum">
              <a:rPr lang="en-US">
                <a:solidFill>
                  <a:srgbClr val="FFC000"/>
                </a:solidFill>
              </a:rPr>
              <a:pPr/>
              <a:t>‹#›</a:t>
            </a:fld>
            <a:endParaRPr lang="en-US" dirty="0">
              <a:solidFill>
                <a:srgbClr val="FFC000"/>
              </a:solidFill>
            </a:endParaRPr>
          </a:p>
        </p:txBody>
      </p:sp>
      <p:sp>
        <p:nvSpPr>
          <p:cNvPr id="7" name="Arc 4"/>
          <p:cNvSpPr>
            <a:spLocks/>
          </p:cNvSpPr>
          <p:nvPr userDrawn="1"/>
        </p:nvSpPr>
        <p:spPr bwMode="auto">
          <a:xfrm flipH="1" flipV="1">
            <a:off x="2438400" y="152399"/>
            <a:ext cx="6553200" cy="1038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2060"/>
          </a:solidFill>
          <a:ln w="9525">
            <a:noFill/>
            <a:round/>
            <a:headEnd/>
            <a:tailEnd/>
          </a:ln>
        </p:spPr>
        <p:txBody>
          <a:bodyPr vert="vert" wrap="square" lIns="91440" tIns="45720" rIns="91440" bIns="45720" numCol="1" anchor="t" anchorCtr="0" compatLnSpc="1">
            <a:prstTxWarp prst="textNoShape">
              <a:avLst/>
            </a:prstTxWarp>
          </a:bodyPr>
          <a:lstStyle/>
          <a:p>
            <a:endParaRPr lang="en-US" dirty="0">
              <a:solidFill>
                <a:srgbClr val="FFC000"/>
              </a:solidFill>
            </a:endParaRPr>
          </a:p>
        </p:txBody>
      </p:sp>
      <p:sp>
        <p:nvSpPr>
          <p:cNvPr id="8" name="Rectangle 7"/>
          <p:cNvSpPr/>
          <p:nvPr userDrawn="1"/>
        </p:nvSpPr>
        <p:spPr>
          <a:xfrm>
            <a:off x="457200" y="6411925"/>
            <a:ext cx="8229600" cy="2743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
        <p:nvSpPr>
          <p:cNvPr id="9" name="Rectangle 8"/>
          <p:cNvSpPr/>
          <p:nvPr userDrawn="1"/>
        </p:nvSpPr>
        <p:spPr>
          <a:xfrm>
            <a:off x="451022" y="1783088"/>
            <a:ext cx="8229600" cy="457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Tree>
    <p:extLst>
      <p:ext uri="{BB962C8B-B14F-4D97-AF65-F5344CB8AC3E}">
        <p14:creationId xmlns:p14="http://schemas.microsoft.com/office/powerpoint/2010/main" val="3176832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86636984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0718727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
            <a:ext cx="8229600" cy="807720"/>
          </a:xfrm>
          <a:prstGeom prst="rect">
            <a:avLst/>
          </a:prstGeom>
        </p:spPr>
        <p:txBody>
          <a:bodyPr anchor="b" anchorCtr="0"/>
          <a:lstStyle>
            <a:lvl1pPr>
              <a:lnSpc>
                <a:spcPct val="100000"/>
              </a:lnSpc>
              <a:defRPr sz="3500" b="0"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0" baseline="0">
                <a:solidFill>
                  <a:schemeClr val="bg1">
                    <a:lumMod val="20000"/>
                    <a:lumOff val="80000"/>
                  </a:schemeClr>
                </a:solidFill>
              </a:defRPr>
            </a:lvl1pPr>
            <a:lvl2pPr>
              <a:buClr>
                <a:schemeClr val="tx1"/>
              </a:buClr>
              <a:buSzPct val="100000"/>
              <a:buFont typeface="Wingdings" pitchFamily="2" charset="2"/>
              <a:buChar char="§"/>
              <a:defRPr sz="2000">
                <a:solidFill>
                  <a:schemeClr val="bg1">
                    <a:lumMod val="20000"/>
                    <a:lumOff val="80000"/>
                  </a:schemeClr>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6492240"/>
            <a:ext cx="8229600" cy="32004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8484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i="0" baseline="0">
                <a:solidFill>
                  <a:schemeClr val="tx2"/>
                </a:solidFill>
                <a:latin typeface="Arial Rounded MT Bold"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58265410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94817054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5385190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latin typeface="Tahoma" pitchFamily="34" charset="0"/>
                <a:cs typeface="Tahoma" pitchFamily="34" charset="0"/>
              </a:defRPr>
            </a:lvl1pPr>
            <a:lvl2pPr>
              <a:buClr>
                <a:schemeClr val="tx1"/>
              </a:buClr>
              <a:buSzPct val="100000"/>
              <a:buFont typeface="Wingdings" pitchFamily="2" charset="2"/>
              <a:buChar char="§"/>
              <a:defRPr sz="2000">
                <a:solidFill>
                  <a:schemeClr val="bg2"/>
                </a:solidFill>
                <a:latin typeface="Tahoma" pitchFamily="34" charset="0"/>
                <a:cs typeface="Tahoma" pitchFamily="34" charset="0"/>
              </a:defRPr>
            </a:lvl2pPr>
            <a:lvl3pPr>
              <a:buClr>
                <a:schemeClr val="tx1"/>
              </a:buClr>
              <a:buSzPct val="100000"/>
              <a:buFont typeface="Arial" pitchFamily="34" charset="0"/>
              <a:buChar char="•"/>
              <a:defRPr sz="1800">
                <a:solidFill>
                  <a:schemeClr val="bg2"/>
                </a:solidFill>
                <a:latin typeface="Tahoma" pitchFamily="34" charset="0"/>
                <a:cs typeface="Tahoma" pitchFamily="34" charset="0"/>
              </a:defRPr>
            </a:lvl3pPr>
            <a:lvl4pPr>
              <a:buClr>
                <a:schemeClr val="tx1"/>
              </a:buClr>
              <a:buSzPct val="70000"/>
              <a:buFont typeface="Courier New" pitchFamily="49" charset="0"/>
              <a:buChar char="o"/>
              <a:defRPr sz="1800">
                <a:solidFill>
                  <a:schemeClr val="bg2"/>
                </a:solidFill>
                <a:latin typeface="Tahoma" pitchFamily="34" charset="0"/>
                <a:cs typeface="Tahoma" pitchFamily="34" charset="0"/>
              </a:defRPr>
            </a:lvl4pPr>
            <a:lvl5pPr>
              <a:buClr>
                <a:schemeClr val="tx1"/>
              </a:buClr>
              <a:buSzPct val="70000"/>
              <a:buFont typeface="Arial" pitchFamily="34" charset="0"/>
              <a:buChar char="•"/>
              <a:defRPr sz="1800">
                <a:solidFill>
                  <a:schemeClr val="bg2"/>
                </a:solidFill>
                <a:latin typeface="Tahoma" pitchFamily="34" charset="0"/>
                <a:cs typeface="Tahoma"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356100"/>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atin typeface="Tahoma" pitchFamily="34" charset="0"/>
                <a:cs typeface="Tahoma" pitchFamily="34" charset="0"/>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Tahoma" pitchFamily="34" charset="0"/>
                <a:cs typeface="Tahoma"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35612633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8"/>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latin typeface="Tahoma" pitchFamily="34" charset="0"/>
                <a:cs typeface="Tahom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latin typeface="Tahoma" pitchFamily="34" charset="0"/>
                <a:cs typeface="Tahom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48101630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3"/>
            <a:ext cx="6400800" cy="492443"/>
          </a:xfrm>
          <a:prstGeom prst="rect">
            <a:avLst/>
          </a:prstGeom>
        </p:spPr>
        <p:txBody>
          <a:bodyPr>
            <a:spAutoFit/>
          </a:bodyPr>
          <a:lstStyle/>
          <a:p>
            <a:pPr>
              <a:defRPr/>
            </a:pPr>
            <a:r>
              <a:rPr lang="en-US" sz="1300" b="1" dirty="0">
                <a:solidFill>
                  <a:srgbClr val="FFFFFF"/>
                </a:solidFill>
                <a:latin typeface="Tahoma" pitchFamily="34" charset="0"/>
                <a:cs typeface="Tahoma" pitchFamily="34" charset="0"/>
              </a:rPr>
              <a:t>For more information please contact Centers for Disease Control and Prevention</a:t>
            </a:r>
          </a:p>
        </p:txBody>
      </p:sp>
      <p:sp>
        <p:nvSpPr>
          <p:cNvPr id="6" name="Rectangle 5"/>
          <p:cNvSpPr/>
          <p:nvPr/>
        </p:nvSpPr>
        <p:spPr>
          <a:xfrm>
            <a:off x="1371600" y="4705352"/>
            <a:ext cx="5943600" cy="646331"/>
          </a:xfrm>
          <a:prstGeom prst="rect">
            <a:avLst/>
          </a:prstGeom>
        </p:spPr>
        <p:txBody>
          <a:bodyPr>
            <a:spAutoFit/>
          </a:bodyPr>
          <a:lstStyle/>
          <a:p>
            <a:pPr>
              <a:defRPr/>
            </a:pPr>
            <a:r>
              <a:rPr lang="en-US" sz="1200" dirty="0">
                <a:solidFill>
                  <a:srgbClr val="FFFFFF"/>
                </a:solidFill>
              </a:rPr>
              <a:t>1600 Clifton Road NE, Atlanta, GA 30333</a:t>
            </a:r>
          </a:p>
          <a:p>
            <a:pPr>
              <a:defRPr/>
            </a:pPr>
            <a:r>
              <a:rPr lang="en-US" sz="1200" dirty="0">
                <a:solidFill>
                  <a:srgbClr val="FFFFFF"/>
                </a:solidFill>
              </a:rPr>
              <a:t>Telephone, 1-800-CDC-INFO (232-4636)/TTY: 1-888-232-6348</a:t>
            </a:r>
          </a:p>
          <a:p>
            <a:pPr>
              <a:defRPr/>
            </a:pPr>
            <a:r>
              <a:rPr lang="en-US" sz="1200" dirty="0">
                <a:solidFill>
                  <a:srgbClr val="FFFFFF"/>
                </a:solidFill>
              </a:rPr>
              <a:t>E-mail: cdcinfo@cdc.gov 	Web: www.cdc.gov</a:t>
            </a:r>
          </a:p>
        </p:txBody>
      </p:sp>
      <p:sp>
        <p:nvSpPr>
          <p:cNvPr id="7" name="Rectangle 6"/>
          <p:cNvSpPr/>
          <p:nvPr/>
        </p:nvSpPr>
        <p:spPr>
          <a:xfrm>
            <a:off x="1371600" y="5421313"/>
            <a:ext cx="5943600" cy="369332"/>
          </a:xfrm>
          <a:prstGeom prst="rect">
            <a:avLst/>
          </a:prstGeom>
        </p:spPr>
        <p:txBody>
          <a:bodyPr>
            <a:spAutoFit/>
          </a:bodyPr>
          <a:lstStyle/>
          <a:p>
            <a:pPr>
              <a:defRPr/>
            </a:pPr>
            <a:r>
              <a:rPr lang="en-US" sz="900" dirty="0">
                <a:solidFill>
                  <a:srgbClr val="FFFFFF"/>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latin typeface="Tahoma" pitchFamily="34" charset="0"/>
                <a:cs typeface="Tahoma"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73633944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23027"/>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endParaRPr lang="en-US" dirty="0">
              <a:solidFill>
                <a:srgbClr val="FFC000"/>
              </a:solidFill>
            </a:endParaRPr>
          </a:p>
        </p:txBody>
      </p:sp>
      <p:sp>
        <p:nvSpPr>
          <p:cNvPr id="3" name="Footer Placeholder 4"/>
          <p:cNvSpPr>
            <a:spLocks noGrp="1"/>
          </p:cNvSpPr>
          <p:nvPr>
            <p:ph type="ftr" sz="quarter" idx="11"/>
          </p:nvPr>
        </p:nvSpPr>
        <p:spPr>
          <a:xfrm>
            <a:off x="3124200" y="6423027"/>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Tahoma" pitchFamily="34" charset="0"/>
                <a:cs typeface="Tahoma" pitchFamily="34" charset="0"/>
              </a:defRPr>
            </a:lvl1pPr>
          </a:lstStyle>
          <a:p>
            <a:pPr>
              <a:defRPr/>
            </a:pPr>
            <a:endParaRPr lang="en-US" dirty="0">
              <a:solidFill>
                <a:srgbClr val="FFC000"/>
              </a:solidFill>
            </a:endParaRPr>
          </a:p>
        </p:txBody>
      </p:sp>
      <p:sp>
        <p:nvSpPr>
          <p:cNvPr id="4" name="Slide Number Placeholder 5"/>
          <p:cNvSpPr>
            <a:spLocks noGrp="1"/>
          </p:cNvSpPr>
          <p:nvPr>
            <p:ph type="sldNum" sz="quarter" idx="12"/>
          </p:nvPr>
        </p:nvSpPr>
        <p:spPr>
          <a:xfrm>
            <a:off x="6553200" y="6356353"/>
            <a:ext cx="2133600" cy="365125"/>
          </a:xfrm>
          <a:prstGeom prst="rect">
            <a:avLst/>
          </a:prstGeom>
        </p:spPr>
        <p:txBody>
          <a:bodyPr/>
          <a:lstStyle>
            <a:lvl1pPr fontAlgn="auto">
              <a:spcBef>
                <a:spcPts val="0"/>
              </a:spcBef>
              <a:spcAft>
                <a:spcPts val="0"/>
              </a:spcAft>
              <a:defRPr>
                <a:latin typeface="Tahoma" pitchFamily="34" charset="0"/>
                <a:cs typeface="Tahoma" pitchFamily="34" charset="0"/>
              </a:defRPr>
            </a:lvl1pPr>
          </a:lstStyle>
          <a:p>
            <a:pPr>
              <a:defRPr/>
            </a:pPr>
            <a:fld id="{D7DED580-B1EE-4EE6-81AC-B76A5447D4BC}"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1506824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97231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43488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51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prstGeom prst="rect">
            <a:avLst/>
          </a:prstGeom>
        </p:spPr>
        <p:txBody>
          <a:bodyPr lIns="79242" tIns="39621" rIns="79242" bIns="39621" anchor="b" anchorCtr="0"/>
          <a:lstStyle>
            <a:lvl1pPr>
              <a:lnSpc>
                <a:spcPts val="2600"/>
              </a:lnSpc>
              <a:defRPr sz="3600" b="1" baseline="0">
                <a:solidFill>
                  <a:srgbClr val="BDB2D6"/>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0"/>
          </p:nvPr>
        </p:nvSpPr>
        <p:spPr>
          <a:xfrm>
            <a:off x="4724400" y="1600203"/>
            <a:ext cx="3962400" cy="4754879"/>
          </a:xfrm>
          <a:prstGeom prst="rect">
            <a:avLst/>
          </a:prstGeom>
        </p:spPr>
        <p:txBody>
          <a:bodyPr lIns="79242" tIns="39621" rIns="79242" bIns="39621"/>
          <a:lstStyle>
            <a:lvl1pPr>
              <a:buClr>
                <a:srgbClr val="BDB2D6"/>
              </a:buClr>
              <a:buSzPct val="70000"/>
              <a:buFont typeface="Wingdings" pitchFamily="2" charset="2"/>
              <a:buChar char="q"/>
              <a:defRPr sz="2800" b="1" baseline="0">
                <a:solidFill>
                  <a:schemeClr val="bg2"/>
                </a:solidFill>
              </a:defRPr>
            </a:lvl1pPr>
            <a:lvl2pPr>
              <a:buClr>
                <a:srgbClr val="BDB2D6"/>
              </a:buClr>
              <a:buSzPct val="100000"/>
              <a:buFont typeface="Wingdings" pitchFamily="2" charset="2"/>
              <a:buChar char="§"/>
              <a:defRPr sz="2400">
                <a:solidFill>
                  <a:schemeClr val="bg2"/>
                </a:solidFill>
              </a:defRPr>
            </a:lvl2pPr>
            <a:lvl3pPr>
              <a:buClr>
                <a:srgbClr val="BDB2D6"/>
              </a:buClr>
              <a:buSzPct val="100000"/>
              <a:buFont typeface="Arial" pitchFamily="34" charset="0"/>
              <a:buChar char="•"/>
              <a:defRPr sz="2000">
                <a:solidFill>
                  <a:schemeClr val="bg2"/>
                </a:solidFill>
              </a:defRPr>
            </a:lvl3pPr>
            <a:lvl4pPr>
              <a:buClr>
                <a:srgbClr val="BDB2D6"/>
              </a:buClr>
              <a:buSzPct val="70000"/>
              <a:buFont typeface="Courier New" pitchFamily="49" charset="0"/>
              <a:buChar char="o"/>
              <a:defRPr sz="1800" baseline="0">
                <a:solidFill>
                  <a:schemeClr val="bg2"/>
                </a:solidFill>
              </a:defRPr>
            </a:lvl4pPr>
            <a:lvl5pPr>
              <a:buClr>
                <a:srgbClr val="BDB2D6"/>
              </a:buClr>
              <a:buSzPct val="70000"/>
              <a:buFont typeface="Arial" pitchFamily="34" charset="0"/>
              <a:buChar char="•"/>
              <a:defRPr sz="16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67932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1022" y="990600"/>
            <a:ext cx="8229600" cy="990600"/>
          </a:xfrm>
          <a:prstGeom prst="rect">
            <a:avLst/>
          </a:prstGeom>
        </p:spPr>
        <p:txBody>
          <a:bodyPr/>
          <a:lstStyle>
            <a:lvl1pPr algn="l">
              <a:defRPr>
                <a:solidFill>
                  <a:schemeClr val="accent5">
                    <a:lumMod val="75000"/>
                  </a:schemeClr>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002060"/>
                </a:solidFill>
                <a:latin typeface="Gill Sans MT" pitchFamily="34" charset="0"/>
              </a:defRPr>
            </a:lvl1pPr>
            <a:lvl2pPr>
              <a:defRPr>
                <a:solidFill>
                  <a:srgbClr val="002060"/>
                </a:solidFill>
                <a:latin typeface="Gill Sans MT" pitchFamily="34" charset="0"/>
              </a:defRPr>
            </a:lvl2pPr>
            <a:lvl3pPr>
              <a:defRPr>
                <a:solidFill>
                  <a:srgbClr val="002060"/>
                </a:solidFill>
                <a:latin typeface="Gill Sans MT" pitchFamily="34" charset="0"/>
              </a:defRPr>
            </a:lvl3pPr>
            <a:lvl4pPr>
              <a:defRPr>
                <a:solidFill>
                  <a:srgbClr val="002060"/>
                </a:solidFill>
                <a:latin typeface="Gill Sans MT" pitchFamily="34" charset="0"/>
              </a:defRPr>
            </a:lvl4pPr>
            <a:lvl5pPr>
              <a:defRPr>
                <a:solidFill>
                  <a:srgbClr val="002060"/>
                </a:solidFill>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C4D1D481-4B3D-4A7A-A773-0C31B082F800}" type="datetimeFigureOut">
              <a:rPr lang="en-US">
                <a:solidFill>
                  <a:srgbClr val="FFC000"/>
                </a:solidFill>
              </a:rPr>
              <a:pPr/>
              <a:t>4/28/2015</a:t>
            </a:fld>
            <a:endParaRPr lang="en-US" dirty="0">
              <a:solidFill>
                <a:srgbClr val="FFC000"/>
              </a:solidFill>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solidFill>
                <a:srgbClr val="FFC000"/>
              </a:solidFill>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3CACB786-451A-4FF0-850E-5AED42D01F55}" type="slidenum">
              <a:rPr lang="en-US">
                <a:solidFill>
                  <a:srgbClr val="FFC000"/>
                </a:solidFill>
              </a:rPr>
              <a:pPr/>
              <a:t>‹#›</a:t>
            </a:fld>
            <a:endParaRPr lang="en-US" dirty="0">
              <a:solidFill>
                <a:srgbClr val="FFC000"/>
              </a:solidFill>
            </a:endParaRPr>
          </a:p>
        </p:txBody>
      </p:sp>
      <p:sp>
        <p:nvSpPr>
          <p:cNvPr id="7" name="Arc 4"/>
          <p:cNvSpPr>
            <a:spLocks/>
          </p:cNvSpPr>
          <p:nvPr userDrawn="1"/>
        </p:nvSpPr>
        <p:spPr bwMode="auto">
          <a:xfrm flipH="1" flipV="1">
            <a:off x="2438400" y="152399"/>
            <a:ext cx="6553200" cy="1038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2060"/>
          </a:solidFill>
          <a:ln w="9525">
            <a:noFill/>
            <a:round/>
            <a:headEnd/>
            <a:tailEnd/>
          </a:ln>
        </p:spPr>
        <p:txBody>
          <a:bodyPr vert="vert" wrap="square" lIns="91440" tIns="45720" rIns="91440" bIns="45720" numCol="1" anchor="t" anchorCtr="0" compatLnSpc="1">
            <a:prstTxWarp prst="textNoShape">
              <a:avLst/>
            </a:prstTxWarp>
          </a:bodyPr>
          <a:lstStyle/>
          <a:p>
            <a:endParaRPr lang="en-US" dirty="0">
              <a:solidFill>
                <a:srgbClr val="FFC000"/>
              </a:solidFill>
            </a:endParaRPr>
          </a:p>
        </p:txBody>
      </p:sp>
      <p:sp>
        <p:nvSpPr>
          <p:cNvPr id="8" name="Rectangle 7"/>
          <p:cNvSpPr/>
          <p:nvPr userDrawn="1"/>
        </p:nvSpPr>
        <p:spPr>
          <a:xfrm>
            <a:off x="457200" y="6411920"/>
            <a:ext cx="8229600" cy="2743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
        <p:nvSpPr>
          <p:cNvPr id="9" name="Rectangle 8"/>
          <p:cNvSpPr/>
          <p:nvPr userDrawn="1"/>
        </p:nvSpPr>
        <p:spPr>
          <a:xfrm>
            <a:off x="451022" y="1783083"/>
            <a:ext cx="8229600" cy="45719"/>
          </a:xfrm>
          <a:prstGeom prst="rect">
            <a:avLst/>
          </a:prstGeom>
          <a:gradFill flip="none" rotWithShape="1">
            <a:gsLst>
              <a:gs pos="100000">
                <a:schemeClr val="accent5">
                  <a:lumMod val="60000"/>
                  <a:lumOff val="40000"/>
                  <a:alpha val="4000"/>
                </a:schemeClr>
              </a:gs>
              <a:gs pos="0">
                <a:srgbClr val="A3D7E5"/>
              </a:gs>
              <a:gs pos="0">
                <a:schemeClr val="accent5">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spTree>
    <p:extLst>
      <p:ext uri="{BB962C8B-B14F-4D97-AF65-F5344CB8AC3E}">
        <p14:creationId xmlns:p14="http://schemas.microsoft.com/office/powerpoint/2010/main" val="3302512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lIns="79242" tIns="39621" rIns="79242" bIns="39621"/>
          <a:lstStyle>
            <a:lvl1pPr marL="0" indent="0" algn="ctr">
              <a:spcBef>
                <a:spcPts val="0"/>
              </a:spcBef>
              <a:buNone/>
              <a:defRPr sz="1700" b="0" baseline="0">
                <a:solidFill>
                  <a:schemeClr val="accent1">
                    <a:lumMod val="40000"/>
                    <a:lumOff val="60000"/>
                  </a:schemeClr>
                </a:solidFill>
                <a:effectLst/>
              </a:defRPr>
            </a:lvl1pPr>
            <a:lvl2pPr marL="396210" indent="0" algn="ctr">
              <a:buNone/>
              <a:defRPr>
                <a:solidFill>
                  <a:schemeClr val="tx1">
                    <a:tint val="75000"/>
                  </a:schemeClr>
                </a:solidFill>
              </a:defRPr>
            </a:lvl2pPr>
            <a:lvl3pPr marL="792419" indent="0" algn="ctr">
              <a:buNone/>
              <a:defRPr>
                <a:solidFill>
                  <a:schemeClr val="tx1">
                    <a:tint val="75000"/>
                  </a:schemeClr>
                </a:solidFill>
              </a:defRPr>
            </a:lvl3pPr>
            <a:lvl4pPr marL="1188629" indent="0" algn="ctr">
              <a:buNone/>
              <a:defRPr>
                <a:solidFill>
                  <a:schemeClr val="tx1">
                    <a:tint val="75000"/>
                  </a:schemeClr>
                </a:solidFill>
              </a:defRPr>
            </a:lvl4pPr>
            <a:lvl5pPr marL="1584838" indent="0" algn="ctr">
              <a:buNone/>
              <a:defRPr>
                <a:solidFill>
                  <a:schemeClr val="tx1">
                    <a:tint val="75000"/>
                  </a:schemeClr>
                </a:solidFill>
              </a:defRPr>
            </a:lvl5pPr>
            <a:lvl6pPr marL="1981048" indent="0" algn="ctr">
              <a:buNone/>
              <a:defRPr>
                <a:solidFill>
                  <a:schemeClr val="tx1">
                    <a:tint val="75000"/>
                  </a:schemeClr>
                </a:solidFill>
              </a:defRPr>
            </a:lvl6pPr>
            <a:lvl7pPr marL="2377257" indent="0" algn="ctr">
              <a:buNone/>
              <a:defRPr>
                <a:solidFill>
                  <a:schemeClr val="tx1">
                    <a:tint val="75000"/>
                  </a:schemeClr>
                </a:solidFill>
              </a:defRPr>
            </a:lvl7pPr>
            <a:lvl8pPr marL="2773467" indent="0" algn="ctr">
              <a:buNone/>
              <a:defRPr>
                <a:solidFill>
                  <a:schemeClr val="tx1">
                    <a:tint val="75000"/>
                  </a:schemeClr>
                </a:solidFill>
              </a:defRPr>
            </a:lvl8pPr>
            <a:lvl9pPr marL="3169676"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lIns="79242" tIns="39621" rIns="79242" bIns="39621"/>
          <a:lstStyle>
            <a:lvl1pPr algn="ctr">
              <a:lnSpc>
                <a:spcPts val="1733"/>
              </a:lnSpc>
              <a:spcBef>
                <a:spcPts val="0"/>
              </a:spcBef>
              <a:buNone/>
              <a:defRPr sz="1600" baseline="0">
                <a:solidFill>
                  <a:schemeClr val="accent1">
                    <a:lumMod val="40000"/>
                    <a:lumOff val="60000"/>
                  </a:schemeClr>
                </a:solidFill>
              </a:defRPr>
            </a:lvl1pPr>
            <a:lvl2pPr algn="ctr">
              <a:spcBef>
                <a:spcPts val="0"/>
              </a:spcBef>
              <a:defRPr>
                <a:solidFill>
                  <a:schemeClr val="accent1">
                    <a:lumMod val="40000"/>
                    <a:lumOff val="60000"/>
                  </a:schemeClr>
                </a:solidFill>
              </a:defRPr>
            </a:lvl2pPr>
            <a:lvl3pPr algn="ctr">
              <a:spcBef>
                <a:spcPts val="0"/>
              </a:spcBef>
              <a:defRPr>
                <a:solidFill>
                  <a:schemeClr val="accent1">
                    <a:lumMod val="40000"/>
                    <a:lumOff val="60000"/>
                  </a:schemeClr>
                </a:solidFill>
              </a:defRPr>
            </a:lvl3pPr>
            <a:lvl4pPr algn="ctr">
              <a:spcBef>
                <a:spcPts val="0"/>
              </a:spcBef>
              <a:defRPr>
                <a:solidFill>
                  <a:schemeClr val="accent1">
                    <a:lumMod val="40000"/>
                    <a:lumOff val="60000"/>
                  </a:schemeClr>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lIns="79242" tIns="39621" rIns="79242" bIns="39621"/>
          <a:lstStyle>
            <a:lvl1pPr>
              <a:lnSpc>
                <a:spcPct val="100000"/>
              </a:lnSpc>
              <a:defRPr sz="3500" b="0" baseline="0">
                <a:solidFill>
                  <a:schemeClr val="accent1">
                    <a:lumMod val="40000"/>
                    <a:lumOff val="60000"/>
                  </a:schemeClr>
                </a:solidFill>
                <a:effectLst/>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lIns="79242" tIns="39621" rIns="79242" bIns="39621"/>
          <a:lstStyle>
            <a:lvl1pPr>
              <a:buNone/>
              <a:defRPr sz="9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88177371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lIns="79242" tIns="39621" rIns="79242" bIns="39621"/>
          <a:lstStyle>
            <a:lvl1pPr marL="0" indent="0" algn="ctr">
              <a:spcBef>
                <a:spcPts val="0"/>
              </a:spcBef>
              <a:buNone/>
              <a:defRPr sz="1700" b="0" baseline="0">
                <a:solidFill>
                  <a:schemeClr val="accent1">
                    <a:lumMod val="40000"/>
                    <a:lumOff val="60000"/>
                  </a:schemeClr>
                </a:solidFill>
                <a:effectLst/>
              </a:defRPr>
            </a:lvl1pPr>
            <a:lvl2pPr marL="396210" indent="0" algn="ctr">
              <a:buNone/>
              <a:defRPr>
                <a:solidFill>
                  <a:schemeClr val="tx1">
                    <a:tint val="75000"/>
                  </a:schemeClr>
                </a:solidFill>
              </a:defRPr>
            </a:lvl2pPr>
            <a:lvl3pPr marL="792419" indent="0" algn="ctr">
              <a:buNone/>
              <a:defRPr>
                <a:solidFill>
                  <a:schemeClr val="tx1">
                    <a:tint val="75000"/>
                  </a:schemeClr>
                </a:solidFill>
              </a:defRPr>
            </a:lvl3pPr>
            <a:lvl4pPr marL="1188629" indent="0" algn="ctr">
              <a:buNone/>
              <a:defRPr>
                <a:solidFill>
                  <a:schemeClr val="tx1">
                    <a:tint val="75000"/>
                  </a:schemeClr>
                </a:solidFill>
              </a:defRPr>
            </a:lvl4pPr>
            <a:lvl5pPr marL="1584838" indent="0" algn="ctr">
              <a:buNone/>
              <a:defRPr>
                <a:solidFill>
                  <a:schemeClr val="tx1">
                    <a:tint val="75000"/>
                  </a:schemeClr>
                </a:solidFill>
              </a:defRPr>
            </a:lvl5pPr>
            <a:lvl6pPr marL="1981048" indent="0" algn="ctr">
              <a:buNone/>
              <a:defRPr>
                <a:solidFill>
                  <a:schemeClr val="tx1">
                    <a:tint val="75000"/>
                  </a:schemeClr>
                </a:solidFill>
              </a:defRPr>
            </a:lvl6pPr>
            <a:lvl7pPr marL="2377257" indent="0" algn="ctr">
              <a:buNone/>
              <a:defRPr>
                <a:solidFill>
                  <a:schemeClr val="tx1">
                    <a:tint val="75000"/>
                  </a:schemeClr>
                </a:solidFill>
              </a:defRPr>
            </a:lvl7pPr>
            <a:lvl8pPr marL="2773467" indent="0" algn="ctr">
              <a:buNone/>
              <a:defRPr>
                <a:solidFill>
                  <a:schemeClr val="tx1">
                    <a:tint val="75000"/>
                  </a:schemeClr>
                </a:solidFill>
              </a:defRPr>
            </a:lvl8pPr>
            <a:lvl9pPr marL="3169676"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lIns="79242" tIns="39621" rIns="79242" bIns="39621"/>
          <a:lstStyle>
            <a:lvl1pPr algn="ctr">
              <a:lnSpc>
                <a:spcPts val="1733"/>
              </a:lnSpc>
              <a:spcBef>
                <a:spcPts val="0"/>
              </a:spcBef>
              <a:buNone/>
              <a:defRPr sz="1600" baseline="0">
                <a:solidFill>
                  <a:schemeClr val="accent1">
                    <a:lumMod val="40000"/>
                    <a:lumOff val="60000"/>
                  </a:schemeClr>
                </a:solidFill>
              </a:defRPr>
            </a:lvl1pPr>
            <a:lvl2pPr algn="ctr">
              <a:spcBef>
                <a:spcPts val="0"/>
              </a:spcBef>
              <a:defRPr>
                <a:solidFill>
                  <a:schemeClr val="accent1">
                    <a:lumMod val="40000"/>
                    <a:lumOff val="60000"/>
                  </a:schemeClr>
                </a:solidFill>
              </a:defRPr>
            </a:lvl2pPr>
            <a:lvl3pPr algn="ctr">
              <a:spcBef>
                <a:spcPts val="0"/>
              </a:spcBef>
              <a:defRPr>
                <a:solidFill>
                  <a:schemeClr val="accent1">
                    <a:lumMod val="40000"/>
                    <a:lumOff val="60000"/>
                  </a:schemeClr>
                </a:solidFill>
              </a:defRPr>
            </a:lvl3pPr>
            <a:lvl4pPr algn="ctr">
              <a:spcBef>
                <a:spcPts val="0"/>
              </a:spcBef>
              <a:defRPr>
                <a:solidFill>
                  <a:schemeClr val="accent1">
                    <a:lumMod val="40000"/>
                    <a:lumOff val="60000"/>
                  </a:schemeClr>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lIns="79242" tIns="39621" rIns="79242" bIns="39621"/>
          <a:lstStyle>
            <a:lvl1pPr>
              <a:lnSpc>
                <a:spcPct val="100000"/>
              </a:lnSpc>
              <a:defRPr sz="3500" b="0" baseline="0">
                <a:solidFill>
                  <a:schemeClr val="accent1">
                    <a:lumMod val="40000"/>
                    <a:lumOff val="60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449377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image" Target="../media/image1.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0.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png"/><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png"/><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1.png"/><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image" Target="../media/image1.png"/><Relationship Id="rId2" Type="http://schemas.openxmlformats.org/officeDocument/2006/relationships/slideLayout" Target="../slideLayouts/slideLayout84.xml"/><Relationship Id="rId16" Type="http://schemas.openxmlformats.org/officeDocument/2006/relationships/theme" Target="../theme/theme7.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png"/><Relationship Id="rId2" Type="http://schemas.openxmlformats.org/officeDocument/2006/relationships/slideLayout" Target="../slideLayouts/slideLayout110.xml"/><Relationship Id="rId16" Type="http://schemas.openxmlformats.org/officeDocument/2006/relationships/theme" Target="../theme/theme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385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015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821" r:id="rId10"/>
    <p:sldLayoutId id="2147483823" r:id="rId11"/>
    <p:sldLayoutId id="2147483824" r:id="rId12"/>
    <p:sldLayoutId id="2147483825"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cstate="screen"/>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915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itchFamily="34" charset="0"/>
        </a:defRPr>
      </a:lvl2pPr>
      <a:lvl3pPr algn="ctr" rtl="0" eaLnBrk="0" fontAlgn="base" hangingPunct="0">
        <a:spcBef>
          <a:spcPct val="0"/>
        </a:spcBef>
        <a:spcAft>
          <a:spcPct val="0"/>
        </a:spcAft>
        <a:defRPr sz="4400">
          <a:solidFill>
            <a:schemeClr val="tx1"/>
          </a:solidFill>
          <a:latin typeface="Myriad Web Pro" pitchFamily="34" charset="0"/>
        </a:defRPr>
      </a:lvl3pPr>
      <a:lvl4pPr algn="ctr" rtl="0" eaLnBrk="0" fontAlgn="base" hangingPunct="0">
        <a:spcBef>
          <a:spcPct val="0"/>
        </a:spcBef>
        <a:spcAft>
          <a:spcPct val="0"/>
        </a:spcAft>
        <a:defRPr sz="4400">
          <a:solidFill>
            <a:schemeClr val="tx1"/>
          </a:solidFill>
          <a:latin typeface="Myriad Web Pro" pitchFamily="34" charset="0"/>
        </a:defRPr>
      </a:lvl4pPr>
      <a:lvl5pPr algn="ctr" rtl="0" eaLnBrk="0" fontAlgn="base" hangingPunct="0">
        <a:spcBef>
          <a:spcPct val="0"/>
        </a:spcBef>
        <a:spcAft>
          <a:spcPct val="0"/>
        </a:spcAft>
        <a:defRPr sz="4400">
          <a:solidFill>
            <a:schemeClr val="tx1"/>
          </a:solidFill>
          <a:latin typeface="Myriad Web Pro" pitchFamily="34" charset="0"/>
        </a:defRPr>
      </a:lvl5pPr>
      <a:lvl6pPr marL="457200" algn="ctr" rtl="0" fontAlgn="base">
        <a:spcBef>
          <a:spcPct val="0"/>
        </a:spcBef>
        <a:spcAft>
          <a:spcPct val="0"/>
        </a:spcAft>
        <a:defRPr sz="4400">
          <a:solidFill>
            <a:schemeClr val="tx1"/>
          </a:solidFill>
          <a:latin typeface="Myriad Web Pro" pitchFamily="34" charset="0"/>
        </a:defRPr>
      </a:lvl6pPr>
      <a:lvl7pPr marL="914400" algn="ctr" rtl="0" fontAlgn="base">
        <a:spcBef>
          <a:spcPct val="0"/>
        </a:spcBef>
        <a:spcAft>
          <a:spcPct val="0"/>
        </a:spcAft>
        <a:defRPr sz="4400">
          <a:solidFill>
            <a:schemeClr val="tx1"/>
          </a:solidFill>
          <a:latin typeface="Myriad Web Pro" pitchFamily="34" charset="0"/>
        </a:defRPr>
      </a:lvl7pPr>
      <a:lvl8pPr marL="1371600" algn="ctr" rtl="0" fontAlgn="base">
        <a:spcBef>
          <a:spcPct val="0"/>
        </a:spcBef>
        <a:spcAft>
          <a:spcPct val="0"/>
        </a:spcAft>
        <a:defRPr sz="4400">
          <a:solidFill>
            <a:schemeClr val="tx1"/>
          </a:solidFill>
          <a:latin typeface="Myriad Web Pro" pitchFamily="34" charset="0"/>
        </a:defRPr>
      </a:lvl8pPr>
      <a:lvl9pPr marL="1828800" algn="ctr" rtl="0" fontAlgn="base">
        <a:spcBef>
          <a:spcPct val="0"/>
        </a:spcBef>
        <a:spcAft>
          <a:spcPct val="0"/>
        </a:spcAft>
        <a:defRPr sz="4400">
          <a:solidFill>
            <a:schemeClr val="tx1"/>
          </a:solidFill>
          <a:latin typeface="Myriad Web Pro"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585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screen">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28164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613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046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28816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2" r:id="rId11"/>
  </p:sldLayoutIdLst>
  <p:transition>
    <p:fade/>
  </p:transition>
  <p:txStyles>
    <p:titleStyle>
      <a:lvl1pPr algn="ctr" defTabSz="792163" rtl="0" eaLnBrk="0" fontAlgn="base" hangingPunct="0">
        <a:spcBef>
          <a:spcPct val="0"/>
        </a:spcBef>
        <a:spcAft>
          <a:spcPct val="0"/>
        </a:spcAft>
        <a:defRPr sz="3800" kern="1200">
          <a:solidFill>
            <a:schemeClr val="tx1"/>
          </a:solidFill>
          <a:latin typeface="+mj-lt"/>
          <a:ea typeface="+mj-ea"/>
          <a:cs typeface="+mj-cs"/>
        </a:defRPr>
      </a:lvl1pPr>
      <a:lvl2pPr algn="ctr" defTabSz="792163" rtl="0" eaLnBrk="0" fontAlgn="base" hangingPunct="0">
        <a:spcBef>
          <a:spcPct val="0"/>
        </a:spcBef>
        <a:spcAft>
          <a:spcPct val="0"/>
        </a:spcAft>
        <a:defRPr sz="3800">
          <a:solidFill>
            <a:schemeClr val="tx1"/>
          </a:solidFill>
          <a:latin typeface="Myriad Web Pro"/>
        </a:defRPr>
      </a:lvl2pPr>
      <a:lvl3pPr algn="ctr" defTabSz="792163" rtl="0" eaLnBrk="0" fontAlgn="base" hangingPunct="0">
        <a:spcBef>
          <a:spcPct val="0"/>
        </a:spcBef>
        <a:spcAft>
          <a:spcPct val="0"/>
        </a:spcAft>
        <a:defRPr sz="3800">
          <a:solidFill>
            <a:schemeClr val="tx1"/>
          </a:solidFill>
          <a:latin typeface="Myriad Web Pro"/>
        </a:defRPr>
      </a:lvl3pPr>
      <a:lvl4pPr algn="ctr" defTabSz="792163" rtl="0" eaLnBrk="0" fontAlgn="base" hangingPunct="0">
        <a:spcBef>
          <a:spcPct val="0"/>
        </a:spcBef>
        <a:spcAft>
          <a:spcPct val="0"/>
        </a:spcAft>
        <a:defRPr sz="3800">
          <a:solidFill>
            <a:schemeClr val="tx1"/>
          </a:solidFill>
          <a:latin typeface="Myriad Web Pro"/>
        </a:defRPr>
      </a:lvl4pPr>
      <a:lvl5pPr algn="ctr" defTabSz="792163" rtl="0" eaLnBrk="0" fontAlgn="base" hangingPunct="0">
        <a:spcBef>
          <a:spcPct val="0"/>
        </a:spcBef>
        <a:spcAft>
          <a:spcPct val="0"/>
        </a:spcAft>
        <a:defRPr sz="3800">
          <a:solidFill>
            <a:schemeClr val="tx1"/>
          </a:solidFill>
          <a:latin typeface="Myriad Web Pro"/>
        </a:defRPr>
      </a:lvl5pPr>
      <a:lvl6pPr marL="457200" algn="ctr" defTabSz="792163" rtl="0" fontAlgn="base">
        <a:spcBef>
          <a:spcPct val="0"/>
        </a:spcBef>
        <a:spcAft>
          <a:spcPct val="0"/>
        </a:spcAft>
        <a:defRPr sz="3800">
          <a:solidFill>
            <a:schemeClr val="tx1"/>
          </a:solidFill>
          <a:latin typeface="Myriad Web Pro"/>
        </a:defRPr>
      </a:lvl6pPr>
      <a:lvl7pPr marL="914400" algn="ctr" defTabSz="792163" rtl="0" fontAlgn="base">
        <a:spcBef>
          <a:spcPct val="0"/>
        </a:spcBef>
        <a:spcAft>
          <a:spcPct val="0"/>
        </a:spcAft>
        <a:defRPr sz="3800">
          <a:solidFill>
            <a:schemeClr val="tx1"/>
          </a:solidFill>
          <a:latin typeface="Myriad Web Pro"/>
        </a:defRPr>
      </a:lvl7pPr>
      <a:lvl8pPr marL="1371600" algn="ctr" defTabSz="792163" rtl="0" fontAlgn="base">
        <a:spcBef>
          <a:spcPct val="0"/>
        </a:spcBef>
        <a:spcAft>
          <a:spcPct val="0"/>
        </a:spcAft>
        <a:defRPr sz="3800">
          <a:solidFill>
            <a:schemeClr val="tx1"/>
          </a:solidFill>
          <a:latin typeface="Myriad Web Pro"/>
        </a:defRPr>
      </a:lvl8pPr>
      <a:lvl9pPr marL="1828800" algn="ctr" defTabSz="792163" rtl="0" fontAlgn="base">
        <a:spcBef>
          <a:spcPct val="0"/>
        </a:spcBef>
        <a:spcAft>
          <a:spcPct val="0"/>
        </a:spcAft>
        <a:defRPr sz="3800">
          <a:solidFill>
            <a:schemeClr val="tx1"/>
          </a:solidFill>
          <a:latin typeface="Myriad Web Pro"/>
        </a:defRPr>
      </a:lvl9pPr>
    </p:titleStyle>
    <p:bodyStyle>
      <a:lvl1pPr marL="296863" indent="-296863" algn="l" defTabSz="792163"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42938" indent="-246063" algn="l" defTabSz="792163"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989013" indent="-196850" algn="l" defTabSz="792163" rtl="0" eaLnBrk="0" fontAlgn="base" hangingPunct="0">
        <a:spcBef>
          <a:spcPct val="20000"/>
        </a:spcBef>
        <a:spcAft>
          <a:spcPct val="0"/>
        </a:spcAft>
        <a:buFont typeface="Arial" charset="0"/>
        <a:buChar char="•"/>
        <a:defRPr sz="2100" kern="1200">
          <a:solidFill>
            <a:schemeClr val="tx1"/>
          </a:solidFill>
          <a:latin typeface="+mn-lt"/>
          <a:ea typeface="+mn-ea"/>
          <a:cs typeface="+mn-cs"/>
        </a:defRPr>
      </a:lvl3pPr>
      <a:lvl4pPr marL="1385888" indent="-196850" algn="l" defTabSz="792163" rtl="0" eaLnBrk="0" fontAlgn="base" hangingPunct="0">
        <a:spcBef>
          <a:spcPct val="20000"/>
        </a:spcBef>
        <a:spcAft>
          <a:spcPct val="0"/>
        </a:spcAft>
        <a:buFont typeface="Arial" charset="0"/>
        <a:buChar char="–"/>
        <a:defRPr sz="1700" kern="1200">
          <a:solidFill>
            <a:schemeClr val="tx1"/>
          </a:solidFill>
          <a:latin typeface="+mn-lt"/>
          <a:ea typeface="+mn-ea"/>
          <a:cs typeface="+mn-cs"/>
        </a:defRPr>
      </a:lvl4pPr>
      <a:lvl5pPr marL="1782763" indent="-196850" algn="l" defTabSz="792163" rtl="0" eaLnBrk="0" fontAlgn="base" hangingPunct="0">
        <a:spcBef>
          <a:spcPct val="20000"/>
        </a:spcBef>
        <a:spcAft>
          <a:spcPct val="0"/>
        </a:spcAft>
        <a:buFont typeface="Arial" charset="0"/>
        <a:buChar char="»"/>
        <a:defRPr sz="1700" kern="1200">
          <a:solidFill>
            <a:schemeClr val="tx1"/>
          </a:solidFill>
          <a:latin typeface="+mn-lt"/>
          <a:ea typeface="+mn-ea"/>
          <a:cs typeface="+mn-cs"/>
        </a:defRPr>
      </a:lvl5pPr>
      <a:lvl6pPr marL="2179152" indent="-198105" algn="l" defTabSz="792419"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75362" indent="-198105" algn="l" defTabSz="792419"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71571" indent="-198105" algn="l" defTabSz="792419"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67781" indent="-198105" algn="l" defTabSz="792419"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92419" rtl="0" eaLnBrk="1" latinLnBrk="0" hangingPunct="1">
        <a:defRPr sz="1600" kern="1200">
          <a:solidFill>
            <a:schemeClr val="tx1"/>
          </a:solidFill>
          <a:latin typeface="+mn-lt"/>
          <a:ea typeface="+mn-ea"/>
          <a:cs typeface="+mn-cs"/>
        </a:defRPr>
      </a:lvl1pPr>
      <a:lvl2pPr marL="396210" algn="l" defTabSz="792419" rtl="0" eaLnBrk="1" latinLnBrk="0" hangingPunct="1">
        <a:defRPr sz="1600" kern="1200">
          <a:solidFill>
            <a:schemeClr val="tx1"/>
          </a:solidFill>
          <a:latin typeface="+mn-lt"/>
          <a:ea typeface="+mn-ea"/>
          <a:cs typeface="+mn-cs"/>
        </a:defRPr>
      </a:lvl2pPr>
      <a:lvl3pPr marL="792419" algn="l" defTabSz="792419" rtl="0" eaLnBrk="1" latinLnBrk="0" hangingPunct="1">
        <a:defRPr sz="1600" kern="1200">
          <a:solidFill>
            <a:schemeClr val="tx1"/>
          </a:solidFill>
          <a:latin typeface="+mn-lt"/>
          <a:ea typeface="+mn-ea"/>
          <a:cs typeface="+mn-cs"/>
        </a:defRPr>
      </a:lvl3pPr>
      <a:lvl4pPr marL="1188629" algn="l" defTabSz="792419" rtl="0" eaLnBrk="1" latinLnBrk="0" hangingPunct="1">
        <a:defRPr sz="1600" kern="1200">
          <a:solidFill>
            <a:schemeClr val="tx1"/>
          </a:solidFill>
          <a:latin typeface="+mn-lt"/>
          <a:ea typeface="+mn-ea"/>
          <a:cs typeface="+mn-cs"/>
        </a:defRPr>
      </a:lvl4pPr>
      <a:lvl5pPr marL="1584838" algn="l" defTabSz="792419" rtl="0" eaLnBrk="1" latinLnBrk="0" hangingPunct="1">
        <a:defRPr sz="1600" kern="1200">
          <a:solidFill>
            <a:schemeClr val="tx1"/>
          </a:solidFill>
          <a:latin typeface="+mn-lt"/>
          <a:ea typeface="+mn-ea"/>
          <a:cs typeface="+mn-cs"/>
        </a:defRPr>
      </a:lvl5pPr>
      <a:lvl6pPr marL="1981048" algn="l" defTabSz="792419" rtl="0" eaLnBrk="1" latinLnBrk="0" hangingPunct="1">
        <a:defRPr sz="1600" kern="1200">
          <a:solidFill>
            <a:schemeClr val="tx1"/>
          </a:solidFill>
          <a:latin typeface="+mn-lt"/>
          <a:ea typeface="+mn-ea"/>
          <a:cs typeface="+mn-cs"/>
        </a:defRPr>
      </a:lvl6pPr>
      <a:lvl7pPr marL="2377257" algn="l" defTabSz="792419" rtl="0" eaLnBrk="1" latinLnBrk="0" hangingPunct="1">
        <a:defRPr sz="1600" kern="1200">
          <a:solidFill>
            <a:schemeClr val="tx1"/>
          </a:solidFill>
          <a:latin typeface="+mn-lt"/>
          <a:ea typeface="+mn-ea"/>
          <a:cs typeface="+mn-cs"/>
        </a:defRPr>
      </a:lvl7pPr>
      <a:lvl8pPr marL="2773467" algn="l" defTabSz="792419" rtl="0" eaLnBrk="1" latinLnBrk="0" hangingPunct="1">
        <a:defRPr sz="1600" kern="1200">
          <a:solidFill>
            <a:schemeClr val="tx1"/>
          </a:solidFill>
          <a:latin typeface="+mn-lt"/>
          <a:ea typeface="+mn-ea"/>
          <a:cs typeface="+mn-cs"/>
        </a:defRPr>
      </a:lvl8pPr>
      <a:lvl9pPr marL="3169676" algn="l" defTabSz="792419"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79711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wwwn.cdc.gov/CommunityHealth/hom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tmp"/><Relationship Id="rId3" Type="http://schemas.openxmlformats.org/officeDocument/2006/relationships/image" Target="../media/image25.png"/><Relationship Id="rId7" Type="http://schemas.openxmlformats.org/officeDocument/2006/relationships/image" Target="../media/image29.tmp"/><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28.tmp"/><Relationship Id="rId5" Type="http://schemas.openxmlformats.org/officeDocument/2006/relationships/image" Target="../media/image27.tmp"/><Relationship Id="rId10" Type="http://schemas.openxmlformats.org/officeDocument/2006/relationships/image" Target="../media/image32.png"/><Relationship Id="rId4" Type="http://schemas.openxmlformats.org/officeDocument/2006/relationships/image" Target="../media/image26.tmp"/><Relationship Id="rId9" Type="http://schemas.openxmlformats.org/officeDocument/2006/relationships/image" Target="../media/image31.tm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hyperlink" Target="mailto:veb6@cdc.gov"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nnphi.org/CMSuploads/PrinciplesToConsiderForTheImplementationOfACHNAProcess_GWU_20130604.pdf"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81125" y="3429000"/>
            <a:ext cx="6400800" cy="457200"/>
          </a:xfrm>
        </p:spPr>
        <p:txBody>
          <a:bodyPr/>
          <a:lstStyle/>
          <a:p>
            <a:pPr lvl="0"/>
            <a:r>
              <a:rPr lang="en-US" dirty="0" smtClean="0">
                <a:solidFill>
                  <a:srgbClr val="FFFFFF"/>
                </a:solidFill>
                <a:latin typeface="Calibri" pitchFamily="34" charset="0"/>
              </a:rPr>
              <a:t>Vickie Boothe, MPH</a:t>
            </a:r>
          </a:p>
          <a:p>
            <a:pPr lvl="0"/>
            <a:r>
              <a:rPr lang="en-US" sz="1600" dirty="0" smtClean="0">
                <a:solidFill>
                  <a:srgbClr val="FFFFFF"/>
                </a:solidFill>
                <a:latin typeface="Calibri" pitchFamily="34" charset="0"/>
              </a:rPr>
              <a:t>Lead, Population Health Metrics Team</a:t>
            </a:r>
          </a:p>
          <a:p>
            <a:pPr lvl="0"/>
            <a:r>
              <a:rPr lang="en-US" sz="1600" dirty="0" smtClean="0">
                <a:solidFill>
                  <a:srgbClr val="FFFFFF"/>
                </a:solidFill>
                <a:latin typeface="Calibri" pitchFamily="34" charset="0"/>
              </a:rPr>
              <a:t>Division of Public Health Information Dissemination</a:t>
            </a:r>
          </a:p>
          <a:p>
            <a:pPr lvl="0"/>
            <a:r>
              <a:rPr lang="en-US" sz="1600" dirty="0" smtClean="0">
                <a:solidFill>
                  <a:srgbClr val="FFFFFF"/>
                </a:solidFill>
                <a:latin typeface="Calibri" pitchFamily="34" charset="0"/>
              </a:rPr>
              <a:t>CDC’s Center for Surveillance, Epidemiology and Library Services</a:t>
            </a:r>
          </a:p>
          <a:p>
            <a:pPr lvl="0"/>
            <a:endParaRPr lang="en-US" sz="1400" dirty="0" smtClean="0">
              <a:solidFill>
                <a:srgbClr val="FFFFFF"/>
              </a:solidFill>
              <a:latin typeface="Calibri" pitchFamily="34" charset="0"/>
            </a:endParaRPr>
          </a:p>
          <a:p>
            <a:pPr lvl="0"/>
            <a:endParaRPr lang="en-US" dirty="0" smtClean="0">
              <a:solidFill>
                <a:srgbClr val="FFFFFF"/>
              </a:solidFill>
              <a:latin typeface="Calibri" pitchFamily="34" charset="0"/>
            </a:endParaRPr>
          </a:p>
          <a:p>
            <a:endParaRPr lang="en-US" dirty="0"/>
          </a:p>
        </p:txBody>
      </p:sp>
      <p:sp>
        <p:nvSpPr>
          <p:cNvPr id="7" name="Text Placeholder 6"/>
          <p:cNvSpPr>
            <a:spLocks noGrp="1"/>
          </p:cNvSpPr>
          <p:nvPr>
            <p:ph type="body" sz="quarter" idx="10"/>
          </p:nvPr>
        </p:nvSpPr>
        <p:spPr>
          <a:xfrm>
            <a:off x="1381125" y="5233440"/>
            <a:ext cx="6400800" cy="1295400"/>
          </a:xfrm>
        </p:spPr>
        <p:txBody>
          <a:bodyPr/>
          <a:lstStyle/>
          <a:p>
            <a:pPr lvl="0"/>
            <a:r>
              <a:rPr lang="en-US" dirty="0">
                <a:solidFill>
                  <a:srgbClr val="FFFFFF"/>
                </a:solidFill>
                <a:latin typeface="Calibri" pitchFamily="34" charset="0"/>
              </a:rPr>
              <a:t>National Neighborhood Indicators Project Meeting</a:t>
            </a:r>
          </a:p>
          <a:p>
            <a:pPr lvl="0"/>
            <a:r>
              <a:rPr lang="en-US" dirty="0">
                <a:solidFill>
                  <a:srgbClr val="FFFFFF"/>
                </a:solidFill>
                <a:latin typeface="Calibri" pitchFamily="34" charset="0"/>
              </a:rPr>
              <a:t>May 7, 2015</a:t>
            </a:r>
          </a:p>
          <a:p>
            <a:endParaRPr lang="en-US" dirty="0"/>
          </a:p>
        </p:txBody>
      </p:sp>
      <p:pic>
        <p:nvPicPr>
          <p:cNvPr id="9" name="Picture 8"/>
          <p:cNvPicPr>
            <a:picLocks noChangeAspect="1"/>
          </p:cNvPicPr>
          <p:nvPr/>
        </p:nvPicPr>
        <p:blipFill>
          <a:blip r:embed="rId2"/>
          <a:stretch>
            <a:fillRect/>
          </a:stretch>
        </p:blipFill>
        <p:spPr>
          <a:xfrm>
            <a:off x="2206309" y="6477000"/>
            <a:ext cx="5108891" cy="280440"/>
          </a:xfrm>
          <a:prstGeom prst="rect">
            <a:avLst/>
          </a:prstGeom>
        </p:spPr>
      </p:pic>
      <p:pic>
        <p:nvPicPr>
          <p:cNvPr id="11" name="Picture 10"/>
          <p:cNvPicPr>
            <a:picLocks noChangeAspect="1"/>
          </p:cNvPicPr>
          <p:nvPr/>
        </p:nvPicPr>
        <p:blipFill>
          <a:blip r:embed="rId3"/>
          <a:stretch>
            <a:fillRect/>
          </a:stretch>
        </p:blipFill>
        <p:spPr>
          <a:xfrm>
            <a:off x="2206309" y="6248400"/>
            <a:ext cx="5108891" cy="280440"/>
          </a:xfrm>
          <a:prstGeom prst="rect">
            <a:avLst/>
          </a:prstGeom>
        </p:spPr>
      </p:pic>
      <p:sp>
        <p:nvSpPr>
          <p:cNvPr id="13" name="Title 3"/>
          <p:cNvSpPr>
            <a:spLocks noGrp="1"/>
          </p:cNvSpPr>
          <p:nvPr>
            <p:ph type="title"/>
          </p:nvPr>
        </p:nvSpPr>
        <p:spPr>
          <a:xfrm>
            <a:off x="914400" y="1981200"/>
            <a:ext cx="7315200" cy="1676400"/>
          </a:xfrm>
        </p:spPr>
        <p:txBody>
          <a:bodyPr/>
          <a:lstStyle/>
          <a:p>
            <a:r>
              <a:rPr lang="en-US" dirty="0">
                <a:solidFill>
                  <a:srgbClr val="FFC000"/>
                </a:solidFill>
              </a:rPr>
              <a:t>Engaging Hospitals as Partners in Community Change</a:t>
            </a:r>
            <a:endParaRPr lang="en-US" dirty="0">
              <a:solidFill>
                <a:srgbClr val="FFC000"/>
              </a:solidFill>
              <a:latin typeface="Calibri" pitchFamily="34" charset="0"/>
            </a:endParaRPr>
          </a:p>
        </p:txBody>
      </p:sp>
    </p:spTree>
    <p:extLst>
      <p:ext uri="{BB962C8B-B14F-4D97-AF65-F5344CB8AC3E}">
        <p14:creationId xmlns:p14="http://schemas.microsoft.com/office/powerpoint/2010/main" val="152487504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54" t="13271" r="18864" b="15381"/>
          <a:stretch/>
        </p:blipFill>
        <p:spPr bwMode="auto">
          <a:xfrm>
            <a:off x="76200" y="0"/>
            <a:ext cx="9067800" cy="672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09912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2143125" y="6222579"/>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FFFFFF"/>
              </a:solidFill>
            </a:endParaRPr>
          </a:p>
        </p:txBody>
      </p:sp>
      <p:sp>
        <p:nvSpPr>
          <p:cNvPr id="11" name="Text Placeholder 6"/>
          <p:cNvSpPr txBox="1">
            <a:spLocks/>
          </p:cNvSpPr>
          <p:nvPr/>
        </p:nvSpPr>
        <p:spPr>
          <a:xfrm>
            <a:off x="2143125" y="6421812"/>
            <a:ext cx="3369908"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333333"/>
              </a:solidFill>
            </a:endParaRPr>
          </a:p>
        </p:txBody>
      </p:sp>
      <p:sp>
        <p:nvSpPr>
          <p:cNvPr id="6" name="TextBox 5"/>
          <p:cNvSpPr txBox="1"/>
          <p:nvPr/>
        </p:nvSpPr>
        <p:spPr>
          <a:xfrm>
            <a:off x="4494032" y="5578549"/>
            <a:ext cx="184731" cy="369332"/>
          </a:xfrm>
          <a:prstGeom prst="rect">
            <a:avLst/>
          </a:prstGeom>
          <a:noFill/>
        </p:spPr>
        <p:txBody>
          <a:bodyPr wrap="none" rtlCol="0">
            <a:spAutoFit/>
          </a:bodyPr>
          <a:lstStyle/>
          <a:p>
            <a:endParaRPr lang="en-US" dirty="0">
              <a:solidFill>
                <a:srgbClr val="0F56DC"/>
              </a:solidFill>
            </a:endParaRPr>
          </a:p>
        </p:txBody>
      </p:sp>
      <p:sp>
        <p:nvSpPr>
          <p:cNvPr id="7" name="Title 8"/>
          <p:cNvSpPr txBox="1">
            <a:spLocks/>
          </p:cNvSpPr>
          <p:nvPr/>
        </p:nvSpPr>
        <p:spPr>
          <a:xfrm>
            <a:off x="1295400" y="1143000"/>
            <a:ext cx="6469931" cy="1397000"/>
          </a:xfrm>
          <a:prstGeom prst="rect">
            <a:avLst/>
          </a:prstGeom>
        </p:spPr>
        <p:txBody>
          <a:bodyPr/>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dirty="0" smtClean="0">
                <a:solidFill>
                  <a:srgbClr val="FFC000"/>
                </a:solidFill>
                <a:latin typeface="Myriad Web Pro"/>
              </a:rPr>
              <a:t>Redesigning the Community Health Status Indicators (CHSI)</a:t>
            </a:r>
            <a:br>
              <a:rPr lang="en-US" dirty="0" smtClean="0">
                <a:solidFill>
                  <a:srgbClr val="FFC000"/>
                </a:solidFill>
                <a:latin typeface="Myriad Web Pro"/>
              </a:rPr>
            </a:br>
            <a:r>
              <a:rPr lang="en-US" dirty="0" smtClean="0">
                <a:solidFill>
                  <a:srgbClr val="FFC000"/>
                </a:solidFill>
                <a:latin typeface="Myriad Web Pro"/>
              </a:rPr>
              <a:t>Web-application</a:t>
            </a:r>
            <a:endParaRPr lang="en-US" dirty="0">
              <a:solidFill>
                <a:srgbClr val="FFC000"/>
              </a:solidFill>
              <a:latin typeface="Myriad Web Pro"/>
            </a:endParaRPr>
          </a:p>
        </p:txBody>
      </p:sp>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1195497" y="3124200"/>
            <a:ext cx="6781800" cy="1295400"/>
          </a:xfrm>
          <a:prstGeom prst="rect">
            <a:avLst/>
          </a:prstGeom>
          <a:noFill/>
          <a:ln>
            <a:noFill/>
          </a:ln>
        </p:spPr>
      </p:pic>
      <p:sp>
        <p:nvSpPr>
          <p:cNvPr id="8" name="Rectangle 7"/>
          <p:cNvSpPr/>
          <p:nvPr/>
        </p:nvSpPr>
        <p:spPr>
          <a:xfrm>
            <a:off x="2661671" y="4953000"/>
            <a:ext cx="3664721" cy="369332"/>
          </a:xfrm>
          <a:prstGeom prst="rect">
            <a:avLst/>
          </a:prstGeom>
        </p:spPr>
        <p:txBody>
          <a:bodyPr wrap="none">
            <a:spAutoFit/>
          </a:bodyPr>
          <a:lstStyle/>
          <a:p>
            <a:r>
              <a:rPr lang="en-US" dirty="0" smtClean="0">
                <a:solidFill>
                  <a:srgbClr val="FFFFFF"/>
                </a:solidFill>
                <a:hlinkClick r:id="rId4"/>
              </a:rPr>
              <a:t>wwwn.cdc.gov/</a:t>
            </a:r>
            <a:r>
              <a:rPr lang="en-US" dirty="0" smtClean="0">
                <a:solidFill>
                  <a:srgbClr val="FFFFFF"/>
                </a:solidFill>
                <a:hlinkClick r:id="rId4"/>
              </a:rPr>
              <a:t>CommunityHealth</a:t>
            </a:r>
            <a:endParaRPr lang="en-US" dirty="0">
              <a:solidFill>
                <a:srgbClr val="FFC000"/>
              </a:solidFill>
            </a:endParaRPr>
          </a:p>
        </p:txBody>
      </p:sp>
    </p:spTree>
    <p:extLst>
      <p:ext uri="{BB962C8B-B14F-4D97-AF65-F5344CB8AC3E}">
        <p14:creationId xmlns:p14="http://schemas.microsoft.com/office/powerpoint/2010/main" val="34491297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2800" dirty="0" smtClean="0"/>
              <a:t> CHSI 2015 Redesigned Web Application</a:t>
            </a:r>
            <a:endParaRPr lang="en-US" sz="2800" dirty="0"/>
          </a:p>
        </p:txBody>
      </p:sp>
      <p:sp>
        <p:nvSpPr>
          <p:cNvPr id="3" name="Content Placeholder 2"/>
          <p:cNvSpPr>
            <a:spLocks noGrp="1"/>
          </p:cNvSpPr>
          <p:nvPr>
            <p:ph idx="1"/>
          </p:nvPr>
        </p:nvSpPr>
        <p:spPr>
          <a:xfrm>
            <a:off x="457200" y="1371600"/>
            <a:ext cx="8229600" cy="4191000"/>
          </a:xfrm>
        </p:spPr>
        <p:txBody>
          <a:bodyPr/>
          <a:lstStyle/>
          <a:p>
            <a:r>
              <a:rPr lang="en-US" sz="2000" dirty="0" smtClean="0"/>
              <a:t>New and Updated Features</a:t>
            </a:r>
          </a:p>
          <a:p>
            <a:pPr lvl="1"/>
            <a:r>
              <a:rPr lang="en-US" sz="1600" dirty="0" smtClean="0"/>
              <a:t>Updated &amp; refined set of peer counties</a:t>
            </a:r>
          </a:p>
          <a:p>
            <a:pPr lvl="1"/>
            <a:r>
              <a:rPr lang="en-US" sz="1600" dirty="0" smtClean="0"/>
              <a:t>Reorganized in a population health framework</a:t>
            </a:r>
          </a:p>
          <a:p>
            <a:pPr lvl="1"/>
            <a:r>
              <a:rPr lang="en-US" sz="1600" dirty="0" smtClean="0"/>
              <a:t>New and updated indicators</a:t>
            </a:r>
          </a:p>
          <a:p>
            <a:pPr lvl="1"/>
            <a:r>
              <a:rPr lang="en-US" sz="1600" dirty="0" smtClean="0"/>
              <a:t>Indicators by subpopulations &amp; census tract maps to identify disparities</a:t>
            </a:r>
          </a:p>
          <a:p>
            <a:pPr lvl="1"/>
            <a:r>
              <a:rPr lang="en-US" sz="1600" dirty="0" smtClean="0"/>
              <a:t>Peer county comparisons for outcomes &amp; determinants </a:t>
            </a:r>
          </a:p>
          <a:p>
            <a:pPr lvl="1"/>
            <a:r>
              <a:rPr lang="en-US" sz="1600" dirty="0" smtClean="0"/>
              <a:t>Summary comparison page</a:t>
            </a:r>
          </a:p>
          <a:p>
            <a:pPr lvl="1"/>
            <a:r>
              <a:rPr lang="en-US" sz="1600" dirty="0" smtClean="0"/>
              <a:t>Improved user interface</a:t>
            </a:r>
          </a:p>
          <a:p>
            <a:pPr lvl="1"/>
            <a:r>
              <a:rPr lang="en-US" sz="1600" dirty="0" smtClean="0"/>
              <a:t>Improved indicator visualization</a:t>
            </a:r>
          </a:p>
          <a:p>
            <a:endParaRPr lang="en-US" sz="1800" dirty="0" smtClean="0"/>
          </a:p>
          <a:p>
            <a:r>
              <a:rPr lang="en-US" sz="2000" dirty="0" smtClean="0"/>
              <a:t>Annual Release Strategy</a:t>
            </a:r>
          </a:p>
          <a:p>
            <a:pPr lvl="1"/>
            <a:r>
              <a:rPr lang="en-US" sz="1600" dirty="0" smtClean="0"/>
              <a:t>Biannual updated data release</a:t>
            </a:r>
          </a:p>
          <a:p>
            <a:pPr lvl="1"/>
            <a:r>
              <a:rPr lang="en-US" sz="1600" dirty="0" smtClean="0"/>
              <a:t>Biannual improved functionality release</a:t>
            </a:r>
          </a:p>
          <a:p>
            <a:endParaRPr lang="en-US" sz="2000" dirty="0" smtClean="0"/>
          </a:p>
          <a:p>
            <a:pPr marL="0" indent="0">
              <a:buNone/>
            </a:pPr>
            <a:endParaRPr lang="en-US" dirty="0"/>
          </a:p>
        </p:txBody>
      </p:sp>
    </p:spTree>
    <p:extLst>
      <p:ext uri="{BB962C8B-B14F-4D97-AF65-F5344CB8AC3E}">
        <p14:creationId xmlns:p14="http://schemas.microsoft.com/office/powerpoint/2010/main" val="236388752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40" y="-228600"/>
            <a:ext cx="8229600" cy="1143000"/>
          </a:xfrm>
        </p:spPr>
        <p:txBody>
          <a:bodyPr/>
          <a:lstStyle/>
          <a:p>
            <a:r>
              <a:rPr lang="en-US" dirty="0" smtClean="0"/>
              <a:t>CHSI 2015 Example Data Displays </a:t>
            </a:r>
            <a:r>
              <a:rPr lang="en-US" dirty="0" smtClean="0"/>
              <a:t>Pittsburgh</a:t>
            </a:r>
            <a:endParaRPr lang="en-US" dirty="0"/>
          </a:p>
        </p:txBody>
      </p:sp>
      <p:pic>
        <p:nvPicPr>
          <p:cNvPr id="5" name="Content Placeholder 4"/>
          <p:cNvPicPr>
            <a:picLocks noGrp="1" noChangeAspect="1"/>
          </p:cNvPicPr>
          <p:nvPr>
            <p:ph idx="1"/>
          </p:nvPr>
        </p:nvPicPr>
        <p:blipFill rotWithShape="1">
          <a:blip r:embed="rId3"/>
          <a:srcRect l="62963" t="17372" r="6481" b="9541"/>
          <a:stretch/>
        </p:blipFill>
        <p:spPr>
          <a:xfrm>
            <a:off x="5181600" y="1046284"/>
            <a:ext cx="3516640" cy="2327564"/>
          </a:xfrm>
          <a:prstGeom prst="rect">
            <a:avLst/>
          </a:prstGeom>
        </p:spPr>
      </p:pic>
      <p:pic>
        <p:nvPicPr>
          <p:cNvPr id="6" name="Picture 5"/>
          <p:cNvPicPr>
            <a:picLocks noChangeAspect="1"/>
          </p:cNvPicPr>
          <p:nvPr/>
        </p:nvPicPr>
        <p:blipFill rotWithShape="1">
          <a:blip r:embed="rId4"/>
          <a:srcRect l="63121" t="7751" r="7027" b="7333"/>
          <a:stretch/>
        </p:blipFill>
        <p:spPr>
          <a:xfrm>
            <a:off x="468640" y="1143000"/>
            <a:ext cx="4255760" cy="5029200"/>
          </a:xfrm>
          <a:prstGeom prst="rect">
            <a:avLst/>
          </a:prstGeom>
        </p:spPr>
      </p:pic>
      <p:pic>
        <p:nvPicPr>
          <p:cNvPr id="7" name="Picture 6"/>
          <p:cNvPicPr>
            <a:picLocks noChangeAspect="1"/>
          </p:cNvPicPr>
          <p:nvPr/>
        </p:nvPicPr>
        <p:blipFill rotWithShape="1">
          <a:blip r:embed="rId5"/>
          <a:srcRect l="62300" t="33523" r="7159" b="15429"/>
          <a:stretch/>
        </p:blipFill>
        <p:spPr>
          <a:xfrm>
            <a:off x="5181600" y="3505732"/>
            <a:ext cx="3516641" cy="2666468"/>
          </a:xfrm>
          <a:prstGeom prst="rect">
            <a:avLst/>
          </a:prstGeom>
        </p:spPr>
      </p:pic>
    </p:spTree>
    <p:extLst>
      <p:ext uri="{BB962C8B-B14F-4D97-AF65-F5344CB8AC3E}">
        <p14:creationId xmlns:p14="http://schemas.microsoft.com/office/powerpoint/2010/main" val="164484446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514600"/>
            <a:ext cx="7772400" cy="1362076"/>
          </a:xfrm>
        </p:spPr>
        <p:txBody>
          <a:bodyPr/>
          <a:lstStyle/>
          <a:p>
            <a:pPr algn="ctr"/>
            <a:r>
              <a:rPr lang="en-US" sz="2800" dirty="0" smtClean="0"/>
              <a:t>New Scientific resources for identifying and addressing health disparities</a:t>
            </a:r>
            <a:endParaRPr lang="en-US" sz="2800" dirty="0"/>
          </a:p>
        </p:txBody>
      </p:sp>
    </p:spTree>
    <p:extLst>
      <p:ext uri="{BB962C8B-B14F-4D97-AF65-F5344CB8AC3E}">
        <p14:creationId xmlns:p14="http://schemas.microsoft.com/office/powerpoint/2010/main" val="319017952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3175" y="76200"/>
            <a:ext cx="9144000" cy="6858000"/>
          </a:xfrm>
          <a:prstGeom prst="rect">
            <a:avLst/>
          </a:prstGeom>
          <a:noFill/>
          <a:ln w="9525">
            <a:noFill/>
            <a:miter lim="800000"/>
            <a:headEnd/>
            <a:tailEnd/>
          </a:ln>
        </p:spPr>
        <p:txBody>
          <a:bodyPr wrap="none" anchor="ctr"/>
          <a:lstStyle/>
          <a:p>
            <a:endParaRPr lang="en-US" b="1" dirty="0">
              <a:solidFill>
                <a:prstClr val="black"/>
              </a:solidFill>
            </a:endParaRPr>
          </a:p>
        </p:txBody>
      </p:sp>
      <p:pic>
        <p:nvPicPr>
          <p:cNvPr id="36866" name="Picture 6"/>
          <p:cNvPicPr>
            <a:picLocks noChangeAspect="1" noChangeArrowheads="1"/>
          </p:cNvPicPr>
          <p:nvPr/>
        </p:nvPicPr>
        <p:blipFill>
          <a:blip r:embed="rId3"/>
          <a:srcRect/>
          <a:stretch>
            <a:fillRect/>
          </a:stretch>
        </p:blipFill>
        <p:spPr bwMode="auto">
          <a:xfrm>
            <a:off x="1524000" y="1456706"/>
            <a:ext cx="6388100" cy="4867894"/>
          </a:xfrm>
          <a:prstGeom prst="rect">
            <a:avLst/>
          </a:prstGeom>
          <a:noFill/>
          <a:ln w="9525">
            <a:noFill/>
            <a:miter lim="800000"/>
            <a:headEnd/>
            <a:tailEnd/>
          </a:ln>
        </p:spPr>
      </p:pic>
      <p:sp>
        <p:nvSpPr>
          <p:cNvPr id="84996" name="Text Box 4"/>
          <p:cNvSpPr txBox="1">
            <a:spLocks noChangeArrowheads="1"/>
          </p:cNvSpPr>
          <p:nvPr/>
        </p:nvSpPr>
        <p:spPr bwMode="auto">
          <a:xfrm>
            <a:off x="377825" y="300038"/>
            <a:ext cx="8394700" cy="1077218"/>
          </a:xfrm>
          <a:prstGeom prst="rect">
            <a:avLst/>
          </a:prstGeom>
          <a:noFill/>
          <a:ln>
            <a:noFill/>
          </a:ln>
          <a:effectLst/>
          <a:extLst/>
        </p:spPr>
        <p:txBody>
          <a:bodyPr>
            <a:spAutoFit/>
          </a:bodyPr>
          <a:lstStyle/>
          <a:p>
            <a:pPr>
              <a:spcBef>
                <a:spcPct val="50000"/>
              </a:spcBef>
              <a:defRPr/>
            </a:pPr>
            <a:r>
              <a:rPr lang="en-US" sz="3200" dirty="0">
                <a:solidFill>
                  <a:schemeClr val="accent4">
                    <a:lumMod val="75000"/>
                  </a:schemeClr>
                </a:solidFill>
                <a:latin typeface="Arial" pitchFamily="34" charset="0"/>
                <a:cs typeface="Arial" pitchFamily="34" charset="0"/>
              </a:rPr>
              <a:t>Life expectancy, by county, compared to the world’s 10 best countries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13" y="1447800"/>
            <a:ext cx="1114425" cy="100965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943100" y="1486230"/>
            <a:ext cx="381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5"/>
          <p:cNvSpPr txBox="1">
            <a:spLocks/>
          </p:cNvSpPr>
          <p:nvPr/>
        </p:nvSpPr>
        <p:spPr>
          <a:xfrm>
            <a:off x="603250" y="6477000"/>
            <a:ext cx="8229600" cy="609600"/>
          </a:xfrm>
          <a:prstGeom prst="rect">
            <a:avLst/>
          </a:prstGeom>
        </p:spPr>
        <p:txBody>
          <a:bodyPr lIns="91432" tIns="45716" rIns="91432" bIns="45716"/>
          <a:lstStyle>
            <a:defPPr>
              <a:defRPr lang="en-US"/>
            </a:defPPr>
            <a:lvl1pPr marL="0" algn="l" defTabSz="914400" rtl="0" eaLnBrk="1" fontAlgn="auto" latinLnBrk="0" hangingPunct="1">
              <a:spcBef>
                <a:spcPts val="0"/>
              </a:spcBef>
              <a:spcAft>
                <a:spcPts val="0"/>
              </a:spcAft>
              <a:defRPr sz="1800" kern="1200">
                <a:solidFill>
                  <a:schemeClr val="tx1"/>
                </a:solidFill>
                <a:latin typeface="Tahoma" pitchFamily="34" charset="0"/>
                <a:ea typeface="+mn-ea"/>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bg2"/>
                </a:solidFill>
              </a:rPr>
              <a:t>Source: David Fleming, MD, Director and Health Officer. Public Health-Seattle &amp; King County  </a:t>
            </a:r>
            <a:r>
              <a:rPr lang="en-US" sz="800" i="1" dirty="0" smtClean="0">
                <a:solidFill>
                  <a:schemeClr val="bg2"/>
                </a:solidFill>
              </a:rPr>
              <a:t>ww.king</a:t>
            </a:r>
            <a:r>
              <a:rPr lang="en-US" sz="800" b="1" i="1" dirty="0" smtClean="0">
                <a:solidFill>
                  <a:schemeClr val="bg2"/>
                </a:solidFill>
              </a:rPr>
              <a:t>county</a:t>
            </a:r>
            <a:r>
              <a:rPr lang="en-US" sz="800" i="1" dirty="0" smtClean="0">
                <a:solidFill>
                  <a:schemeClr val="bg2"/>
                </a:solidFill>
              </a:rPr>
              <a:t>.gov/.../health/.../HealthofKing</a:t>
            </a:r>
            <a:r>
              <a:rPr lang="en-US" sz="800" b="1" i="1" dirty="0" smtClean="0">
                <a:solidFill>
                  <a:schemeClr val="bg2"/>
                </a:solidFill>
              </a:rPr>
              <a:t>County</a:t>
            </a:r>
            <a:r>
              <a:rPr lang="en-US" sz="800" i="1" dirty="0" smtClean="0">
                <a:solidFill>
                  <a:schemeClr val="bg2"/>
                </a:solidFill>
              </a:rPr>
              <a:t>2012.ashx</a:t>
            </a:r>
            <a:endParaRPr lang="en-US" sz="800" dirty="0" smtClean="0">
              <a:solidFill>
                <a:schemeClr val="bg2"/>
              </a:solidFill>
            </a:endParaRPr>
          </a:p>
          <a:p>
            <a:endParaRPr lang="en-US" sz="1600" dirty="0">
              <a:solidFill>
                <a:schemeClr val="bg2"/>
              </a:solidFill>
            </a:endParaRPr>
          </a:p>
        </p:txBody>
      </p:sp>
    </p:spTree>
    <p:extLst>
      <p:ext uri="{BB962C8B-B14F-4D97-AF65-F5344CB8AC3E}">
        <p14:creationId xmlns:p14="http://schemas.microsoft.com/office/powerpoint/2010/main" val="2697325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smtClean="0"/>
              <a:t>Life Expectancy in King County by Census Tract</a:t>
            </a:r>
            <a:endParaRPr lang="en-US" sz="3600" dirty="0"/>
          </a:p>
        </p:txBody>
      </p:sp>
      <p:sp>
        <p:nvSpPr>
          <p:cNvPr id="6" name="Content Placeholder 5"/>
          <p:cNvSpPr>
            <a:spLocks noGrp="1"/>
          </p:cNvSpPr>
          <p:nvPr>
            <p:ph sz="half" idx="2"/>
          </p:nvPr>
        </p:nvSpPr>
        <p:spPr>
          <a:xfrm>
            <a:off x="4809508" y="1518649"/>
            <a:ext cx="4038600" cy="4525963"/>
          </a:xfrm>
        </p:spPr>
        <p:txBody>
          <a:bodyPr/>
          <a:lstStyle/>
          <a:p>
            <a:r>
              <a:rPr lang="en-US" dirty="0" smtClean="0"/>
              <a:t>Difference of </a:t>
            </a:r>
            <a:r>
              <a:rPr lang="en-US" dirty="0" smtClean="0">
                <a:solidFill>
                  <a:srgbClr val="FF0000"/>
                </a:solidFill>
              </a:rPr>
              <a:t>30</a:t>
            </a:r>
            <a:r>
              <a:rPr lang="en-US" dirty="0" smtClean="0"/>
              <a:t> years! (Low of 66; High of 96)</a:t>
            </a:r>
          </a:p>
          <a:p>
            <a:r>
              <a:rPr lang="en-US" dirty="0" smtClean="0"/>
              <a:t>King County Average: </a:t>
            </a:r>
            <a:r>
              <a:rPr lang="en-US" dirty="0" smtClean="0">
                <a:solidFill>
                  <a:srgbClr val="FF0000"/>
                </a:solidFill>
              </a:rPr>
              <a:t>81.6</a:t>
            </a:r>
          </a:p>
          <a:p>
            <a:r>
              <a:rPr lang="en-US" dirty="0" smtClean="0"/>
              <a:t>Tracts with the lowest life expectancy are more than </a:t>
            </a:r>
            <a:r>
              <a:rPr lang="en-US" dirty="0" smtClean="0">
                <a:solidFill>
                  <a:srgbClr val="FF0000"/>
                </a:solidFill>
              </a:rPr>
              <a:t>40</a:t>
            </a:r>
            <a:r>
              <a:rPr lang="en-US" dirty="0" smtClean="0"/>
              <a:t> years behind the longest lived countries</a:t>
            </a:r>
          </a:p>
          <a:p>
            <a:pPr marL="0" indent="0">
              <a:buNone/>
            </a:pPr>
            <a:endParaRPr lang="en-US" dirty="0">
              <a:solidFill>
                <a:srgbClr val="FF0000"/>
              </a:solidFill>
            </a:endParaRPr>
          </a:p>
        </p:txBody>
      </p:sp>
      <p:sp>
        <p:nvSpPr>
          <p:cNvPr id="2" name="Slide Number Placeholder 1"/>
          <p:cNvSpPr>
            <a:spLocks noGrp="1"/>
          </p:cNvSpPr>
          <p:nvPr>
            <p:ph type="sldNum" sz="quarter" idx="12"/>
          </p:nvPr>
        </p:nvSpPr>
        <p:spPr/>
        <p:txBody>
          <a:bodyPr/>
          <a:lstStyle/>
          <a:p>
            <a:fld id="{2E72F0BA-B15F-42E1-955A-B0DBE3218C83}" type="slidenum">
              <a:rPr lang="en-US" smtClean="0">
                <a:solidFill>
                  <a:prstClr val="black">
                    <a:tint val="75000"/>
                  </a:prstClr>
                </a:solidFill>
              </a:rPr>
              <a:pPr/>
              <a:t>16</a:t>
            </a:fld>
            <a:endParaRPr lang="en-US" dirty="0">
              <a:solidFill>
                <a:prstClr val="black">
                  <a:tint val="75000"/>
                </a:prstClr>
              </a:solidFill>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85800" y="1242291"/>
            <a:ext cx="2832505" cy="507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657600" y="3927568"/>
            <a:ext cx="1151908" cy="2407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507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
          <p:cNvSpPr txBox="1">
            <a:spLocks noChangeAspect="1" noChangeArrowheads="1"/>
          </p:cNvSpPr>
          <p:nvPr/>
        </p:nvSpPr>
        <p:spPr bwMode="auto">
          <a:xfrm>
            <a:off x="381000" y="3346214"/>
            <a:ext cx="1791356"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a:solidFill>
                  <a:prstClr val="black"/>
                </a:solidFill>
                <a:ea typeface="Calibri"/>
                <a:cs typeface="Times New Roman"/>
              </a:rPr>
              <a:t>Lack of Physical Activity</a:t>
            </a:r>
            <a:endParaRPr lang="en-US" b="1" dirty="0">
              <a:solidFill>
                <a:prstClr val="black"/>
              </a:solidFill>
              <a:ea typeface="Calibri"/>
              <a:cs typeface="Times New Roman"/>
            </a:endParaRPr>
          </a:p>
        </p:txBody>
      </p:sp>
      <p:sp>
        <p:nvSpPr>
          <p:cNvPr id="11" name="Text Box 2"/>
          <p:cNvSpPr txBox="1">
            <a:spLocks noChangeAspect="1" noChangeArrowheads="1"/>
          </p:cNvSpPr>
          <p:nvPr/>
        </p:nvSpPr>
        <p:spPr bwMode="auto">
          <a:xfrm>
            <a:off x="4806396" y="3348327"/>
            <a:ext cx="1800834"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Diabetes</a:t>
            </a:r>
            <a:endParaRPr lang="en-US" b="1" dirty="0">
              <a:solidFill>
                <a:prstClr val="black"/>
              </a:solidFill>
              <a:ea typeface="Calibri"/>
              <a:cs typeface="Times New Roman"/>
            </a:endParaRPr>
          </a:p>
        </p:txBody>
      </p:sp>
      <p:sp>
        <p:nvSpPr>
          <p:cNvPr id="13" name="Text Box 2"/>
          <p:cNvSpPr txBox="1">
            <a:spLocks noChangeAspect="1" noChangeArrowheads="1"/>
          </p:cNvSpPr>
          <p:nvPr/>
        </p:nvSpPr>
        <p:spPr bwMode="auto">
          <a:xfrm>
            <a:off x="361660" y="241289"/>
            <a:ext cx="1811494" cy="2911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Life Expectancy</a:t>
            </a:r>
            <a:endParaRPr lang="en-US" b="1" dirty="0">
              <a:solidFill>
                <a:prstClr val="black"/>
              </a:solidFill>
              <a:ea typeface="Calibri"/>
              <a:cs typeface="Times New Roman"/>
            </a:endParaRPr>
          </a:p>
        </p:txBody>
      </p:sp>
      <p:sp>
        <p:nvSpPr>
          <p:cNvPr id="14" name="Text Box 2"/>
          <p:cNvSpPr txBox="1">
            <a:spLocks noChangeAspect="1" noChangeArrowheads="1"/>
          </p:cNvSpPr>
          <p:nvPr/>
        </p:nvSpPr>
        <p:spPr bwMode="auto">
          <a:xfrm>
            <a:off x="2669532" y="256939"/>
            <a:ext cx="1866751"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Tobacco Use</a:t>
            </a:r>
            <a:endParaRPr lang="en-US" b="1" dirty="0">
              <a:solidFill>
                <a:prstClr val="black"/>
              </a:solidFill>
              <a:ea typeface="Calibri"/>
              <a:cs typeface="Times New Roman"/>
            </a:endParaRPr>
          </a:p>
        </p:txBody>
      </p:sp>
      <p:sp>
        <p:nvSpPr>
          <p:cNvPr id="15" name="Text Box 2"/>
          <p:cNvSpPr txBox="1">
            <a:spLocks noChangeAspect="1" noChangeArrowheads="1"/>
          </p:cNvSpPr>
          <p:nvPr/>
        </p:nvSpPr>
        <p:spPr bwMode="auto">
          <a:xfrm>
            <a:off x="4800600" y="250176"/>
            <a:ext cx="1822375"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Frequent Mental Distress</a:t>
            </a:r>
            <a:endParaRPr lang="en-US" b="1" dirty="0">
              <a:solidFill>
                <a:prstClr val="black"/>
              </a:solidFill>
              <a:ea typeface="Calibri"/>
              <a:cs typeface="Times New Roman"/>
            </a:endParaRPr>
          </a:p>
        </p:txBody>
      </p:sp>
      <p:sp>
        <p:nvSpPr>
          <p:cNvPr id="16" name="Text Box 2"/>
          <p:cNvSpPr txBox="1">
            <a:spLocks noChangeAspect="1" noChangeArrowheads="1"/>
          </p:cNvSpPr>
          <p:nvPr/>
        </p:nvSpPr>
        <p:spPr bwMode="auto">
          <a:xfrm>
            <a:off x="6872657" y="250814"/>
            <a:ext cx="2018942"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Adverse Childhood Experiences</a:t>
            </a:r>
            <a:endParaRPr lang="en-US" b="1" dirty="0">
              <a:solidFill>
                <a:prstClr val="black"/>
              </a:solidFill>
              <a:ea typeface="Calibri"/>
              <a:cs typeface="Times New Roman"/>
            </a:endParaRPr>
          </a:p>
        </p:txBody>
      </p:sp>
      <p:pic>
        <p:nvPicPr>
          <p:cNvPr id="2" name="Picture 1" descr="Mini-map cutoff 9.pdf - Adobe Reade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69816" y="481017"/>
            <a:ext cx="1832139" cy="2857785"/>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532" y="3536613"/>
            <a:ext cx="1832424" cy="2954380"/>
          </a:xfrm>
          <a:prstGeom prst="rect">
            <a:avLst/>
          </a:prstGeom>
        </p:spPr>
      </p:pic>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l="1821" t="178" r="1" b="1"/>
          <a:stretch/>
        </p:blipFill>
        <p:spPr>
          <a:xfrm>
            <a:off x="4800600" y="3565525"/>
            <a:ext cx="1806630" cy="2925468"/>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2656" y="481017"/>
            <a:ext cx="1882559" cy="2878848"/>
          </a:xfrm>
          <a:prstGeom prst="rect">
            <a:avLst/>
          </a:prstGeom>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82" y="481017"/>
            <a:ext cx="1800548" cy="2867310"/>
          </a:xfrm>
          <a:prstGeom prst="rect">
            <a:avLst/>
          </a:prstGeom>
        </p:spPr>
      </p:pic>
      <p:pic>
        <p:nvPicPr>
          <p:cNvPr id="7" name="Picture 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2655" y="3637104"/>
            <a:ext cx="1882559" cy="2853889"/>
          </a:xfrm>
          <a:prstGeom prst="rect">
            <a:avLst/>
          </a:prstGeom>
        </p:spPr>
      </p:pic>
      <p:pic>
        <p:nvPicPr>
          <p:cNvPr id="17" name="Picture 16"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604" y="433365"/>
            <a:ext cx="1781752" cy="2905437"/>
          </a:xfrm>
          <a:prstGeom prst="rect">
            <a:avLst/>
          </a:prstGeom>
        </p:spPr>
      </p:pic>
      <p:pic>
        <p:nvPicPr>
          <p:cNvPr id="18" name="Picture 17" descr="Screen Clipping"/>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361659" y="3560237"/>
            <a:ext cx="1810698" cy="2930756"/>
          </a:xfrm>
          <a:prstGeom prst="rect">
            <a:avLst/>
          </a:prstGeom>
        </p:spPr>
      </p:pic>
      <p:sp>
        <p:nvSpPr>
          <p:cNvPr id="12" name="Text Box 2"/>
          <p:cNvSpPr txBox="1">
            <a:spLocks noChangeAspect="1" noChangeArrowheads="1"/>
          </p:cNvSpPr>
          <p:nvPr/>
        </p:nvSpPr>
        <p:spPr bwMode="auto">
          <a:xfrm>
            <a:off x="6872655" y="3345656"/>
            <a:ext cx="1882561" cy="280698"/>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Preventable Hospitalization</a:t>
            </a:r>
            <a:endParaRPr lang="en-US" b="1" dirty="0">
              <a:solidFill>
                <a:prstClr val="black"/>
              </a:solidFill>
              <a:ea typeface="Calibri"/>
              <a:cs typeface="Times New Roman"/>
            </a:endParaRPr>
          </a:p>
        </p:txBody>
      </p:sp>
      <p:sp>
        <p:nvSpPr>
          <p:cNvPr id="10" name="Text Box 2"/>
          <p:cNvSpPr txBox="1">
            <a:spLocks noChangeAspect="1" noChangeArrowheads="1"/>
          </p:cNvSpPr>
          <p:nvPr/>
        </p:nvSpPr>
        <p:spPr bwMode="auto">
          <a:xfrm>
            <a:off x="2669817" y="3338802"/>
            <a:ext cx="1831852" cy="2214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50" b="1" dirty="0" smtClean="0">
                <a:solidFill>
                  <a:prstClr val="black"/>
                </a:solidFill>
                <a:ea typeface="Calibri"/>
                <a:cs typeface="Times New Roman"/>
              </a:rPr>
              <a:t>Obesity</a:t>
            </a:r>
            <a:endParaRPr lang="en-US" b="1" dirty="0">
              <a:solidFill>
                <a:prstClr val="black"/>
              </a:solidFill>
              <a:ea typeface="Calibri"/>
              <a:cs typeface="Times New Roman"/>
            </a:endParaRPr>
          </a:p>
        </p:txBody>
      </p:sp>
      <p:sp>
        <p:nvSpPr>
          <p:cNvPr id="19" name="Slide Number Placeholder 3"/>
          <p:cNvSpPr>
            <a:spLocks noGrp="1"/>
          </p:cNvSpPr>
          <p:nvPr>
            <p:ph type="sldNum" sz="quarter" idx="12"/>
          </p:nvPr>
        </p:nvSpPr>
        <p:spPr>
          <a:xfrm>
            <a:off x="6553200" y="6188075"/>
            <a:ext cx="2133600" cy="365125"/>
          </a:xfrm>
        </p:spPr>
        <p:txBody>
          <a:bodyPr/>
          <a:lstStyle/>
          <a:p>
            <a:fld id="{2E72F0BA-B15F-42E1-955A-B0DBE3218C83}" type="slidenum">
              <a:rPr lang="en-US" smtClean="0">
                <a:solidFill>
                  <a:prstClr val="black">
                    <a:tint val="75000"/>
                  </a:prstClr>
                </a:solidFill>
              </a:rPr>
              <a:pPr/>
              <a:t>17</a:t>
            </a:fld>
            <a:endParaRPr lang="en-US" dirty="0">
              <a:solidFill>
                <a:prstClr val="black">
                  <a:tint val="75000"/>
                </a:prstClr>
              </a:solidFill>
            </a:endParaRPr>
          </a:p>
        </p:txBody>
      </p:sp>
      <p:sp>
        <p:nvSpPr>
          <p:cNvPr id="20" name="Text Placeholder 5"/>
          <p:cNvSpPr txBox="1">
            <a:spLocks/>
          </p:cNvSpPr>
          <p:nvPr/>
        </p:nvSpPr>
        <p:spPr>
          <a:xfrm>
            <a:off x="603250" y="6553200"/>
            <a:ext cx="8229600" cy="609600"/>
          </a:xfrm>
          <a:prstGeom prst="rect">
            <a:avLst/>
          </a:prstGeom>
        </p:spPr>
        <p:txBody>
          <a:bodyPr lIns="91432" tIns="45716" rIns="91432" bIns="45716"/>
          <a:lstStyle>
            <a:defPPr>
              <a:defRPr lang="en-US"/>
            </a:defPPr>
            <a:lvl1pPr marL="0" algn="l" defTabSz="914400" rtl="0" eaLnBrk="1" fontAlgn="auto" latinLnBrk="0" hangingPunct="1">
              <a:spcBef>
                <a:spcPts val="0"/>
              </a:spcBef>
              <a:spcAft>
                <a:spcPts val="0"/>
              </a:spcAft>
              <a:defRPr sz="1800" kern="1200">
                <a:solidFill>
                  <a:schemeClr val="tx1"/>
                </a:solidFill>
                <a:latin typeface="Tahoma" pitchFamily="34" charset="0"/>
                <a:ea typeface="+mn-ea"/>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bg2"/>
                </a:solidFill>
              </a:rPr>
              <a:t>Source: David Fleming, MD, Director and Health Officer. Public Health-Seattle &amp; King County  </a:t>
            </a:r>
            <a:r>
              <a:rPr lang="en-US" sz="800" i="1" dirty="0" smtClean="0">
                <a:solidFill>
                  <a:schemeClr val="bg2"/>
                </a:solidFill>
              </a:rPr>
              <a:t>ww.king</a:t>
            </a:r>
            <a:r>
              <a:rPr lang="en-US" sz="800" b="1" i="1" dirty="0" smtClean="0">
                <a:solidFill>
                  <a:schemeClr val="bg2"/>
                </a:solidFill>
              </a:rPr>
              <a:t>county</a:t>
            </a:r>
            <a:r>
              <a:rPr lang="en-US" sz="800" i="1" dirty="0" smtClean="0">
                <a:solidFill>
                  <a:schemeClr val="bg2"/>
                </a:solidFill>
              </a:rPr>
              <a:t>.gov/.../health/.../HealthofKing</a:t>
            </a:r>
            <a:r>
              <a:rPr lang="en-US" sz="800" b="1" i="1" dirty="0" smtClean="0">
                <a:solidFill>
                  <a:schemeClr val="bg2"/>
                </a:solidFill>
              </a:rPr>
              <a:t>County</a:t>
            </a:r>
            <a:r>
              <a:rPr lang="en-US" sz="800" i="1" dirty="0" smtClean="0">
                <a:solidFill>
                  <a:schemeClr val="bg2"/>
                </a:solidFill>
              </a:rPr>
              <a:t>2012.ashx</a:t>
            </a:r>
            <a:endParaRPr lang="en-US" sz="800" dirty="0" smtClean="0">
              <a:solidFill>
                <a:schemeClr val="bg2"/>
              </a:solidFill>
            </a:endParaRPr>
          </a:p>
          <a:p>
            <a:endParaRPr lang="en-US" sz="1600" dirty="0">
              <a:solidFill>
                <a:schemeClr val="bg2"/>
              </a:solidFill>
            </a:endParaRPr>
          </a:p>
        </p:txBody>
      </p:sp>
    </p:spTree>
    <p:extLst>
      <p:ext uri="{BB962C8B-B14F-4D97-AF65-F5344CB8AC3E}">
        <p14:creationId xmlns:p14="http://schemas.microsoft.com/office/powerpoint/2010/main" val="1953755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Baltimore Life Expectancy by Census Tract</a:t>
            </a:r>
            <a:endParaRPr lang="en-US" dirty="0"/>
          </a:p>
        </p:txBody>
      </p:sp>
      <p:sp>
        <p:nvSpPr>
          <p:cNvPr id="3" name="Content Placeholder 2"/>
          <p:cNvSpPr>
            <a:spLocks noGrp="1"/>
          </p:cNvSpPr>
          <p:nvPr>
            <p:ph idx="1"/>
          </p:nvPr>
        </p:nvSpPr>
        <p:spPr>
          <a:xfrm>
            <a:off x="533400" y="1981200"/>
            <a:ext cx="3048000" cy="4191000"/>
          </a:xfrm>
        </p:spPr>
        <p:txBody>
          <a:bodyPr/>
          <a:lstStyle/>
          <a:p>
            <a:pPr marL="0" indent="0">
              <a:buNone/>
            </a:pPr>
            <a:r>
              <a:rPr lang="en-US" b="0" dirty="0" smtClean="0"/>
              <a:t>Baltimore, MD</a:t>
            </a:r>
          </a:p>
          <a:p>
            <a:pPr marL="0" indent="0">
              <a:buNone/>
            </a:pPr>
            <a:r>
              <a:rPr lang="en-US" sz="2000" b="0" dirty="0" smtClean="0"/>
              <a:t>(</a:t>
            </a:r>
            <a:r>
              <a:rPr lang="en-US" sz="2000" b="0" i="1" dirty="0" smtClean="0"/>
              <a:t>Average life expectancy varies from a low range of 57- 63 years up to a range of 81- 86 years.</a:t>
            </a:r>
            <a:endParaRPr lang="en-US" sz="2000" b="0" i="1" dirty="0"/>
          </a:p>
        </p:txBody>
      </p:sp>
      <p:sp>
        <p:nvSpPr>
          <p:cNvPr id="6" name="Text Placeholder 5"/>
          <p:cNvSpPr>
            <a:spLocks noGrp="1"/>
          </p:cNvSpPr>
          <p:nvPr>
            <p:ph type="body" sz="quarter" idx="10"/>
          </p:nvPr>
        </p:nvSpPr>
        <p:spPr>
          <a:xfrm>
            <a:off x="381000" y="6248400"/>
            <a:ext cx="8762999" cy="609600"/>
          </a:xfrm>
        </p:spPr>
        <p:txBody>
          <a:bodyPr/>
          <a:lstStyle/>
          <a:p>
            <a:r>
              <a:rPr lang="en-US" sz="900" dirty="0"/>
              <a:t>Joint Center for Political and Economic </a:t>
            </a:r>
            <a:r>
              <a:rPr lang="en-US" sz="900" dirty="0" smtClean="0"/>
              <a:t>Studies. Place </a:t>
            </a:r>
            <a:r>
              <a:rPr lang="en-US" sz="900" dirty="0"/>
              <a:t>Matters for Health in </a:t>
            </a:r>
            <a:r>
              <a:rPr lang="en-US" sz="900" dirty="0" smtClean="0"/>
              <a:t>Baltimore: </a:t>
            </a:r>
            <a:r>
              <a:rPr lang="en-US" sz="900" dirty="0"/>
              <a:t>Ensuring Opportunities for Good Health for </a:t>
            </a:r>
            <a:r>
              <a:rPr lang="en-US" sz="900" dirty="0" smtClean="0"/>
              <a:t>All.  Sept. 2012</a:t>
            </a:r>
            <a:endParaRPr lang="en-US" sz="9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43000"/>
            <a:ext cx="4738687"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6161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tabLst>
                <a:tab pos="3484563" algn="l"/>
              </a:tabLst>
            </a:pPr>
            <a:r>
              <a:rPr lang="en-US" dirty="0" smtClean="0"/>
              <a:t>2015 Collaborative LE Project</a:t>
            </a:r>
            <a:endParaRPr lang="en-US" dirty="0"/>
          </a:p>
        </p:txBody>
      </p:sp>
      <p:sp>
        <p:nvSpPr>
          <p:cNvPr id="3" name="Content Placeholder 2"/>
          <p:cNvSpPr>
            <a:spLocks noGrp="1"/>
          </p:cNvSpPr>
          <p:nvPr>
            <p:ph idx="1"/>
          </p:nvPr>
        </p:nvSpPr>
        <p:spPr>
          <a:xfrm>
            <a:off x="457200" y="1066800"/>
            <a:ext cx="8229600" cy="4191000"/>
          </a:xfrm>
        </p:spPr>
        <p:txBody>
          <a:bodyPr/>
          <a:lstStyle/>
          <a:p>
            <a:r>
              <a:rPr lang="en-US" sz="2000" b="0" dirty="0" smtClean="0"/>
              <a:t>Two Year Project</a:t>
            </a:r>
          </a:p>
          <a:p>
            <a:pPr lvl="1"/>
            <a:r>
              <a:rPr lang="en-US" sz="1400" dirty="0" smtClean="0"/>
              <a:t>CDC, Council for State and Tribal Epidemiologists, 8 Health Departments</a:t>
            </a:r>
          </a:p>
          <a:p>
            <a:pPr lvl="1"/>
            <a:r>
              <a:rPr lang="en-US" sz="1400" dirty="0" smtClean="0"/>
              <a:t>Draft Guide &amp; Software for Pilots  - June, 2015</a:t>
            </a:r>
          </a:p>
          <a:p>
            <a:pPr marL="457200" lvl="1" indent="0">
              <a:buNone/>
            </a:pPr>
            <a:endParaRPr lang="en-US" sz="1400" dirty="0" smtClean="0"/>
          </a:p>
          <a:p>
            <a:r>
              <a:rPr lang="en-US" sz="2000" b="0" dirty="0" smtClean="0"/>
              <a:t>Goal</a:t>
            </a:r>
            <a:endParaRPr lang="en-US" sz="2000" b="0" dirty="0"/>
          </a:p>
          <a:p>
            <a:pPr lvl="1"/>
            <a:r>
              <a:rPr lang="en-US" sz="1400" i="1" dirty="0" smtClean="0"/>
              <a:t>Develop</a:t>
            </a:r>
            <a:r>
              <a:rPr lang="en-US" sz="1400" i="1" dirty="0"/>
              <a:t>, pilot, and disseminate a stakeholder driven, easy to use Guide for </a:t>
            </a:r>
            <a:r>
              <a:rPr lang="en-US" sz="1400" i="1" dirty="0" smtClean="0"/>
              <a:t>Calculating </a:t>
            </a:r>
            <a:r>
              <a:rPr lang="en-US" sz="1400" i="1" dirty="0"/>
              <a:t>and Visualizing Life Expectancy Estimates at the Census Tract Level </a:t>
            </a:r>
            <a:endParaRPr lang="en-US" sz="1400" i="1" dirty="0" smtClean="0"/>
          </a:p>
          <a:p>
            <a:pPr lvl="1"/>
            <a:endParaRPr lang="en-US" sz="1400" i="1" dirty="0"/>
          </a:p>
          <a:p>
            <a:r>
              <a:rPr lang="en-US" sz="1800" b="0" dirty="0" smtClean="0"/>
              <a:t>Public Health Practice and Research Applications</a:t>
            </a:r>
          </a:p>
          <a:p>
            <a:pPr lvl="1"/>
            <a:r>
              <a:rPr lang="en-US" sz="1400" dirty="0" smtClean="0"/>
              <a:t>Identify </a:t>
            </a:r>
            <a:r>
              <a:rPr lang="en-US" sz="1400" dirty="0"/>
              <a:t>and monitor community hot spots of health disparities </a:t>
            </a:r>
            <a:endParaRPr lang="en-US" sz="1400" dirty="0" smtClean="0"/>
          </a:p>
          <a:p>
            <a:pPr marL="457200" lvl="1" indent="0">
              <a:buNone/>
            </a:pPr>
            <a:endParaRPr lang="en-US" sz="1400" dirty="0"/>
          </a:p>
          <a:p>
            <a:pPr lvl="1"/>
            <a:r>
              <a:rPr lang="en-US" sz="1400" dirty="0" smtClean="0"/>
              <a:t>Investigate </a:t>
            </a:r>
            <a:r>
              <a:rPr lang="en-US" sz="1400" dirty="0"/>
              <a:t>the potentially contributing behavioral, social and environmental factors</a:t>
            </a:r>
          </a:p>
          <a:p>
            <a:pPr lvl="1"/>
            <a:endParaRPr lang="en-US" sz="1400" dirty="0" smtClean="0"/>
          </a:p>
          <a:p>
            <a:pPr lvl="1"/>
            <a:r>
              <a:rPr lang="en-US" sz="1400" dirty="0" smtClean="0"/>
              <a:t>Examine </a:t>
            </a:r>
            <a:r>
              <a:rPr lang="en-US" sz="1400" dirty="0"/>
              <a:t>the degree to which LE and associated contributing factors vary across populations and geographies.</a:t>
            </a:r>
          </a:p>
          <a:p>
            <a:pPr lvl="1"/>
            <a:endParaRPr lang="en-US" sz="1400" dirty="0" smtClean="0"/>
          </a:p>
          <a:p>
            <a:pPr lvl="1"/>
            <a:r>
              <a:rPr lang="en-US" sz="1400" dirty="0" smtClean="0"/>
              <a:t>Raise </a:t>
            </a:r>
            <a:r>
              <a:rPr lang="en-US" sz="1400" dirty="0"/>
              <a:t>public awareness on the importance of </a:t>
            </a:r>
            <a:r>
              <a:rPr lang="en-US" sz="1400" dirty="0" smtClean="0"/>
              <a:t>multi-sector place </a:t>
            </a:r>
            <a:r>
              <a:rPr lang="en-US" sz="1400" dirty="0"/>
              <a:t>based </a:t>
            </a:r>
            <a:r>
              <a:rPr lang="en-US" sz="1400" dirty="0" smtClean="0"/>
              <a:t>factors </a:t>
            </a:r>
            <a:r>
              <a:rPr lang="en-US" sz="1400" dirty="0"/>
              <a:t>(i.e., education, transportation, community development, and business) in creating health and health disparities. </a:t>
            </a:r>
          </a:p>
          <a:p>
            <a:pPr marL="457200" lvl="1" indent="0">
              <a:buNone/>
            </a:pPr>
            <a:endParaRPr lang="en-US" sz="1400" b="0" dirty="0"/>
          </a:p>
        </p:txBody>
      </p:sp>
    </p:spTree>
    <p:extLst>
      <p:ext uri="{BB962C8B-B14F-4D97-AF65-F5344CB8AC3E}">
        <p14:creationId xmlns:p14="http://schemas.microsoft.com/office/powerpoint/2010/main" val="50861423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Calibri" panose="020F0502020204030204" pitchFamily="34" charset="0"/>
              </a:rPr>
              <a:t>Community Health </a:t>
            </a:r>
            <a:r>
              <a:rPr lang="en-US" dirty="0" smtClean="0">
                <a:latin typeface="Calibri" panose="020F0502020204030204" pitchFamily="34" charset="0"/>
              </a:rPr>
              <a:t>Needs Assessment </a:t>
            </a:r>
            <a:br>
              <a:rPr lang="en-US" dirty="0" smtClean="0">
                <a:latin typeface="Calibri" panose="020F0502020204030204" pitchFamily="34" charset="0"/>
              </a:rPr>
            </a:br>
            <a:r>
              <a:rPr lang="en-US" dirty="0" smtClean="0">
                <a:latin typeface="Calibri" panose="020F0502020204030204" pitchFamily="34" charset="0"/>
              </a:rPr>
              <a:t>and Implementation Strategies </a:t>
            </a:r>
            <a:r>
              <a:rPr lang="en-US" dirty="0">
                <a:latin typeface="Calibri" panose="020F0502020204030204" pitchFamily="34" charset="0"/>
              </a:rPr>
              <a:t>– </a:t>
            </a:r>
            <a:r>
              <a:rPr lang="en-US" dirty="0" smtClean="0">
                <a:latin typeface="Calibri" panose="020F0502020204030204" pitchFamily="34" charset="0"/>
              </a:rPr>
              <a:t>Drivers</a:t>
            </a:r>
            <a:endParaRPr lang="en-US" dirty="0">
              <a:latin typeface="Calibri" panose="020F0502020204030204" pitchFamily="34" charset="0"/>
            </a:endParaRPr>
          </a:p>
        </p:txBody>
      </p:sp>
      <p:sp>
        <p:nvSpPr>
          <p:cNvPr id="3" name="Content Placeholder 2"/>
          <p:cNvSpPr>
            <a:spLocks noGrp="1"/>
          </p:cNvSpPr>
          <p:nvPr>
            <p:ph idx="1"/>
          </p:nvPr>
        </p:nvSpPr>
        <p:spPr>
          <a:xfrm>
            <a:off x="447675" y="1219200"/>
            <a:ext cx="8229600" cy="4191000"/>
          </a:xfrm>
        </p:spPr>
        <p:txBody>
          <a:bodyPr/>
          <a:lstStyle/>
          <a:p>
            <a:r>
              <a:rPr lang="en-US" sz="2200" b="0" dirty="0" smtClean="0">
                <a:latin typeface="Calibri" panose="020F0502020204030204" pitchFamily="34" charset="0"/>
              </a:rPr>
              <a:t>IRS</a:t>
            </a:r>
            <a:r>
              <a:rPr lang="en-US" b="0" dirty="0" smtClean="0">
                <a:latin typeface="Calibri" panose="020F0502020204030204" pitchFamily="34" charset="0"/>
              </a:rPr>
              <a:t> </a:t>
            </a:r>
            <a:r>
              <a:rPr lang="en-US" sz="2200" b="0" dirty="0" smtClean="0">
                <a:latin typeface="Calibri" panose="020F0502020204030204" pitchFamily="34" charset="0"/>
              </a:rPr>
              <a:t>requirements for tax-exempt </a:t>
            </a:r>
            <a:r>
              <a:rPr lang="en-US" sz="2200" b="0" dirty="0">
                <a:latin typeface="Calibri" panose="020F0502020204030204" pitchFamily="34" charset="0"/>
              </a:rPr>
              <a:t>hospitals </a:t>
            </a:r>
            <a:r>
              <a:rPr lang="en-US" sz="2200" b="0" dirty="0" smtClean="0">
                <a:latin typeface="Calibri" panose="020F0502020204030204" pitchFamily="34" charset="0"/>
              </a:rPr>
              <a:t>and </a:t>
            </a:r>
            <a:r>
              <a:rPr lang="en-US" sz="2200" b="0" dirty="0">
                <a:latin typeface="Calibri" panose="020F0502020204030204" pitchFamily="34" charset="0"/>
              </a:rPr>
              <a:t>community </a:t>
            </a:r>
            <a:r>
              <a:rPr lang="en-US" sz="2200" b="0" dirty="0" smtClean="0">
                <a:latin typeface="Calibri" panose="020F0502020204030204" pitchFamily="34" charset="0"/>
              </a:rPr>
              <a:t>benefits </a:t>
            </a:r>
            <a:r>
              <a:rPr lang="en-US" sz="2200" b="0" i="1" dirty="0" smtClean="0">
                <a:latin typeface="Calibri" panose="020F0502020204030204" pitchFamily="34" charset="0"/>
              </a:rPr>
              <a:t>every 3 years </a:t>
            </a:r>
            <a:r>
              <a:rPr lang="en-US" sz="2200" b="0" dirty="0" smtClean="0">
                <a:latin typeface="Calibri" panose="020F0502020204030204" pitchFamily="34" charset="0"/>
              </a:rPr>
              <a:t>(n&gt;3,000)</a:t>
            </a:r>
          </a:p>
          <a:p>
            <a:pPr marL="0" indent="0">
              <a:buNone/>
            </a:pPr>
            <a:endParaRPr lang="en-US" sz="2200" b="0" dirty="0" smtClean="0">
              <a:latin typeface="Calibri" panose="020F0502020204030204" pitchFamily="34" charset="0"/>
            </a:endParaRPr>
          </a:p>
          <a:p>
            <a:r>
              <a:rPr lang="en-US" sz="2200" b="0" dirty="0">
                <a:latin typeface="Calibri" panose="020F0502020204030204" pitchFamily="34" charset="0"/>
              </a:rPr>
              <a:t>National voluntary public health department accreditation </a:t>
            </a:r>
            <a:r>
              <a:rPr lang="en-US" sz="2200" b="0" i="1" dirty="0" smtClean="0">
                <a:latin typeface="Calibri" panose="020F0502020204030204" pitchFamily="34" charset="0"/>
              </a:rPr>
              <a:t>every 5 years </a:t>
            </a:r>
            <a:r>
              <a:rPr lang="en-US" sz="2200" b="0" dirty="0" smtClean="0">
                <a:latin typeface="Calibri" panose="020F0502020204030204" pitchFamily="34" charset="0"/>
              </a:rPr>
              <a:t>(PHAB</a:t>
            </a:r>
            <a:r>
              <a:rPr lang="en-US" sz="2200" b="0" dirty="0">
                <a:latin typeface="Calibri" panose="020F0502020204030204" pitchFamily="34" charset="0"/>
              </a:rPr>
              <a:t>) (n~2,400</a:t>
            </a:r>
            <a:r>
              <a:rPr lang="en-US" sz="2200" b="0" dirty="0" smtClean="0">
                <a:latin typeface="Calibri" panose="020F0502020204030204" pitchFamily="34" charset="0"/>
              </a:rPr>
              <a:t>)</a:t>
            </a:r>
          </a:p>
          <a:p>
            <a:endParaRPr lang="en-US" sz="2200" b="0" dirty="0" smtClean="0">
              <a:latin typeface="Calibri" panose="020F0502020204030204" pitchFamily="34" charset="0"/>
            </a:endParaRPr>
          </a:p>
          <a:p>
            <a:r>
              <a:rPr lang="en-US" sz="2200" b="0" dirty="0" smtClean="0">
                <a:latin typeface="Calibri" panose="020F0502020204030204" pitchFamily="34" charset="0"/>
              </a:rPr>
              <a:t>Federally </a:t>
            </a:r>
            <a:r>
              <a:rPr lang="en-US" sz="2200" b="0" dirty="0">
                <a:latin typeface="Calibri" panose="020F0502020204030204" pitchFamily="34" charset="0"/>
              </a:rPr>
              <a:t>Qualified Health Centers (n&gt;1,200) </a:t>
            </a:r>
          </a:p>
          <a:p>
            <a:endParaRPr lang="en-US" sz="2200" b="0" dirty="0" smtClean="0">
              <a:latin typeface="Calibri" panose="020F0502020204030204" pitchFamily="34" charset="0"/>
            </a:endParaRPr>
          </a:p>
          <a:p>
            <a:r>
              <a:rPr lang="en-US" sz="2200" b="0" dirty="0" smtClean="0">
                <a:latin typeface="Calibri" panose="020F0502020204030204" pitchFamily="34" charset="0"/>
              </a:rPr>
              <a:t>Healthy </a:t>
            </a:r>
            <a:r>
              <a:rPr lang="en-US" sz="2200" b="0" dirty="0">
                <a:latin typeface="Calibri" panose="020F0502020204030204" pitchFamily="34" charset="0"/>
              </a:rPr>
              <a:t>People 2020/National Prevention Strategy</a:t>
            </a:r>
          </a:p>
          <a:p>
            <a:pPr>
              <a:spcAft>
                <a:spcPts val="0"/>
              </a:spcAft>
            </a:pPr>
            <a:endParaRPr lang="en-US" sz="2200" b="0" dirty="0" smtClean="0">
              <a:latin typeface="Calibri" panose="020F0502020204030204" pitchFamily="34" charset="0"/>
            </a:endParaRPr>
          </a:p>
          <a:p>
            <a:pPr>
              <a:spcAft>
                <a:spcPts val="0"/>
              </a:spcAft>
            </a:pPr>
            <a:r>
              <a:rPr lang="en-US" sz="2200" b="0" dirty="0" smtClean="0">
                <a:latin typeface="Calibri" panose="020F0502020204030204" pitchFamily="34" charset="0"/>
              </a:rPr>
              <a:t>Other </a:t>
            </a:r>
            <a:r>
              <a:rPr lang="en-US" sz="2200" b="0" dirty="0">
                <a:latin typeface="Calibri" panose="020F0502020204030204" pitchFamily="34" charset="0"/>
              </a:rPr>
              <a:t>state requirements for needs assessment</a:t>
            </a:r>
          </a:p>
          <a:p>
            <a:pPr>
              <a:spcAft>
                <a:spcPts val="0"/>
              </a:spcAft>
            </a:pPr>
            <a:endParaRPr lang="en-US" sz="2200" b="0" dirty="0" smtClean="0">
              <a:latin typeface="Calibri" panose="020F0502020204030204" pitchFamily="34" charset="0"/>
            </a:endParaRPr>
          </a:p>
          <a:p>
            <a:pPr>
              <a:spcAft>
                <a:spcPts val="0"/>
              </a:spcAft>
            </a:pPr>
            <a:r>
              <a:rPr lang="en-US" sz="2200" b="0" dirty="0" smtClean="0">
                <a:latin typeface="Calibri" panose="020F0502020204030204" pitchFamily="34" charset="0"/>
              </a:rPr>
              <a:t>Grant </a:t>
            </a:r>
            <a:r>
              <a:rPr lang="en-US" sz="2200" b="0" dirty="0">
                <a:latin typeface="Calibri" panose="020F0502020204030204" pitchFamily="34" charset="0"/>
              </a:rPr>
              <a:t>requirements or grant-related activities</a:t>
            </a:r>
          </a:p>
          <a:p>
            <a:pPr marL="0" indent="0">
              <a:buNone/>
            </a:pPr>
            <a:endParaRPr lang="en-US" dirty="0"/>
          </a:p>
        </p:txBody>
      </p:sp>
    </p:spTree>
    <p:extLst>
      <p:ext uri="{BB962C8B-B14F-4D97-AF65-F5344CB8AC3E}">
        <p14:creationId xmlns:p14="http://schemas.microsoft.com/office/powerpoint/2010/main" val="173200893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1905000"/>
            <a:ext cx="6400800" cy="2057400"/>
          </a:xfrm>
        </p:spPr>
        <p:txBody>
          <a:bodyPr/>
          <a:lstStyle/>
          <a:p>
            <a:r>
              <a:rPr lang="en-US" dirty="0" smtClean="0">
                <a:solidFill>
                  <a:schemeClr val="bg2"/>
                </a:solidFill>
              </a:rPr>
              <a:t>Vickie Boothe</a:t>
            </a:r>
          </a:p>
          <a:p>
            <a:r>
              <a:rPr lang="en-US" sz="1800" b="0" dirty="0" smtClean="0">
                <a:solidFill>
                  <a:schemeClr val="bg2"/>
                </a:solidFill>
              </a:rPr>
              <a:t>Email: </a:t>
            </a:r>
            <a:r>
              <a:rPr lang="en-US" sz="1800" b="0" dirty="0" smtClean="0">
                <a:solidFill>
                  <a:schemeClr val="bg2"/>
                </a:solidFill>
                <a:hlinkClick r:id="rId2"/>
              </a:rPr>
              <a:t>veb6@cdc.gov</a:t>
            </a:r>
            <a:endParaRPr lang="en-US" sz="1800" b="0" dirty="0" smtClean="0">
              <a:solidFill>
                <a:schemeClr val="bg2"/>
              </a:solidFill>
            </a:endParaRPr>
          </a:p>
          <a:p>
            <a:r>
              <a:rPr lang="en-US" sz="1800" b="0" dirty="0" smtClean="0">
                <a:solidFill>
                  <a:schemeClr val="bg2"/>
                </a:solidFill>
              </a:rPr>
              <a:t>Phone: (404) 498-2826</a:t>
            </a:r>
            <a:endParaRPr lang="en-US" sz="1800" b="0" dirty="0">
              <a:solidFill>
                <a:schemeClr val="bg2"/>
              </a:solidFill>
            </a:endParaRPr>
          </a:p>
        </p:txBody>
      </p:sp>
      <p:sp>
        <p:nvSpPr>
          <p:cNvPr id="6" name="Text Placeholder 5"/>
          <p:cNvSpPr>
            <a:spLocks noGrp="1"/>
          </p:cNvSpPr>
          <p:nvPr>
            <p:ph type="body" sz="quarter" idx="11"/>
          </p:nvPr>
        </p:nvSpPr>
        <p:spPr/>
        <p:txBody>
          <a:bodyPr/>
          <a:lstStyle/>
          <a:p>
            <a:r>
              <a:rPr lang="en-US" dirty="0" smtClean="0"/>
              <a:t>Center for Surveillance, Epidemiology, and Laboratory Services</a:t>
            </a:r>
            <a:endParaRPr lang="en-US" dirty="0"/>
          </a:p>
        </p:txBody>
      </p:sp>
      <p:sp>
        <p:nvSpPr>
          <p:cNvPr id="2" name="Text Placeholder 1"/>
          <p:cNvSpPr>
            <a:spLocks noGrp="1"/>
          </p:cNvSpPr>
          <p:nvPr>
            <p:ph type="body" sz="quarter" idx="12"/>
          </p:nvPr>
        </p:nvSpPr>
        <p:spPr/>
        <p:txBody>
          <a:bodyPr/>
          <a:lstStyle/>
          <a:p>
            <a:r>
              <a:rPr lang="en-US" dirty="0" smtClean="0"/>
              <a:t>Division of Public Health Information Dissemination</a:t>
            </a:r>
            <a:endParaRPr lang="en-US" dirty="0"/>
          </a:p>
        </p:txBody>
      </p:sp>
    </p:spTree>
    <p:extLst>
      <p:ext uri="{BB962C8B-B14F-4D97-AF65-F5344CB8AC3E}">
        <p14:creationId xmlns:p14="http://schemas.microsoft.com/office/powerpoint/2010/main" val="293175757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514600"/>
            <a:ext cx="7772400" cy="1362076"/>
          </a:xfrm>
        </p:spPr>
        <p:txBody>
          <a:bodyPr/>
          <a:lstStyle/>
          <a:p>
            <a:pPr algn="ctr"/>
            <a:r>
              <a:rPr lang="en-US" sz="2800" dirty="0" smtClean="0"/>
              <a:t>EXTRA SLIDES</a:t>
            </a:r>
            <a:endParaRPr lang="en-US" sz="2800" dirty="0"/>
          </a:p>
        </p:txBody>
      </p:sp>
    </p:spTree>
    <p:extLst>
      <p:ext uri="{BB962C8B-B14F-4D97-AF65-F5344CB8AC3E}">
        <p14:creationId xmlns:p14="http://schemas.microsoft.com/office/powerpoint/2010/main" val="323083909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1143000"/>
          </a:xfrm>
        </p:spPr>
        <p:txBody>
          <a:bodyPr/>
          <a:lstStyle/>
          <a:p>
            <a:r>
              <a:rPr lang="en-US" dirty="0">
                <a:latin typeface="Calibri" panose="020F0502020204030204" pitchFamily="34" charset="0"/>
              </a:rPr>
              <a:t>Principles to Consider for the Implementation of a Community Health Needs Assessment </a:t>
            </a:r>
            <a:r>
              <a:rPr lang="en-US" dirty="0" smtClean="0">
                <a:latin typeface="Calibri" panose="020F0502020204030204" pitchFamily="34" charset="0"/>
              </a:rPr>
              <a:t>Process</a:t>
            </a:r>
            <a:endParaRPr lang="en-US" dirty="0">
              <a:latin typeface="Calibri" panose="020F0502020204030204" pitchFamily="34" charset="0"/>
            </a:endParaRPr>
          </a:p>
        </p:txBody>
      </p:sp>
      <p:sp>
        <p:nvSpPr>
          <p:cNvPr id="3" name="Content Placeholder 2"/>
          <p:cNvSpPr>
            <a:spLocks noGrp="1"/>
          </p:cNvSpPr>
          <p:nvPr>
            <p:ph idx="1"/>
          </p:nvPr>
        </p:nvSpPr>
        <p:spPr>
          <a:xfrm>
            <a:off x="381000" y="1615440"/>
            <a:ext cx="8229600" cy="4191000"/>
          </a:xfrm>
        </p:spPr>
        <p:txBody>
          <a:bodyPr/>
          <a:lstStyle/>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Maximum transparency to improve community engagement and </a:t>
            </a:r>
            <a:r>
              <a:rPr lang="en-US" sz="2000" b="0" dirty="0" smtClean="0">
                <a:latin typeface="Calibri" panose="020F0502020204030204" pitchFamily="34" charset="0"/>
              </a:rPr>
              <a:t>accountability</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Multisector collaborations that support shared ownership of all phases of community health </a:t>
            </a:r>
            <a:r>
              <a:rPr lang="en-US" sz="2000" b="0" dirty="0" smtClean="0">
                <a:latin typeface="Calibri" panose="020F0502020204030204" pitchFamily="34" charset="0"/>
              </a:rPr>
              <a:t>improvement</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Proactive, broad, and diverse community </a:t>
            </a:r>
            <a:r>
              <a:rPr lang="en-US" sz="2000" b="0" dirty="0" smtClean="0">
                <a:latin typeface="Calibri" panose="020F0502020204030204" pitchFamily="34" charset="0"/>
              </a:rPr>
              <a:t>engagement</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Definition of community (broad while addressing </a:t>
            </a:r>
            <a:r>
              <a:rPr lang="en-US" sz="2000" b="0" dirty="0" smtClean="0">
                <a:latin typeface="Calibri" panose="020F0502020204030204" pitchFamily="34" charset="0"/>
              </a:rPr>
              <a:t>disparities)</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Use of the highest quality data pooled </a:t>
            </a:r>
            <a:r>
              <a:rPr lang="en-US" sz="2000" b="0" dirty="0" smtClean="0">
                <a:latin typeface="Calibri" panose="020F0502020204030204" pitchFamily="34" charset="0"/>
              </a:rPr>
              <a:t>from...diverse </a:t>
            </a:r>
            <a:r>
              <a:rPr lang="en-US" sz="2000" b="0" dirty="0">
                <a:latin typeface="Calibri" panose="020F0502020204030204" pitchFamily="34" charset="0"/>
              </a:rPr>
              <a:t>public and private </a:t>
            </a:r>
            <a:r>
              <a:rPr lang="en-US" sz="2000" b="0" dirty="0" smtClean="0">
                <a:latin typeface="Calibri" panose="020F0502020204030204" pitchFamily="34" charset="0"/>
              </a:rPr>
              <a:t>sources</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Use of evidence-based interventions and innovative practices with </a:t>
            </a:r>
            <a:r>
              <a:rPr lang="en-US" sz="2000" b="0" dirty="0" smtClean="0">
                <a:latin typeface="Calibri" panose="020F0502020204030204" pitchFamily="34" charset="0"/>
              </a:rPr>
              <a:t>evaluation</a:t>
            </a:r>
            <a:endParaRPr lang="en-US" sz="2000" b="0" dirty="0">
              <a:latin typeface="Calibri" panose="020F0502020204030204" pitchFamily="34" charset="0"/>
            </a:endParaRPr>
          </a:p>
          <a:p>
            <a:pPr marL="457200" indent="-457200" fontAlgn="base">
              <a:lnSpc>
                <a:spcPct val="110000"/>
              </a:lnSpc>
              <a:spcAft>
                <a:spcPct val="0"/>
              </a:spcAft>
              <a:buFont typeface="+mj-lt"/>
              <a:buAutoNum type="arabicPeriod"/>
              <a:defRPr/>
            </a:pPr>
            <a:r>
              <a:rPr lang="en-US" sz="2000" b="0" dirty="0">
                <a:latin typeface="Calibri" panose="020F0502020204030204" pitchFamily="34" charset="0"/>
              </a:rPr>
              <a:t>Evaluation to inform a continuous improvement </a:t>
            </a:r>
            <a:r>
              <a:rPr lang="en-US" sz="2000" b="0" dirty="0" smtClean="0">
                <a:latin typeface="Calibri" panose="020F0502020204030204" pitchFamily="34" charset="0"/>
              </a:rPr>
              <a:t>process</a:t>
            </a:r>
          </a:p>
          <a:p>
            <a:pPr marL="457200" indent="-457200" fontAlgn="base">
              <a:lnSpc>
                <a:spcPct val="110000"/>
              </a:lnSpc>
              <a:spcAft>
                <a:spcPct val="0"/>
              </a:spcAft>
              <a:buFont typeface="+mj-lt"/>
              <a:buAutoNum type="arabicPeriod"/>
              <a:defRPr/>
            </a:pPr>
            <a:endParaRPr lang="en-US" sz="2000" b="0" dirty="0"/>
          </a:p>
          <a:p>
            <a:pPr marL="0" indent="0" fontAlgn="base">
              <a:lnSpc>
                <a:spcPct val="110000"/>
              </a:lnSpc>
              <a:spcAft>
                <a:spcPct val="0"/>
              </a:spcAft>
              <a:buNone/>
              <a:defRPr/>
            </a:pPr>
            <a:r>
              <a:rPr lang="en-US" sz="1200" b="0" dirty="0">
                <a:latin typeface="Calibri" panose="020F0502020204030204" pitchFamily="34" charset="0"/>
                <a:hlinkClick r:id="rId3"/>
              </a:rPr>
              <a:t>http://nnphi.org/CMSuploads/PrinciplesToConsiderForTheImplementationOfACHNAProcess_GWU_20130604.pdf</a:t>
            </a:r>
            <a:endParaRPr lang="en-US" sz="1200" b="0" dirty="0">
              <a:latin typeface="Calibri" panose="020F0502020204030204" pitchFamily="34" charset="0"/>
            </a:endParaRPr>
          </a:p>
          <a:p>
            <a:pPr marL="0" indent="0" fontAlgn="base">
              <a:lnSpc>
                <a:spcPct val="110000"/>
              </a:lnSpc>
              <a:spcAft>
                <a:spcPct val="0"/>
              </a:spcAft>
              <a:buNone/>
              <a:defRPr/>
            </a:pPr>
            <a:r>
              <a:rPr lang="en-US" sz="2000" b="0" dirty="0" smtClean="0"/>
              <a:t> </a:t>
            </a:r>
            <a:endParaRPr lang="en-US" sz="2000" b="0" dirty="0"/>
          </a:p>
          <a:p>
            <a:endParaRPr lang="en-US" sz="1500" dirty="0" smtClean="0"/>
          </a:p>
        </p:txBody>
      </p:sp>
    </p:spTree>
    <p:extLst>
      <p:ext uri="{BB962C8B-B14F-4D97-AF65-F5344CB8AC3E}">
        <p14:creationId xmlns:p14="http://schemas.microsoft.com/office/powerpoint/2010/main" val="265547234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728"/>
          </a:xfrm>
        </p:spPr>
        <p:txBody>
          <a:bodyPr/>
          <a:lstStyle/>
          <a:p>
            <a:r>
              <a:rPr lang="en-US" sz="3600" dirty="0" smtClean="0"/>
              <a:t>CHSI 2015 Updates</a:t>
            </a:r>
            <a:endParaRPr lang="en-US" sz="3600" dirty="0"/>
          </a:p>
        </p:txBody>
      </p:sp>
      <p:grpSp>
        <p:nvGrpSpPr>
          <p:cNvPr id="4" name="Group 3"/>
          <p:cNvGrpSpPr/>
          <p:nvPr/>
        </p:nvGrpSpPr>
        <p:grpSpPr>
          <a:xfrm>
            <a:off x="457200" y="1263014"/>
            <a:ext cx="8153400" cy="5183506"/>
            <a:chOff x="457200" y="1263014"/>
            <a:chExt cx="8153400" cy="518350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3014"/>
              <a:ext cx="8153400" cy="518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0" y="1371600"/>
              <a:ext cx="1409700" cy="457200"/>
            </a:xfrm>
            <a:prstGeom prst="rect">
              <a:avLst/>
            </a:prstGeom>
            <a:solidFill>
              <a:srgbClr val="437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56DC"/>
                </a:solidFill>
              </a:endParaRPr>
            </a:p>
          </p:txBody>
        </p:sp>
      </p:grpSp>
    </p:spTree>
    <p:extLst>
      <p:ext uri="{BB962C8B-B14F-4D97-AF65-F5344CB8AC3E}">
        <p14:creationId xmlns:p14="http://schemas.microsoft.com/office/powerpoint/2010/main" val="121786358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79142" y="331356"/>
            <a:ext cx="8173844" cy="659244"/>
          </a:xfrm>
          <a:prstGeom prst="rect">
            <a:avLst/>
          </a:prstGeom>
        </p:spPr>
        <p:txBody>
          <a:bodyPr>
            <a:noAutofit/>
          </a:bodyPr>
          <a:lstStyle/>
          <a:p>
            <a:pPr algn="ctr"/>
            <a:r>
              <a:rPr lang="en-US" sz="3600" b="0" dirty="0" smtClean="0">
                <a:solidFill>
                  <a:schemeClr val="tx1"/>
                </a:solidFill>
                <a:latin typeface="Calibri" pitchFamily="34" charset="0"/>
              </a:rPr>
              <a:t>Peers via K-Means Clustering</a:t>
            </a:r>
            <a:endParaRPr lang="en-US" sz="3600" b="0" dirty="0">
              <a:solidFill>
                <a:schemeClr val="tx1"/>
              </a:solidFill>
              <a:latin typeface="Calibri" pitchFamily="34" charset="0"/>
            </a:endParaRPr>
          </a:p>
        </p:txBody>
      </p:sp>
      <p:sp>
        <p:nvSpPr>
          <p:cNvPr id="2" name="Content Placeholder 1"/>
          <p:cNvSpPr>
            <a:spLocks noGrp="1"/>
          </p:cNvSpPr>
          <p:nvPr>
            <p:ph idx="1"/>
          </p:nvPr>
        </p:nvSpPr>
        <p:spPr>
          <a:xfrm>
            <a:off x="3735676" y="1031488"/>
            <a:ext cx="4951141" cy="5140712"/>
          </a:xfrm>
        </p:spPr>
        <p:txBody>
          <a:bodyPr/>
          <a:lstStyle/>
          <a:p>
            <a:pPr lvl="0"/>
            <a:endParaRPr lang="en-US" dirty="0" smtClean="0"/>
          </a:p>
          <a:p>
            <a:pPr marL="0" lvl="0" indent="0" algn="ctr">
              <a:buNone/>
            </a:pPr>
            <a:r>
              <a:rPr lang="en-US" sz="2000" dirty="0" smtClean="0"/>
              <a:t>19 Variables</a:t>
            </a:r>
            <a:endParaRPr lang="en-US" sz="2000" dirty="0"/>
          </a:p>
          <a:p>
            <a:pPr lvl="0"/>
            <a:r>
              <a:rPr lang="en-US" sz="2000" dirty="0" smtClean="0"/>
              <a:t>Population </a:t>
            </a:r>
            <a:r>
              <a:rPr lang="en-US" sz="2000" dirty="0"/>
              <a:t>(Size, growth, density, mobility)</a:t>
            </a:r>
          </a:p>
          <a:p>
            <a:pPr lvl="0"/>
            <a:r>
              <a:rPr lang="en-US" sz="2000" dirty="0"/>
              <a:t>Demographics (Children, Elderly, </a:t>
            </a:r>
            <a:r>
              <a:rPr lang="en-US" sz="2000" dirty="0" smtClean="0"/>
              <a:t>Gender Ratio, </a:t>
            </a:r>
            <a:r>
              <a:rPr lang="en-US" sz="2000" dirty="0"/>
              <a:t>Foreign-born)</a:t>
            </a:r>
          </a:p>
          <a:p>
            <a:pPr lvl="0"/>
            <a:r>
              <a:rPr lang="en-US" sz="2000" dirty="0" smtClean="0"/>
              <a:t>Education Level</a:t>
            </a:r>
            <a:endParaRPr lang="en-US" sz="2000" dirty="0"/>
          </a:p>
          <a:p>
            <a:pPr lvl="0"/>
            <a:r>
              <a:rPr lang="en-US" sz="2000" dirty="0"/>
              <a:t>Family </a:t>
            </a:r>
            <a:r>
              <a:rPr lang="en-US" sz="2000" dirty="0" smtClean="0"/>
              <a:t>Structure (Single Parent)</a:t>
            </a:r>
            <a:endParaRPr lang="en-US" sz="2000" dirty="0"/>
          </a:p>
          <a:p>
            <a:pPr lvl="0"/>
            <a:r>
              <a:rPr lang="en-US" sz="2000" dirty="0"/>
              <a:t>Housing (Home Value, Housing Stress, Tenure)</a:t>
            </a:r>
          </a:p>
          <a:p>
            <a:pPr lvl="0"/>
            <a:r>
              <a:rPr lang="en-US" sz="2000" dirty="0" smtClean="0"/>
              <a:t>Income and Income Inequality</a:t>
            </a:r>
          </a:p>
          <a:p>
            <a:pPr lvl="0"/>
            <a:r>
              <a:rPr lang="en-US" sz="2000" dirty="0" smtClean="0"/>
              <a:t>Poverty, Public Assistance, Employment</a:t>
            </a:r>
            <a:endParaRPr lang="en-US" sz="2000" dirty="0"/>
          </a:p>
          <a:p>
            <a:pPr lvl="0"/>
            <a:r>
              <a:rPr lang="en-US" sz="2000" dirty="0"/>
              <a:t>Urbanicity</a:t>
            </a:r>
          </a:p>
          <a:p>
            <a:endParaRPr lang="en-US" dirty="0"/>
          </a:p>
        </p:txBody>
      </p:sp>
      <p:pic>
        <p:nvPicPr>
          <p:cNvPr id="5" name="Picture 4"/>
          <p:cNvPicPr/>
          <p:nvPr/>
        </p:nvPicPr>
        <p:blipFill rotWithShape="1">
          <a:blip r:embed="rId3"/>
          <a:srcRect l="30152" t="12452" r="28714" b="4070"/>
          <a:stretch/>
        </p:blipFill>
        <p:spPr bwMode="auto">
          <a:xfrm>
            <a:off x="620323" y="1143003"/>
            <a:ext cx="2943922" cy="4304372"/>
          </a:xfrm>
          <a:prstGeom prst="rect">
            <a:avLst/>
          </a:prstGeom>
          <a:ln>
            <a:noFill/>
          </a:ln>
          <a:extLst>
            <a:ext uri="{53640926-AAD7-44D8-BBD7-CCE9431645EC}">
              <a14:shadowObscured xmlns:a14="http://schemas.microsoft.com/office/drawing/2010/main"/>
            </a:ext>
          </a:extLst>
        </p:spPr>
      </p:pic>
      <p:sp>
        <p:nvSpPr>
          <p:cNvPr id="6" name="Text Placeholder 3"/>
          <p:cNvSpPr>
            <a:spLocks noGrp="1"/>
          </p:cNvSpPr>
          <p:nvPr>
            <p:ph type="body" sz="quarter" idx="10"/>
          </p:nvPr>
        </p:nvSpPr>
        <p:spPr>
          <a:xfrm>
            <a:off x="457200" y="5791200"/>
            <a:ext cx="3429000" cy="609600"/>
          </a:xfrm>
        </p:spPr>
        <p:txBody>
          <a:bodyPr/>
          <a:lstStyle/>
          <a:p>
            <a:pPr algn="ctr"/>
            <a:r>
              <a:rPr lang="en-US" sz="1600" dirty="0" smtClean="0"/>
              <a:t>89 Peer Groups</a:t>
            </a:r>
          </a:p>
          <a:p>
            <a:pPr algn="ctr"/>
            <a:r>
              <a:rPr lang="en-US" sz="1600" dirty="0" smtClean="0"/>
              <a:t>Average Size : 35 Counties </a:t>
            </a:r>
          </a:p>
          <a:p>
            <a:pPr algn="ctr"/>
            <a:r>
              <a:rPr lang="en-US" sz="1600" dirty="0" smtClean="0"/>
              <a:t>(Range= 9-78)</a:t>
            </a:r>
            <a:endParaRPr lang="en-US" sz="1600" dirty="0"/>
          </a:p>
        </p:txBody>
      </p:sp>
    </p:spTree>
    <p:extLst>
      <p:ext uri="{BB962C8B-B14F-4D97-AF65-F5344CB8AC3E}">
        <p14:creationId xmlns:p14="http://schemas.microsoft.com/office/powerpoint/2010/main" val="213248050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49300"/>
          </a:xfrm>
        </p:spPr>
        <p:txBody>
          <a:bodyPr/>
          <a:lstStyle/>
          <a:p>
            <a:r>
              <a:rPr lang="en-US" b="0" dirty="0"/>
              <a:t>Not-for-Profit </a:t>
            </a:r>
            <a:r>
              <a:rPr lang="en-US" b="0" dirty="0" smtClean="0"/>
              <a:t>Hospitals, Atlanta, 2011</a:t>
            </a:r>
            <a:endParaRPr lang="en-US" b="0" dirty="0"/>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1" y="1295400"/>
            <a:ext cx="7391400" cy="4953000"/>
          </a:xfrm>
          <a:prstGeom prst="rect">
            <a:avLst/>
          </a:prstGeom>
        </p:spPr>
      </p:pic>
      <p:sp>
        <p:nvSpPr>
          <p:cNvPr id="6" name="TextBox 5"/>
          <p:cNvSpPr txBox="1"/>
          <p:nvPr/>
        </p:nvSpPr>
        <p:spPr>
          <a:xfrm>
            <a:off x="1828800" y="6477000"/>
            <a:ext cx="5486400" cy="276999"/>
          </a:xfrm>
          <a:prstGeom prst="rect">
            <a:avLst/>
          </a:prstGeom>
          <a:noFill/>
        </p:spPr>
        <p:txBody>
          <a:bodyPr wrap="square" rtlCol="0">
            <a:spAutoFit/>
          </a:bodyPr>
          <a:lstStyle/>
          <a:p>
            <a:pPr algn="ctr"/>
            <a:r>
              <a:rPr lang="en-US" sz="1200" dirty="0">
                <a:solidFill>
                  <a:srgbClr val="FFFFFF"/>
                </a:solidFill>
              </a:rPr>
              <a:t>Source: Karen </a:t>
            </a:r>
            <a:r>
              <a:rPr lang="en-US" sz="1050" dirty="0">
                <a:solidFill>
                  <a:srgbClr val="FFFFFF"/>
                </a:solidFill>
              </a:rPr>
              <a:t>Minyard</a:t>
            </a:r>
            <a:r>
              <a:rPr lang="en-US" sz="1200" dirty="0">
                <a:solidFill>
                  <a:srgbClr val="FFFFFF"/>
                </a:solidFill>
              </a:rPr>
              <a:t>, GSU NNPHI</a:t>
            </a:r>
          </a:p>
        </p:txBody>
      </p:sp>
    </p:spTree>
    <p:extLst>
      <p:ext uri="{BB962C8B-B14F-4D97-AF65-F5344CB8AC3E}">
        <p14:creationId xmlns:p14="http://schemas.microsoft.com/office/powerpoint/2010/main" val="130332851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381000"/>
            <a:ext cx="8229600" cy="673100"/>
          </a:xfrm>
        </p:spPr>
        <p:txBody>
          <a:bodyPr/>
          <a:lstStyle/>
          <a:p>
            <a:r>
              <a:rPr lang="en-US" b="0" dirty="0" smtClean="0"/>
              <a:t>Local Health Jurisdictions, Atlanta, 2011</a:t>
            </a:r>
            <a:endParaRPr lang="en-US" b="0" dirty="0"/>
          </a:p>
        </p:txBody>
      </p:sp>
      <p:pic>
        <p:nvPicPr>
          <p:cNvPr id="4"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220470"/>
            <a:ext cx="6934200" cy="5105400"/>
          </a:xfrm>
        </p:spPr>
      </p:pic>
      <p:sp>
        <p:nvSpPr>
          <p:cNvPr id="3" name="Text Placeholder 2"/>
          <p:cNvSpPr>
            <a:spLocks noGrp="1"/>
          </p:cNvSpPr>
          <p:nvPr>
            <p:ph type="body" sz="quarter" idx="10"/>
          </p:nvPr>
        </p:nvSpPr>
        <p:spPr/>
        <p:txBody>
          <a:bodyPr/>
          <a:lstStyle/>
          <a:p>
            <a:pPr algn="ctr"/>
            <a:r>
              <a:rPr lang="en-US" dirty="0">
                <a:solidFill>
                  <a:schemeClr val="bg2"/>
                </a:solidFill>
              </a:rPr>
              <a:t>Source: Karen Minyard, GSU </a:t>
            </a:r>
            <a:r>
              <a:rPr lang="en-US" dirty="0" smtClean="0">
                <a:solidFill>
                  <a:schemeClr val="bg2"/>
                </a:solidFill>
              </a:rPr>
              <a:t>NNPHI</a:t>
            </a:r>
            <a:endParaRPr lang="en-US" dirty="0">
              <a:solidFill>
                <a:schemeClr val="bg2"/>
              </a:solidFill>
            </a:endParaRPr>
          </a:p>
        </p:txBody>
      </p:sp>
    </p:spTree>
    <p:extLst>
      <p:ext uri="{BB962C8B-B14F-4D97-AF65-F5344CB8AC3E}">
        <p14:creationId xmlns:p14="http://schemas.microsoft.com/office/powerpoint/2010/main" val="117680720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Final Regulations for Tax-exempt Hospitals                     Key </a:t>
            </a:r>
            <a:r>
              <a:rPr lang="en-US" dirty="0"/>
              <a:t>Provisions</a:t>
            </a:r>
            <a:br>
              <a:rPr lang="en-US" dirty="0"/>
            </a:br>
            <a:r>
              <a:rPr lang="en-US" dirty="0" smtClean="0"/>
              <a:t> </a:t>
            </a:r>
            <a:endParaRPr lang="en-US" dirty="0"/>
          </a:p>
        </p:txBody>
      </p:sp>
      <p:sp>
        <p:nvSpPr>
          <p:cNvPr id="3" name="Content Placeholder 2"/>
          <p:cNvSpPr>
            <a:spLocks noGrp="1"/>
          </p:cNvSpPr>
          <p:nvPr>
            <p:ph idx="1"/>
          </p:nvPr>
        </p:nvSpPr>
        <p:spPr>
          <a:xfrm>
            <a:off x="451104" y="1219200"/>
            <a:ext cx="8229600" cy="4191000"/>
          </a:xfrm>
        </p:spPr>
        <p:txBody>
          <a:bodyPr/>
          <a:lstStyle/>
          <a:p>
            <a:r>
              <a:rPr lang="en-US" sz="1800" b="0" dirty="0" smtClean="0">
                <a:latin typeface="Calibri" panose="020F0502020204030204" pitchFamily="34" charset="0"/>
              </a:rPr>
              <a:t>Hospital organizations must conduct </a:t>
            </a:r>
            <a:r>
              <a:rPr lang="en-US" sz="1800" b="0" dirty="0">
                <a:latin typeface="Calibri" panose="020F0502020204030204" pitchFamily="34" charset="0"/>
              </a:rPr>
              <a:t>a community health needs assessment </a:t>
            </a:r>
            <a:r>
              <a:rPr lang="en-US" sz="1800" b="0" dirty="0" smtClean="0">
                <a:latin typeface="Calibri" panose="020F0502020204030204" pitchFamily="34" charset="0"/>
              </a:rPr>
              <a:t>(CHNA) </a:t>
            </a:r>
            <a:r>
              <a:rPr lang="en-US" sz="1800" b="0" dirty="0">
                <a:latin typeface="Calibri" panose="020F0502020204030204" pitchFamily="34" charset="0"/>
              </a:rPr>
              <a:t>and </a:t>
            </a:r>
            <a:r>
              <a:rPr lang="en-US" sz="1800" b="0" dirty="0">
                <a:solidFill>
                  <a:schemeClr val="tx1"/>
                </a:solidFill>
                <a:latin typeface="Calibri" panose="020F0502020204030204" pitchFamily="34" charset="0"/>
              </a:rPr>
              <a:t>adopt an implementation strategy </a:t>
            </a:r>
            <a:r>
              <a:rPr lang="en-US" sz="1800" b="0" dirty="0">
                <a:latin typeface="Calibri" panose="020F0502020204030204" pitchFamily="34" charset="0"/>
              </a:rPr>
              <a:t>for addressing </a:t>
            </a:r>
            <a:r>
              <a:rPr lang="en-US" sz="1800" b="0" dirty="0" smtClean="0">
                <a:solidFill>
                  <a:schemeClr val="tx1"/>
                </a:solidFill>
                <a:latin typeface="Calibri" panose="020F0502020204030204" pitchFamily="34" charset="0"/>
              </a:rPr>
              <a:t>“significant” </a:t>
            </a:r>
            <a:r>
              <a:rPr lang="en-US" sz="1800" b="0" dirty="0" smtClean="0">
                <a:latin typeface="Calibri" panose="020F0502020204030204" pitchFamily="34" charset="0"/>
              </a:rPr>
              <a:t>community </a:t>
            </a:r>
            <a:r>
              <a:rPr lang="en-US" sz="1800" b="0" dirty="0">
                <a:latin typeface="Calibri" panose="020F0502020204030204" pitchFamily="34" charset="0"/>
              </a:rPr>
              <a:t>health </a:t>
            </a:r>
            <a:r>
              <a:rPr lang="en-US" sz="1800" b="0" dirty="0">
                <a:solidFill>
                  <a:schemeClr val="tx1"/>
                </a:solidFill>
                <a:latin typeface="Calibri" panose="020F0502020204030204" pitchFamily="34" charset="0"/>
              </a:rPr>
              <a:t>needs</a:t>
            </a:r>
            <a:r>
              <a:rPr lang="en-US" sz="1800" b="0" dirty="0">
                <a:latin typeface="Calibri" panose="020F0502020204030204" pitchFamily="34" charset="0"/>
              </a:rPr>
              <a:t> </a:t>
            </a:r>
            <a:r>
              <a:rPr lang="en-US" sz="1800" b="0" dirty="0" smtClean="0">
                <a:solidFill>
                  <a:schemeClr val="tx1"/>
                </a:solidFill>
                <a:latin typeface="Calibri" panose="020F0502020204030204" pitchFamily="34" charset="0"/>
              </a:rPr>
              <a:t>at </a:t>
            </a:r>
            <a:r>
              <a:rPr lang="en-US" sz="1800" b="0" dirty="0">
                <a:solidFill>
                  <a:schemeClr val="tx1"/>
                </a:solidFill>
                <a:latin typeface="Calibri" panose="020F0502020204030204" pitchFamily="34" charset="0"/>
              </a:rPr>
              <a:t>least once every three </a:t>
            </a:r>
            <a:r>
              <a:rPr lang="en-US" sz="1800" b="0" dirty="0" smtClean="0">
                <a:solidFill>
                  <a:schemeClr val="tx1"/>
                </a:solidFill>
                <a:latin typeface="Calibri" panose="020F0502020204030204" pitchFamily="34" charset="0"/>
              </a:rPr>
              <a:t>years</a:t>
            </a:r>
            <a:r>
              <a:rPr lang="en-US" sz="1800" b="0" dirty="0" smtClean="0">
                <a:latin typeface="Calibri" panose="020F0502020204030204" pitchFamily="34" charset="0"/>
              </a:rPr>
              <a:t>.</a:t>
            </a:r>
          </a:p>
          <a:p>
            <a:pPr marL="0" indent="0">
              <a:buNone/>
            </a:pPr>
            <a:endParaRPr lang="en-US" sz="1800" b="0" dirty="0" smtClean="0">
              <a:latin typeface="Calibri" panose="020F0502020204030204" pitchFamily="34" charset="0"/>
            </a:endParaRPr>
          </a:p>
          <a:p>
            <a:r>
              <a:rPr lang="en-US" sz="1800" b="0" dirty="0" smtClean="0">
                <a:latin typeface="Calibri" panose="020F0502020204030204" pitchFamily="34" charset="0"/>
              </a:rPr>
              <a:t>Hospitals “</a:t>
            </a:r>
            <a:r>
              <a:rPr lang="en-US" sz="1800" b="0" dirty="0" smtClean="0">
                <a:solidFill>
                  <a:schemeClr val="tx1"/>
                </a:solidFill>
                <a:latin typeface="Calibri" panose="020F0502020204030204" pitchFamily="34" charset="0"/>
              </a:rPr>
              <a:t>may </a:t>
            </a:r>
            <a:r>
              <a:rPr lang="en-US" sz="1800" b="0" dirty="0">
                <a:solidFill>
                  <a:schemeClr val="tx1"/>
                </a:solidFill>
                <a:latin typeface="Calibri" panose="020F0502020204030204" pitchFamily="34" charset="0"/>
              </a:rPr>
              <a:t>not </a:t>
            </a:r>
            <a:r>
              <a:rPr lang="en-US" sz="1800" b="0" dirty="0" smtClean="0">
                <a:latin typeface="Calibri" panose="020F0502020204030204" pitchFamily="34" charset="0"/>
              </a:rPr>
              <a:t>define its </a:t>
            </a:r>
            <a:r>
              <a:rPr lang="en-US" sz="1800" b="0" dirty="0">
                <a:latin typeface="Calibri" panose="020F0502020204030204" pitchFamily="34" charset="0"/>
              </a:rPr>
              <a:t>community to </a:t>
            </a:r>
            <a:r>
              <a:rPr lang="en-US" sz="1800" b="0" dirty="0">
                <a:solidFill>
                  <a:schemeClr val="tx1"/>
                </a:solidFill>
                <a:latin typeface="Calibri" panose="020F0502020204030204" pitchFamily="34" charset="0"/>
              </a:rPr>
              <a:t>exclude medically underserved, low-income, or minority populations</a:t>
            </a:r>
            <a:r>
              <a:rPr lang="en-US" sz="1800" b="0" dirty="0">
                <a:latin typeface="Calibri" panose="020F0502020204030204" pitchFamily="34" charset="0"/>
              </a:rPr>
              <a:t> who </a:t>
            </a:r>
            <a:r>
              <a:rPr lang="en-US" sz="1800" b="0" dirty="0" smtClean="0">
                <a:latin typeface="Calibri" panose="020F0502020204030204" pitchFamily="34" charset="0"/>
              </a:rPr>
              <a:t>live in </a:t>
            </a:r>
            <a:r>
              <a:rPr lang="en-US" sz="1800" b="0" dirty="0">
                <a:latin typeface="Calibri" panose="020F0502020204030204" pitchFamily="34" charset="0"/>
              </a:rPr>
              <a:t>geographic areas from which the hospital draws its patients</a:t>
            </a:r>
            <a:r>
              <a:rPr lang="en-US" sz="1800" b="0" dirty="0" smtClean="0">
                <a:latin typeface="Calibri" panose="020F0502020204030204" pitchFamily="34" charset="0"/>
              </a:rPr>
              <a:t>.”</a:t>
            </a:r>
          </a:p>
          <a:p>
            <a:endParaRPr lang="en-US" sz="1800" b="0" dirty="0" smtClean="0">
              <a:latin typeface="Calibri" panose="020F0502020204030204" pitchFamily="34" charset="0"/>
            </a:endParaRPr>
          </a:p>
          <a:p>
            <a:r>
              <a:rPr lang="en-US" sz="1800" b="0" dirty="0" smtClean="0">
                <a:latin typeface="Calibri" panose="020F0502020204030204" pitchFamily="34" charset="0"/>
              </a:rPr>
              <a:t>In conducting a CHNA the hospital </a:t>
            </a:r>
            <a:r>
              <a:rPr lang="en-US" sz="1800" b="0" dirty="0" smtClean="0">
                <a:solidFill>
                  <a:schemeClr val="tx1"/>
                </a:solidFill>
                <a:latin typeface="Calibri" panose="020F0502020204030204" pitchFamily="34" charset="0"/>
              </a:rPr>
              <a:t>must </a:t>
            </a:r>
            <a:r>
              <a:rPr lang="en-US" sz="1800" b="0" i="1" dirty="0" smtClean="0">
                <a:solidFill>
                  <a:schemeClr val="tx1"/>
                </a:solidFill>
                <a:latin typeface="Calibri" panose="020F0502020204030204" pitchFamily="34" charset="0"/>
              </a:rPr>
              <a:t>solicit </a:t>
            </a:r>
            <a:r>
              <a:rPr lang="en-US" sz="1800" b="0" dirty="0" smtClean="0">
                <a:solidFill>
                  <a:schemeClr val="tx1"/>
                </a:solidFill>
                <a:latin typeface="Calibri" panose="020F0502020204030204" pitchFamily="34" charset="0"/>
              </a:rPr>
              <a:t>and take into account </a:t>
            </a:r>
            <a:r>
              <a:rPr lang="en-US" sz="1800" b="0" dirty="0" smtClean="0">
                <a:latin typeface="Calibri" panose="020F0502020204030204" pitchFamily="34" charset="0"/>
              </a:rPr>
              <a:t>input from:</a:t>
            </a:r>
          </a:p>
          <a:p>
            <a:pPr lvl="1"/>
            <a:r>
              <a:rPr lang="en-US" sz="1400" dirty="0" smtClean="0">
                <a:latin typeface="Calibri" panose="020F0502020204030204" pitchFamily="34" charset="0"/>
              </a:rPr>
              <a:t>“At </a:t>
            </a:r>
            <a:r>
              <a:rPr lang="en-US" sz="1400" dirty="0">
                <a:latin typeface="Calibri" panose="020F0502020204030204" pitchFamily="34" charset="0"/>
              </a:rPr>
              <a:t>least </a:t>
            </a:r>
            <a:r>
              <a:rPr lang="en-US" sz="1400" dirty="0">
                <a:solidFill>
                  <a:schemeClr val="tx1"/>
                </a:solidFill>
                <a:latin typeface="Calibri" panose="020F0502020204030204" pitchFamily="34" charset="0"/>
              </a:rPr>
              <a:t>one</a:t>
            </a:r>
            <a:r>
              <a:rPr lang="en-US" sz="1400" dirty="0">
                <a:latin typeface="Calibri" panose="020F0502020204030204" pitchFamily="34" charset="0"/>
              </a:rPr>
              <a:t> . . . governmental </a:t>
            </a:r>
            <a:r>
              <a:rPr lang="en-US" sz="1400" dirty="0">
                <a:solidFill>
                  <a:schemeClr val="tx1"/>
                </a:solidFill>
                <a:latin typeface="Calibri" panose="020F0502020204030204" pitchFamily="34" charset="0"/>
              </a:rPr>
              <a:t>public health department</a:t>
            </a:r>
            <a:r>
              <a:rPr lang="en-US" sz="1400" dirty="0">
                <a:latin typeface="Calibri" panose="020F0502020204030204" pitchFamily="34" charset="0"/>
              </a:rPr>
              <a:t> . . . with </a:t>
            </a:r>
            <a:r>
              <a:rPr lang="en-US" sz="1400" dirty="0" smtClean="0">
                <a:latin typeface="Calibri" panose="020F0502020204030204" pitchFamily="34" charset="0"/>
              </a:rPr>
              <a:t>knowledge, information</a:t>
            </a:r>
            <a:r>
              <a:rPr lang="en-US" sz="1400" dirty="0">
                <a:latin typeface="Calibri" panose="020F0502020204030204" pitchFamily="34" charset="0"/>
              </a:rPr>
              <a:t>, or expertise relevant to the health needs of that community;</a:t>
            </a:r>
          </a:p>
          <a:p>
            <a:pPr lvl="1"/>
            <a:r>
              <a:rPr lang="en-US" sz="1400" dirty="0" smtClean="0">
                <a:solidFill>
                  <a:schemeClr val="tx1"/>
                </a:solidFill>
                <a:latin typeface="Calibri" panose="020F0502020204030204" pitchFamily="34" charset="0"/>
              </a:rPr>
              <a:t>Members </a:t>
            </a:r>
            <a:r>
              <a:rPr lang="en-US" sz="1400" dirty="0">
                <a:solidFill>
                  <a:schemeClr val="tx1"/>
                </a:solidFill>
                <a:latin typeface="Calibri" panose="020F0502020204030204" pitchFamily="34" charset="0"/>
              </a:rPr>
              <a:t>of medically underserved, low-income, and minority populations</a:t>
            </a:r>
            <a:r>
              <a:rPr lang="en-US" sz="1400" dirty="0">
                <a:latin typeface="Calibri" panose="020F0502020204030204" pitchFamily="34" charset="0"/>
              </a:rPr>
              <a:t> </a:t>
            </a:r>
            <a:r>
              <a:rPr lang="en-US" sz="1400" dirty="0" smtClean="0">
                <a:latin typeface="Calibri" panose="020F0502020204030204" pitchFamily="34" charset="0"/>
              </a:rPr>
              <a:t>in the </a:t>
            </a:r>
            <a:r>
              <a:rPr lang="en-US" sz="1400" dirty="0">
                <a:latin typeface="Calibri" panose="020F0502020204030204" pitchFamily="34" charset="0"/>
              </a:rPr>
              <a:t>community served . . . </a:t>
            </a:r>
            <a:r>
              <a:rPr lang="en-US" sz="1400" dirty="0">
                <a:solidFill>
                  <a:schemeClr val="tx1"/>
                </a:solidFill>
                <a:latin typeface="Calibri" panose="020F0502020204030204" pitchFamily="34" charset="0"/>
              </a:rPr>
              <a:t>or individuals or organizations serving or </a:t>
            </a:r>
            <a:r>
              <a:rPr lang="en-US" sz="1400" dirty="0" smtClean="0">
                <a:solidFill>
                  <a:schemeClr val="tx1"/>
                </a:solidFill>
                <a:latin typeface="Calibri" panose="020F0502020204030204" pitchFamily="34" charset="0"/>
              </a:rPr>
              <a:t>repr</a:t>
            </a:r>
            <a:r>
              <a:rPr lang="en-US" sz="1400" dirty="0" smtClean="0">
                <a:latin typeface="Calibri" panose="020F0502020204030204" pitchFamily="34" charset="0"/>
              </a:rPr>
              <a:t>esenting [</a:t>
            </a:r>
            <a:r>
              <a:rPr lang="en-US" sz="1400" dirty="0">
                <a:latin typeface="Calibri" panose="020F0502020204030204" pitchFamily="34" charset="0"/>
              </a:rPr>
              <a:t>their] interests . . . ; and</a:t>
            </a:r>
          </a:p>
          <a:p>
            <a:pPr lvl="1"/>
            <a:r>
              <a:rPr lang="en-US" sz="1400" dirty="0" smtClean="0">
                <a:solidFill>
                  <a:schemeClr val="tx1"/>
                </a:solidFill>
                <a:latin typeface="Calibri" panose="020F0502020204030204" pitchFamily="34" charset="0"/>
              </a:rPr>
              <a:t>Written </a:t>
            </a:r>
            <a:r>
              <a:rPr lang="en-US" sz="1400" dirty="0">
                <a:solidFill>
                  <a:schemeClr val="tx1"/>
                </a:solidFill>
                <a:latin typeface="Calibri" panose="020F0502020204030204" pitchFamily="34" charset="0"/>
              </a:rPr>
              <a:t>comments </a:t>
            </a:r>
            <a:r>
              <a:rPr lang="en-US" sz="1400" dirty="0">
                <a:latin typeface="Calibri" panose="020F0502020204030204" pitchFamily="34" charset="0"/>
              </a:rPr>
              <a:t>received on the [hospital’s] most recently </a:t>
            </a:r>
            <a:r>
              <a:rPr lang="en-US" sz="1400" dirty="0" smtClean="0">
                <a:latin typeface="Calibri" panose="020F0502020204030204" pitchFamily="34" charset="0"/>
              </a:rPr>
              <a:t>conducted CHNA </a:t>
            </a:r>
            <a:r>
              <a:rPr lang="en-US" sz="1400" dirty="0">
                <a:latin typeface="Calibri" panose="020F0502020204030204" pitchFamily="34" charset="0"/>
              </a:rPr>
              <a:t>and most recently adopted implementation </a:t>
            </a:r>
            <a:r>
              <a:rPr lang="en-US" sz="1400" dirty="0" smtClean="0">
                <a:latin typeface="Calibri" panose="020F0502020204030204" pitchFamily="34" charset="0"/>
              </a:rPr>
              <a:t>strategy.”</a:t>
            </a:r>
          </a:p>
          <a:p>
            <a:pPr lvl="1"/>
            <a:endParaRPr lang="en-US" sz="1600" baseline="30000" dirty="0">
              <a:latin typeface="Calibri" panose="020F0502020204030204" pitchFamily="34" charset="0"/>
            </a:endParaRPr>
          </a:p>
          <a:p>
            <a:r>
              <a:rPr lang="en-US" sz="1800" b="0" dirty="0" smtClean="0">
                <a:latin typeface="Calibri" panose="020F0502020204030204" pitchFamily="34" charset="0"/>
              </a:rPr>
              <a:t>The hospital “</a:t>
            </a:r>
            <a:r>
              <a:rPr lang="en-US" sz="1800" b="0" dirty="0" smtClean="0">
                <a:solidFill>
                  <a:schemeClr val="tx1"/>
                </a:solidFill>
                <a:latin typeface="Calibri" panose="020F0502020204030204" pitchFamily="34" charset="0"/>
              </a:rPr>
              <a:t>must </a:t>
            </a:r>
            <a:r>
              <a:rPr lang="en-US" sz="1800" b="0" dirty="0">
                <a:solidFill>
                  <a:schemeClr val="tx1"/>
                </a:solidFill>
                <a:latin typeface="Calibri" panose="020F0502020204030204" pitchFamily="34" charset="0"/>
              </a:rPr>
              <a:t>consider this input </a:t>
            </a:r>
            <a:r>
              <a:rPr lang="en-US" sz="1800" b="0" dirty="0">
                <a:latin typeface="Calibri" panose="020F0502020204030204" pitchFamily="34" charset="0"/>
              </a:rPr>
              <a:t>in </a:t>
            </a:r>
            <a:r>
              <a:rPr lang="en-US" sz="1800" b="0" dirty="0">
                <a:solidFill>
                  <a:schemeClr val="tx1"/>
                </a:solidFill>
                <a:latin typeface="Calibri" panose="020F0502020204030204" pitchFamily="34" charset="0"/>
              </a:rPr>
              <a:t>identifying </a:t>
            </a:r>
            <a:r>
              <a:rPr lang="en-US" sz="1800" b="0" i="1" dirty="0">
                <a:solidFill>
                  <a:schemeClr val="tx1"/>
                </a:solidFill>
                <a:latin typeface="Calibri" panose="020F0502020204030204" pitchFamily="34" charset="0"/>
              </a:rPr>
              <a:t>and prioritizing</a:t>
            </a:r>
            <a:r>
              <a:rPr lang="en-US" sz="1800" b="0" i="1" dirty="0">
                <a:latin typeface="Calibri" panose="020F0502020204030204" pitchFamily="34" charset="0"/>
              </a:rPr>
              <a:t> </a:t>
            </a:r>
            <a:r>
              <a:rPr lang="en-US" sz="1800" b="0" dirty="0">
                <a:latin typeface="Calibri" panose="020F0502020204030204" pitchFamily="34" charset="0"/>
              </a:rPr>
              <a:t>the community’s needs, </a:t>
            </a:r>
            <a:r>
              <a:rPr lang="en-US" sz="1800" b="0" dirty="0" smtClean="0">
                <a:latin typeface="Calibri" panose="020F0502020204030204" pitchFamily="34" charset="0"/>
              </a:rPr>
              <a:t>as well </a:t>
            </a:r>
            <a:r>
              <a:rPr lang="en-US" sz="1800" b="0" dirty="0">
                <a:latin typeface="Calibri" panose="020F0502020204030204" pitchFamily="34" charset="0"/>
              </a:rPr>
              <a:t>as in </a:t>
            </a:r>
            <a:r>
              <a:rPr lang="en-US" sz="1800" b="0" dirty="0">
                <a:solidFill>
                  <a:schemeClr val="tx1"/>
                </a:solidFill>
                <a:latin typeface="Calibri" panose="020F0502020204030204" pitchFamily="34" charset="0"/>
              </a:rPr>
              <a:t>identifying resources</a:t>
            </a:r>
            <a:r>
              <a:rPr lang="en-US" sz="1800" b="0" dirty="0">
                <a:latin typeface="Calibri" panose="020F0502020204030204" pitchFamily="34" charset="0"/>
              </a:rPr>
              <a:t> potentially available to meet those </a:t>
            </a:r>
            <a:r>
              <a:rPr lang="en-US" sz="1800" b="0" dirty="0" smtClean="0">
                <a:latin typeface="Calibri" panose="020F0502020204030204" pitchFamily="34" charset="0"/>
              </a:rPr>
              <a:t>needs.”</a:t>
            </a:r>
            <a:endParaRPr lang="en-US" sz="1800" baseline="30000" dirty="0" smtClean="0">
              <a:latin typeface="Calibri" panose="020F0502020204030204" pitchFamily="34" charset="0"/>
            </a:endParaRPr>
          </a:p>
        </p:txBody>
      </p:sp>
      <p:sp>
        <p:nvSpPr>
          <p:cNvPr id="4" name="Text Placeholder 3"/>
          <p:cNvSpPr>
            <a:spLocks noGrp="1"/>
          </p:cNvSpPr>
          <p:nvPr>
            <p:ph type="body" sz="quarter" idx="10"/>
          </p:nvPr>
        </p:nvSpPr>
        <p:spPr>
          <a:xfrm>
            <a:off x="457200" y="6172200"/>
            <a:ext cx="8229600" cy="609600"/>
          </a:xfrm>
        </p:spPr>
        <p:txBody>
          <a:bodyPr/>
          <a:lstStyle/>
          <a:p>
            <a:r>
              <a:rPr lang="en-US" sz="900" dirty="0" smtClean="0"/>
              <a:t>Source: </a:t>
            </a:r>
            <a:r>
              <a:rPr lang="en-US" sz="900" dirty="0"/>
              <a:t>Crossley M. </a:t>
            </a:r>
            <a:r>
              <a:rPr lang="en-US" sz="900" dirty="0" smtClean="0"/>
              <a:t> Health </a:t>
            </a:r>
            <a:r>
              <a:rPr lang="en-US" sz="900" dirty="0"/>
              <a:t>and </a:t>
            </a:r>
            <a:r>
              <a:rPr lang="en-US" sz="900" dirty="0" smtClean="0"/>
              <a:t>Taxes: Hospitals</a:t>
            </a:r>
            <a:r>
              <a:rPr lang="en-US" sz="900" dirty="0"/>
              <a:t>, Community Health and the IRS</a:t>
            </a:r>
            <a:r>
              <a:rPr lang="en-US" sz="900" i="1" dirty="0"/>
              <a:t>. Legal Studies Research Paper </a:t>
            </a:r>
            <a:r>
              <a:rPr lang="en-US" sz="900" i="1" dirty="0" smtClean="0"/>
              <a:t>Series </a:t>
            </a:r>
            <a:r>
              <a:rPr lang="en-US" sz="900" dirty="0" smtClean="0"/>
              <a:t>Working </a:t>
            </a:r>
            <a:r>
              <a:rPr lang="en-US" sz="900" dirty="0"/>
              <a:t>Paper No. </a:t>
            </a:r>
            <a:r>
              <a:rPr lang="en-US" sz="900" dirty="0" smtClean="0"/>
              <a:t>2015 05. </a:t>
            </a:r>
            <a:r>
              <a:rPr lang="en-US" sz="900" i="1" dirty="0" smtClean="0"/>
              <a:t>March </a:t>
            </a:r>
            <a:r>
              <a:rPr lang="en-US" sz="900" i="1" dirty="0"/>
              <a:t>2015</a:t>
            </a:r>
          </a:p>
        </p:txBody>
      </p:sp>
    </p:spTree>
    <p:extLst>
      <p:ext uri="{BB962C8B-B14F-4D97-AF65-F5344CB8AC3E}">
        <p14:creationId xmlns:p14="http://schemas.microsoft.com/office/powerpoint/2010/main" val="33100425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229600" cy="4191000"/>
          </a:xfrm>
        </p:spPr>
        <p:txBody>
          <a:bodyPr/>
          <a:lstStyle/>
          <a:p>
            <a:pPr lvl="0">
              <a:buClr>
                <a:srgbClr val="FFC000"/>
              </a:buClr>
            </a:pPr>
            <a:r>
              <a:rPr lang="en-US" sz="1600" b="0" dirty="0">
                <a:solidFill>
                  <a:srgbClr val="FFFFFF"/>
                </a:solidFill>
              </a:rPr>
              <a:t>Health needs may include “financial and other barriers to accessing care, preventing illness, </a:t>
            </a:r>
            <a:r>
              <a:rPr lang="en-US" sz="1600" b="0" dirty="0">
                <a:solidFill>
                  <a:schemeClr val="tx1"/>
                </a:solidFill>
              </a:rPr>
              <a:t>ensuring adequate nutrition, or social, behavior and environmental factors </a:t>
            </a:r>
            <a:r>
              <a:rPr lang="en-US" sz="1600" b="0" dirty="0">
                <a:solidFill>
                  <a:srgbClr val="FFFFFF"/>
                </a:solidFill>
              </a:rPr>
              <a:t>that influence health in the community</a:t>
            </a:r>
            <a:r>
              <a:rPr lang="en-US" sz="1600" b="0" dirty="0" smtClean="0">
                <a:solidFill>
                  <a:srgbClr val="FFFFFF"/>
                </a:solidFill>
              </a:rPr>
              <a:t>.”</a:t>
            </a:r>
          </a:p>
          <a:p>
            <a:pPr marL="0" lvl="0" indent="0">
              <a:buClr>
                <a:srgbClr val="FFC000"/>
              </a:buClr>
              <a:buNone/>
            </a:pPr>
            <a:endParaRPr lang="en-US" sz="1600" b="0" dirty="0">
              <a:solidFill>
                <a:srgbClr val="FFFFFF"/>
              </a:solidFill>
            </a:endParaRPr>
          </a:p>
          <a:p>
            <a:pPr lvl="0">
              <a:buClr>
                <a:srgbClr val="FFC000"/>
              </a:buClr>
            </a:pPr>
            <a:r>
              <a:rPr lang="en-US" sz="1600" b="0" dirty="0">
                <a:solidFill>
                  <a:srgbClr val="FFFFFF"/>
                </a:solidFill>
              </a:rPr>
              <a:t>In prioritizing significant health needs a hospital “</a:t>
            </a:r>
            <a:r>
              <a:rPr lang="en-US" sz="1600" b="0" dirty="0">
                <a:solidFill>
                  <a:schemeClr val="tx1"/>
                </a:solidFill>
              </a:rPr>
              <a:t>may use any criteria </a:t>
            </a:r>
            <a:r>
              <a:rPr lang="en-US" sz="1600" b="0" dirty="0">
                <a:solidFill>
                  <a:srgbClr val="FFFFFF"/>
                </a:solidFill>
              </a:rPr>
              <a:t>. . . </a:t>
            </a:r>
            <a:r>
              <a:rPr lang="en-US" sz="1600" b="0" dirty="0">
                <a:solidFill>
                  <a:schemeClr val="tx1"/>
                </a:solidFill>
              </a:rPr>
              <a:t>including,</a:t>
            </a:r>
            <a:r>
              <a:rPr lang="en-US" sz="1600" b="0" dirty="0">
                <a:solidFill>
                  <a:srgbClr val="FFFFFF"/>
                </a:solidFill>
              </a:rPr>
              <a:t> but not limited to, </a:t>
            </a:r>
            <a:r>
              <a:rPr lang="en-US" sz="1600" b="0" dirty="0">
                <a:solidFill>
                  <a:schemeClr val="tx1"/>
                </a:solidFill>
              </a:rPr>
              <a:t>the burden, scope, severity, or urgency of the health need; the estimated feasibility and effectiveness of possible interventions; the health disparities </a:t>
            </a:r>
            <a:r>
              <a:rPr lang="en-US" sz="1600" b="0" dirty="0">
                <a:solidFill>
                  <a:srgbClr val="FFFFFF"/>
                </a:solidFill>
              </a:rPr>
              <a:t>associated with the need; or the </a:t>
            </a:r>
            <a:r>
              <a:rPr lang="en-US" sz="1600" b="0" dirty="0">
                <a:solidFill>
                  <a:schemeClr val="tx1"/>
                </a:solidFill>
              </a:rPr>
              <a:t>importance the community places on addressing the need.”</a:t>
            </a:r>
          </a:p>
          <a:p>
            <a:pPr lvl="0">
              <a:buClr>
                <a:srgbClr val="FFC000"/>
              </a:buClr>
            </a:pPr>
            <a:endParaRPr lang="en-US" sz="1600" b="0" dirty="0" smtClean="0">
              <a:solidFill>
                <a:schemeClr val="tx1"/>
              </a:solidFill>
            </a:endParaRPr>
          </a:p>
          <a:p>
            <a:pPr lvl="0">
              <a:buClr>
                <a:srgbClr val="FFC000"/>
              </a:buClr>
            </a:pPr>
            <a:r>
              <a:rPr lang="en-US" sz="1600" b="0" dirty="0" smtClean="0">
                <a:solidFill>
                  <a:srgbClr val="FFFFFF"/>
                </a:solidFill>
              </a:rPr>
              <a:t>The </a:t>
            </a:r>
            <a:r>
              <a:rPr lang="en-US" sz="1600" b="0" dirty="0">
                <a:solidFill>
                  <a:srgbClr val="FFFFFF"/>
                </a:solidFill>
              </a:rPr>
              <a:t>CHNAs must be made “</a:t>
            </a:r>
            <a:r>
              <a:rPr lang="en-US" sz="1600" b="0" dirty="0">
                <a:solidFill>
                  <a:schemeClr val="tx1"/>
                </a:solidFill>
              </a:rPr>
              <a:t>widely availa</a:t>
            </a:r>
            <a:r>
              <a:rPr lang="en-US" sz="1600" b="0" dirty="0">
                <a:solidFill>
                  <a:srgbClr val="FFFFFF"/>
                </a:solidFill>
              </a:rPr>
              <a:t>ble” to the public (i.e., published on the </a:t>
            </a:r>
            <a:r>
              <a:rPr lang="en-US" sz="1600" b="0" dirty="0" smtClean="0">
                <a:solidFill>
                  <a:srgbClr val="FFFFFF"/>
                </a:solidFill>
              </a:rPr>
              <a:t>hospital </a:t>
            </a:r>
            <a:r>
              <a:rPr lang="en-US" sz="1600" b="0" dirty="0">
                <a:solidFill>
                  <a:srgbClr val="FFFFFF"/>
                </a:solidFill>
              </a:rPr>
              <a:t>website</a:t>
            </a:r>
            <a:r>
              <a:rPr lang="en-US" sz="1600" b="0" dirty="0" smtClean="0">
                <a:solidFill>
                  <a:srgbClr val="FFFFFF"/>
                </a:solidFill>
              </a:rPr>
              <a:t>).</a:t>
            </a:r>
          </a:p>
          <a:p>
            <a:pPr lvl="0">
              <a:buClr>
                <a:srgbClr val="FFC000"/>
              </a:buClr>
            </a:pPr>
            <a:endParaRPr lang="en-US" sz="1600" b="0" dirty="0" smtClean="0">
              <a:solidFill>
                <a:srgbClr val="FFFFFF"/>
              </a:solidFill>
            </a:endParaRPr>
          </a:p>
          <a:p>
            <a:pPr lvl="0">
              <a:buClr>
                <a:srgbClr val="FFC000"/>
              </a:buClr>
            </a:pPr>
            <a:r>
              <a:rPr lang="en-US" sz="1600" b="0" dirty="0" smtClean="0">
                <a:solidFill>
                  <a:srgbClr val="FFFFFF"/>
                </a:solidFill>
              </a:rPr>
              <a:t>CHNA’s </a:t>
            </a:r>
            <a:r>
              <a:rPr lang="en-US" sz="1600" b="0" dirty="0">
                <a:solidFill>
                  <a:srgbClr val="FFFFFF"/>
                </a:solidFill>
              </a:rPr>
              <a:t>for tax years beginning after 12/29/2015 </a:t>
            </a:r>
            <a:r>
              <a:rPr lang="en-US" sz="1600" b="0" dirty="0">
                <a:solidFill>
                  <a:schemeClr val="tx1"/>
                </a:solidFill>
              </a:rPr>
              <a:t>must “include an impact evaluation of the actions taken</a:t>
            </a:r>
            <a:r>
              <a:rPr lang="en-US" sz="1600" b="0" dirty="0">
                <a:solidFill>
                  <a:srgbClr val="FFFFFF"/>
                </a:solidFill>
              </a:rPr>
              <a:t> by the hospital on significant health care needs it identified in its previous CHNA”.</a:t>
            </a:r>
          </a:p>
          <a:p>
            <a:endParaRPr lang="en-US" dirty="0"/>
          </a:p>
        </p:txBody>
      </p:sp>
      <p:sp>
        <p:nvSpPr>
          <p:cNvPr id="4" name="Text Placeholder 3"/>
          <p:cNvSpPr>
            <a:spLocks noGrp="1"/>
          </p:cNvSpPr>
          <p:nvPr>
            <p:ph type="body" sz="quarter" idx="10"/>
          </p:nvPr>
        </p:nvSpPr>
        <p:spPr>
          <a:xfrm>
            <a:off x="457200" y="6324600"/>
            <a:ext cx="8229600" cy="609600"/>
          </a:xfrm>
        </p:spPr>
        <p:txBody>
          <a:bodyPr/>
          <a:lstStyle/>
          <a:p>
            <a:pPr lvl="0"/>
            <a:r>
              <a:rPr lang="en-US" sz="900" dirty="0">
                <a:solidFill>
                  <a:srgbClr val="FFFFFF"/>
                </a:solidFill>
              </a:rPr>
              <a:t>Source: Crossley M.  Health and Taxes: Hospitals, Community Health and the IRS</a:t>
            </a:r>
            <a:r>
              <a:rPr lang="en-US" sz="900" i="1" dirty="0">
                <a:solidFill>
                  <a:srgbClr val="FFFFFF"/>
                </a:solidFill>
              </a:rPr>
              <a:t>. Legal Studies Research Paper Series </a:t>
            </a:r>
            <a:r>
              <a:rPr lang="en-US" sz="900" dirty="0">
                <a:solidFill>
                  <a:srgbClr val="FFFFFF"/>
                </a:solidFill>
              </a:rPr>
              <a:t>Working Paper No. 2015 05. </a:t>
            </a:r>
            <a:r>
              <a:rPr lang="en-US" sz="900" i="1" dirty="0">
                <a:solidFill>
                  <a:srgbClr val="FFFFFF"/>
                </a:solidFill>
              </a:rPr>
              <a:t>March 2015</a:t>
            </a:r>
          </a:p>
          <a:p>
            <a:endParaRPr lang="en-US" dirty="0"/>
          </a:p>
        </p:txBody>
      </p:sp>
      <p:sp>
        <p:nvSpPr>
          <p:cNvPr id="5" name="Title 1"/>
          <p:cNvSpPr>
            <a:spLocks noGrp="1"/>
          </p:cNvSpPr>
          <p:nvPr>
            <p:ph type="title"/>
          </p:nvPr>
        </p:nvSpPr>
        <p:spPr>
          <a:xfrm>
            <a:off x="457200" y="457200"/>
            <a:ext cx="8229600" cy="1143000"/>
          </a:xfrm>
        </p:spPr>
        <p:txBody>
          <a:bodyPr/>
          <a:lstStyle/>
          <a:p>
            <a:r>
              <a:rPr lang="en-US" dirty="0" smtClean="0"/>
              <a:t>Final Regulations for Tax-exempt Hospitals                     Key Provisions (cont’d)</a:t>
            </a:r>
            <a:r>
              <a:rPr lang="en-US" dirty="0"/>
              <a:t/>
            </a:r>
            <a:br>
              <a:rPr lang="en-US" dirty="0"/>
            </a:br>
            <a:r>
              <a:rPr lang="en-US" dirty="0" smtClean="0"/>
              <a:t> </a:t>
            </a:r>
            <a:endParaRPr lang="en-US" dirty="0"/>
          </a:p>
        </p:txBody>
      </p:sp>
    </p:spTree>
    <p:extLst>
      <p:ext uri="{BB962C8B-B14F-4D97-AF65-F5344CB8AC3E}">
        <p14:creationId xmlns:p14="http://schemas.microsoft.com/office/powerpoint/2010/main" val="215944005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Common Elements for the </a:t>
            </a:r>
            <a:r>
              <a:rPr lang="en-US" dirty="0" smtClean="0">
                <a:latin typeface="Calibri" panose="020F0502020204030204" pitchFamily="34" charset="0"/>
              </a:rPr>
              <a:t>Community </a:t>
            </a:r>
            <a:br>
              <a:rPr lang="en-US" dirty="0" smtClean="0">
                <a:latin typeface="Calibri" panose="020F0502020204030204" pitchFamily="34" charset="0"/>
              </a:rPr>
            </a:br>
            <a:r>
              <a:rPr lang="en-US" dirty="0" smtClean="0">
                <a:latin typeface="Calibri" panose="020F0502020204030204" pitchFamily="34" charset="0"/>
              </a:rPr>
              <a:t>Health </a:t>
            </a:r>
            <a:r>
              <a:rPr lang="en-US" dirty="0">
                <a:latin typeface="Calibri" panose="020F0502020204030204" pitchFamily="34" charset="0"/>
              </a:rPr>
              <a:t>Improvement Process</a:t>
            </a:r>
          </a:p>
        </p:txBody>
      </p:sp>
      <p:sp>
        <p:nvSpPr>
          <p:cNvPr id="3" name="Content Placeholder 2"/>
          <p:cNvSpPr>
            <a:spLocks noGrp="1"/>
          </p:cNvSpPr>
          <p:nvPr>
            <p:ph idx="1"/>
          </p:nvPr>
        </p:nvSpPr>
        <p:spPr/>
        <p:txBody>
          <a:bodyPr/>
          <a:lstStyle/>
          <a:p>
            <a:pPr fontAlgn="base">
              <a:lnSpc>
                <a:spcPct val="110000"/>
              </a:lnSpc>
              <a:spcAft>
                <a:spcPct val="0"/>
              </a:spcAft>
              <a:defRPr/>
            </a:pPr>
            <a:r>
              <a:rPr lang="en-US" b="0" dirty="0">
                <a:latin typeface="Calibri" panose="020F0502020204030204" pitchFamily="34" charset="0"/>
              </a:rPr>
              <a:t>Prepare and organize</a:t>
            </a:r>
          </a:p>
          <a:p>
            <a:pPr fontAlgn="base">
              <a:lnSpc>
                <a:spcPct val="110000"/>
              </a:lnSpc>
              <a:spcAft>
                <a:spcPct val="0"/>
              </a:spcAft>
              <a:defRPr/>
            </a:pPr>
            <a:r>
              <a:rPr lang="en-US" b="0" dirty="0">
                <a:latin typeface="Calibri" panose="020F0502020204030204" pitchFamily="34" charset="0"/>
              </a:rPr>
              <a:t>Engage the community </a:t>
            </a:r>
          </a:p>
          <a:p>
            <a:pPr fontAlgn="base">
              <a:lnSpc>
                <a:spcPct val="110000"/>
              </a:lnSpc>
              <a:spcAft>
                <a:spcPct val="0"/>
              </a:spcAft>
              <a:defRPr/>
            </a:pPr>
            <a:r>
              <a:rPr lang="en-US" b="0" dirty="0">
                <a:latin typeface="Calibri" panose="020F0502020204030204" pitchFamily="34" charset="0"/>
              </a:rPr>
              <a:t>Develop a goal or vision </a:t>
            </a:r>
          </a:p>
          <a:p>
            <a:pPr fontAlgn="base">
              <a:lnSpc>
                <a:spcPct val="110000"/>
              </a:lnSpc>
              <a:spcAft>
                <a:spcPct val="0"/>
              </a:spcAft>
              <a:defRPr/>
            </a:pPr>
            <a:r>
              <a:rPr lang="en-US" b="0" dirty="0">
                <a:latin typeface="Calibri" panose="020F0502020204030204" pitchFamily="34" charset="0"/>
              </a:rPr>
              <a:t>Conduct community health assessment(s)</a:t>
            </a:r>
          </a:p>
          <a:p>
            <a:pPr fontAlgn="base">
              <a:lnSpc>
                <a:spcPct val="110000"/>
              </a:lnSpc>
              <a:spcAft>
                <a:spcPct val="0"/>
              </a:spcAft>
              <a:defRPr/>
            </a:pPr>
            <a:r>
              <a:rPr lang="en-US" b="0" dirty="0">
                <a:latin typeface="Calibri" panose="020F0502020204030204" pitchFamily="34" charset="0"/>
              </a:rPr>
              <a:t>Prioritize health issues </a:t>
            </a:r>
          </a:p>
          <a:p>
            <a:pPr fontAlgn="base">
              <a:lnSpc>
                <a:spcPct val="110000"/>
              </a:lnSpc>
              <a:spcAft>
                <a:spcPct val="0"/>
              </a:spcAft>
              <a:defRPr/>
            </a:pPr>
            <a:r>
              <a:rPr lang="en-US" b="0" dirty="0">
                <a:latin typeface="Calibri" panose="020F0502020204030204" pitchFamily="34" charset="0"/>
              </a:rPr>
              <a:t>Develop community health improvement plan</a:t>
            </a:r>
          </a:p>
          <a:p>
            <a:pPr fontAlgn="base">
              <a:lnSpc>
                <a:spcPct val="110000"/>
              </a:lnSpc>
              <a:spcAft>
                <a:spcPct val="0"/>
              </a:spcAft>
              <a:defRPr/>
            </a:pPr>
            <a:r>
              <a:rPr lang="en-US" b="0" dirty="0">
                <a:latin typeface="Calibri" panose="020F0502020204030204" pitchFamily="34" charset="0"/>
              </a:rPr>
              <a:t>Implement community health improvement plan</a:t>
            </a:r>
          </a:p>
          <a:p>
            <a:pPr fontAlgn="base">
              <a:lnSpc>
                <a:spcPct val="110000"/>
              </a:lnSpc>
              <a:spcAft>
                <a:spcPct val="0"/>
              </a:spcAft>
              <a:defRPr/>
            </a:pPr>
            <a:r>
              <a:rPr lang="en-US" b="0" dirty="0">
                <a:latin typeface="Calibri" panose="020F0502020204030204" pitchFamily="34" charset="0"/>
              </a:rPr>
              <a:t>Evaluate and monitor outcomes</a:t>
            </a:r>
          </a:p>
          <a:p>
            <a:endParaRPr lang="en-US" dirty="0"/>
          </a:p>
        </p:txBody>
      </p:sp>
    </p:spTree>
    <p:extLst>
      <p:ext uri="{BB962C8B-B14F-4D97-AF65-F5344CB8AC3E}">
        <p14:creationId xmlns:p14="http://schemas.microsoft.com/office/powerpoint/2010/main" val="153565400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14" y="1630679"/>
            <a:ext cx="8229597" cy="4724404"/>
            <a:chOff x="304803" y="1142999"/>
            <a:chExt cx="8229597" cy="3937003"/>
          </a:xfrm>
        </p:grpSpPr>
        <p:graphicFrame>
          <p:nvGraphicFramePr>
            <p:cNvPr id="18" name="Diagram 17"/>
            <p:cNvGraphicFramePr/>
            <p:nvPr>
              <p:extLst>
                <p:ext uri="{D42A27DB-BD31-4B8C-83A1-F6EECF244321}">
                  <p14:modId xmlns:p14="http://schemas.microsoft.com/office/powerpoint/2010/main" val="3705104586"/>
                </p:ext>
              </p:extLst>
            </p:nvPr>
          </p:nvGraphicFramePr>
          <p:xfrm>
            <a:off x="4736123" y="2426804"/>
            <a:ext cx="3139520" cy="2540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0740231"/>
                </p:ext>
              </p:extLst>
            </p:nvPr>
          </p:nvGraphicFramePr>
          <p:xfrm>
            <a:off x="304803" y="2255631"/>
            <a:ext cx="3297781" cy="26288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Freeform 21"/>
            <p:cNvSpPr/>
            <p:nvPr/>
          </p:nvSpPr>
          <p:spPr>
            <a:xfrm>
              <a:off x="2013243" y="2019618"/>
              <a:ext cx="1560555" cy="699678"/>
            </a:xfrm>
            <a:custGeom>
              <a:avLst/>
              <a:gdLst>
                <a:gd name="connsiteX0" fmla="*/ 0 w 1697174"/>
                <a:gd name="connsiteY0" fmla="*/ 0 h 678869"/>
                <a:gd name="connsiteX1" fmla="*/ 1357740 w 1697174"/>
                <a:gd name="connsiteY1" fmla="*/ 0 h 678869"/>
                <a:gd name="connsiteX2" fmla="*/ 1697174 w 1697174"/>
                <a:gd name="connsiteY2" fmla="*/ 339435 h 678869"/>
                <a:gd name="connsiteX3" fmla="*/ 1357740 w 1697174"/>
                <a:gd name="connsiteY3" fmla="*/ 678869 h 678869"/>
                <a:gd name="connsiteX4" fmla="*/ 0 w 1697174"/>
                <a:gd name="connsiteY4" fmla="*/ 678869 h 678869"/>
                <a:gd name="connsiteX5" fmla="*/ 339435 w 1697174"/>
                <a:gd name="connsiteY5" fmla="*/ 339435 h 678869"/>
                <a:gd name="connsiteX6" fmla="*/ 0 w 1697174"/>
                <a:gd name="connsiteY6" fmla="*/ 0 h 67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174" h="678869">
                  <a:moveTo>
                    <a:pt x="0" y="0"/>
                  </a:moveTo>
                  <a:lnTo>
                    <a:pt x="1357740" y="0"/>
                  </a:lnTo>
                  <a:lnTo>
                    <a:pt x="1697174" y="339435"/>
                  </a:lnTo>
                  <a:lnTo>
                    <a:pt x="1357740" y="678869"/>
                  </a:lnTo>
                  <a:lnTo>
                    <a:pt x="0" y="678869"/>
                  </a:lnTo>
                  <a:lnTo>
                    <a:pt x="339435" y="339435"/>
                  </a:lnTo>
                  <a:lnTo>
                    <a:pt x="0" y="0"/>
                  </a:lnTo>
                  <a:close/>
                </a:path>
              </a:pathLst>
            </a:custGeom>
            <a:solidFill>
              <a:srgbClr val="4983F2"/>
            </a:solidFill>
            <a:ln>
              <a:noFill/>
            </a:ln>
            <a:effectLst>
              <a:outerShdw blurRad="40000" dist="23000" dir="5400000" rotWithShape="0">
                <a:srgbClr val="000000">
                  <a:alpha val="35000"/>
                </a:srgbClr>
              </a:outerShdw>
            </a:effectLst>
          </p:spPr>
          <p:txBody>
            <a:bodyPr spcFirstLastPara="0" vert="horz" wrap="square" lIns="411444" tIns="24003" rIns="363437" bIns="24003" numCol="1" spcCol="1270" anchor="ctr" anchorCtr="0">
              <a:noAutofit/>
            </a:bodyPr>
            <a:lstStyle/>
            <a:p>
              <a:pPr algn="ctr" defTabSz="800100">
                <a:lnSpc>
                  <a:spcPct val="90000"/>
                </a:lnSpc>
                <a:spcAft>
                  <a:spcPct val="35000"/>
                </a:spcAft>
                <a:defRPr/>
              </a:pPr>
              <a:r>
                <a:rPr lang="en-US" sz="1600" b="1" dirty="0">
                  <a:solidFill>
                    <a:srgbClr val="002060">
                      <a:lumMod val="10000"/>
                      <a:lumOff val="90000"/>
                    </a:srgbClr>
                  </a:solidFill>
                </a:rPr>
                <a:t>Assess</a:t>
              </a:r>
            </a:p>
          </p:txBody>
        </p:sp>
        <p:sp>
          <p:nvSpPr>
            <p:cNvPr id="23" name="Freeform 22"/>
            <p:cNvSpPr/>
            <p:nvPr/>
          </p:nvSpPr>
          <p:spPr>
            <a:xfrm>
              <a:off x="3345599" y="2019618"/>
              <a:ext cx="1560555" cy="699678"/>
            </a:xfrm>
            <a:custGeom>
              <a:avLst/>
              <a:gdLst>
                <a:gd name="connsiteX0" fmla="*/ 0 w 1697174"/>
                <a:gd name="connsiteY0" fmla="*/ 0 h 678869"/>
                <a:gd name="connsiteX1" fmla="*/ 1357740 w 1697174"/>
                <a:gd name="connsiteY1" fmla="*/ 0 h 678869"/>
                <a:gd name="connsiteX2" fmla="*/ 1697174 w 1697174"/>
                <a:gd name="connsiteY2" fmla="*/ 339435 h 678869"/>
                <a:gd name="connsiteX3" fmla="*/ 1357740 w 1697174"/>
                <a:gd name="connsiteY3" fmla="*/ 678869 h 678869"/>
                <a:gd name="connsiteX4" fmla="*/ 0 w 1697174"/>
                <a:gd name="connsiteY4" fmla="*/ 678869 h 678869"/>
                <a:gd name="connsiteX5" fmla="*/ 339435 w 1697174"/>
                <a:gd name="connsiteY5" fmla="*/ 339435 h 678869"/>
                <a:gd name="connsiteX6" fmla="*/ 0 w 1697174"/>
                <a:gd name="connsiteY6" fmla="*/ 0 h 67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174" h="678869">
                  <a:moveTo>
                    <a:pt x="0" y="0"/>
                  </a:moveTo>
                  <a:lnTo>
                    <a:pt x="1357740" y="0"/>
                  </a:lnTo>
                  <a:lnTo>
                    <a:pt x="1697174" y="339435"/>
                  </a:lnTo>
                  <a:lnTo>
                    <a:pt x="1357740" y="678869"/>
                  </a:lnTo>
                  <a:lnTo>
                    <a:pt x="0" y="678869"/>
                  </a:lnTo>
                  <a:lnTo>
                    <a:pt x="339435" y="339435"/>
                  </a:lnTo>
                  <a:lnTo>
                    <a:pt x="0" y="0"/>
                  </a:lnTo>
                  <a:close/>
                </a:path>
              </a:pathLst>
            </a:custGeom>
            <a:solidFill>
              <a:srgbClr val="4983F2"/>
            </a:solidFill>
            <a:ln>
              <a:noFill/>
            </a:ln>
            <a:effectLst>
              <a:outerShdw blurRad="40000" dist="23000" dir="5400000" rotWithShape="0">
                <a:srgbClr val="000000">
                  <a:alpha val="35000"/>
                </a:srgbClr>
              </a:outerShdw>
            </a:effectLst>
          </p:spPr>
          <p:txBody>
            <a:bodyPr spcFirstLastPara="0" vert="horz" wrap="square" lIns="403443" tIns="21336" rIns="360770" bIns="21336" numCol="1" spcCol="1270" anchor="ctr" anchorCtr="0">
              <a:noAutofit/>
            </a:bodyPr>
            <a:lstStyle/>
            <a:p>
              <a:pPr algn="ctr" defTabSz="711200">
                <a:lnSpc>
                  <a:spcPct val="90000"/>
                </a:lnSpc>
                <a:spcAft>
                  <a:spcPct val="35000"/>
                </a:spcAft>
                <a:defRPr/>
              </a:pPr>
              <a:r>
                <a:rPr lang="en-US" sz="1400" b="1" dirty="0">
                  <a:solidFill>
                    <a:srgbClr val="002060">
                      <a:lumMod val="10000"/>
                      <a:lumOff val="90000"/>
                    </a:srgbClr>
                  </a:solidFill>
                </a:rPr>
                <a:t>Prioritize</a:t>
              </a:r>
              <a:r>
                <a:rPr lang="en-US" sz="1400" dirty="0">
                  <a:solidFill>
                    <a:srgbClr val="002060">
                      <a:lumMod val="10000"/>
                      <a:lumOff val="90000"/>
                    </a:srgbClr>
                  </a:solidFill>
                </a:rPr>
                <a:t> </a:t>
              </a:r>
              <a:r>
                <a:rPr lang="en-US" sz="1400" b="1" dirty="0">
                  <a:solidFill>
                    <a:srgbClr val="002060">
                      <a:lumMod val="10000"/>
                      <a:lumOff val="90000"/>
                    </a:srgbClr>
                  </a:solidFill>
                </a:rPr>
                <a:t>and</a:t>
              </a:r>
              <a:r>
                <a:rPr lang="en-US" sz="1400" dirty="0">
                  <a:solidFill>
                    <a:srgbClr val="002060">
                      <a:lumMod val="10000"/>
                      <a:lumOff val="90000"/>
                    </a:srgbClr>
                  </a:solidFill>
                </a:rPr>
                <a:t> </a:t>
              </a:r>
              <a:r>
                <a:rPr lang="en-US" sz="1400" b="1" dirty="0">
                  <a:solidFill>
                    <a:srgbClr val="002060">
                      <a:lumMod val="10000"/>
                      <a:lumOff val="90000"/>
                    </a:srgbClr>
                  </a:solidFill>
                </a:rPr>
                <a:t>Plan</a:t>
              </a:r>
            </a:p>
          </p:txBody>
        </p:sp>
        <p:sp>
          <p:nvSpPr>
            <p:cNvPr id="9" name="Rectangle 8"/>
            <p:cNvSpPr/>
            <p:nvPr/>
          </p:nvSpPr>
          <p:spPr>
            <a:xfrm>
              <a:off x="2271329" y="3175000"/>
              <a:ext cx="3770115" cy="416223"/>
            </a:xfrm>
            <a:prstGeom prst="rect">
              <a:avLst/>
            </a:prstGeom>
            <a:solidFill>
              <a:schemeClr val="bg2">
                <a:lumMod val="85000"/>
              </a:schemeClr>
            </a:solidFill>
            <a:ln w="25400" cap="flat" cmpd="sng" algn="ctr">
              <a:noFill/>
              <a:prstDash val="solid"/>
            </a:ln>
            <a:effectLst/>
          </p:spPr>
          <p:txBody>
            <a:bodyPr rtlCol="0" anchor="ctr"/>
            <a:lstStyle/>
            <a:p>
              <a:pPr algn="ctr">
                <a:defRPr/>
              </a:pPr>
              <a:r>
                <a:rPr lang="en-US" sz="1400" b="1" kern="0" dirty="0">
                  <a:solidFill>
                    <a:srgbClr val="002060"/>
                  </a:solidFill>
                </a:rPr>
                <a:t>Data and Analytic Tools</a:t>
              </a:r>
            </a:p>
          </p:txBody>
        </p:sp>
        <p:sp>
          <p:nvSpPr>
            <p:cNvPr id="10" name="Rectangle 9"/>
            <p:cNvSpPr/>
            <p:nvPr/>
          </p:nvSpPr>
          <p:spPr>
            <a:xfrm>
              <a:off x="3278988" y="3834035"/>
              <a:ext cx="1978812" cy="475684"/>
            </a:xfrm>
            <a:prstGeom prst="rect">
              <a:avLst/>
            </a:prstGeom>
            <a:solidFill>
              <a:schemeClr val="bg2">
                <a:lumMod val="85000"/>
              </a:schemeClr>
            </a:solidFill>
            <a:ln w="44450" cap="flat" cmpd="sng" algn="ctr">
              <a:solidFill>
                <a:schemeClr val="bg1"/>
              </a:solidFill>
              <a:prstDash val="solid"/>
            </a:ln>
            <a:effectLst/>
          </p:spPr>
          <p:txBody>
            <a:bodyPr rtlCol="0" anchor="ctr"/>
            <a:lstStyle/>
            <a:p>
              <a:pPr algn="ctr">
                <a:defRPr/>
              </a:pPr>
              <a:r>
                <a:rPr lang="en-US" sz="1400" b="1" kern="0" dirty="0">
                  <a:solidFill>
                    <a:srgbClr val="002060"/>
                  </a:solidFill>
                </a:rPr>
                <a:t>Evaluate</a:t>
              </a:r>
              <a:endParaRPr lang="en-US" b="1" kern="0" dirty="0">
                <a:solidFill>
                  <a:srgbClr val="002060"/>
                </a:solidFill>
              </a:endParaRPr>
            </a:p>
          </p:txBody>
        </p:sp>
        <p:cxnSp>
          <p:nvCxnSpPr>
            <p:cNvPr id="11" name="Straight Arrow Connector 10"/>
            <p:cNvCxnSpPr/>
            <p:nvPr/>
          </p:nvCxnSpPr>
          <p:spPr>
            <a:xfrm flipV="1">
              <a:off x="2831855" y="2730501"/>
              <a:ext cx="0" cy="475684"/>
            </a:xfrm>
            <a:prstGeom prst="straightConnector1">
              <a:avLst/>
            </a:prstGeom>
            <a:noFill/>
            <a:ln w="101600" cap="flat" cmpd="sng" algn="ctr">
              <a:solidFill>
                <a:srgbClr val="FFFFFF">
                  <a:lumMod val="85000"/>
                </a:srgbClr>
              </a:solidFill>
              <a:prstDash val="solid"/>
              <a:tailEnd type="triangle"/>
            </a:ln>
            <a:effectLst/>
          </p:spPr>
        </p:cxnSp>
        <p:cxnSp>
          <p:nvCxnSpPr>
            <p:cNvPr id="12" name="Straight Arrow Connector 11"/>
            <p:cNvCxnSpPr/>
            <p:nvPr/>
          </p:nvCxnSpPr>
          <p:spPr>
            <a:xfrm flipV="1">
              <a:off x="4163109" y="2730501"/>
              <a:ext cx="0" cy="475684"/>
            </a:xfrm>
            <a:prstGeom prst="straightConnector1">
              <a:avLst/>
            </a:prstGeom>
            <a:noFill/>
            <a:ln w="101600" cap="flat" cmpd="sng" algn="ctr">
              <a:solidFill>
                <a:srgbClr val="FFFFFF">
                  <a:lumMod val="85000"/>
                </a:srgbClr>
              </a:solidFill>
              <a:prstDash val="solid"/>
              <a:tailEnd type="triangle"/>
            </a:ln>
            <a:effectLst/>
          </p:spPr>
        </p:cxnSp>
        <p:cxnSp>
          <p:nvCxnSpPr>
            <p:cNvPr id="13" name="Straight Arrow Connector 12"/>
            <p:cNvCxnSpPr/>
            <p:nvPr/>
          </p:nvCxnSpPr>
          <p:spPr>
            <a:xfrm flipV="1">
              <a:off x="5564432" y="2730500"/>
              <a:ext cx="0" cy="624860"/>
            </a:xfrm>
            <a:prstGeom prst="straightConnector1">
              <a:avLst/>
            </a:prstGeom>
            <a:noFill/>
            <a:ln w="101600" cap="flat" cmpd="sng" algn="ctr">
              <a:solidFill>
                <a:srgbClr val="FFFFFF">
                  <a:lumMod val="85000"/>
                </a:srgbClr>
              </a:solidFill>
              <a:prstDash val="solid"/>
              <a:tailEnd type="triangle"/>
            </a:ln>
            <a:effectLst/>
          </p:spPr>
        </p:cxnSp>
        <p:cxnSp>
          <p:nvCxnSpPr>
            <p:cNvPr id="14" name="Straight Arrow Connector 13"/>
            <p:cNvCxnSpPr/>
            <p:nvPr/>
          </p:nvCxnSpPr>
          <p:spPr>
            <a:xfrm>
              <a:off x="3422091" y="2174216"/>
              <a:ext cx="0" cy="142704"/>
            </a:xfrm>
            <a:prstGeom prst="straightConnector1">
              <a:avLst/>
            </a:prstGeom>
            <a:noFill/>
            <a:ln w="9525" cap="flat" cmpd="sng" algn="ctr">
              <a:solidFill>
                <a:srgbClr val="4983F2">
                  <a:shade val="95000"/>
                  <a:satMod val="105000"/>
                </a:srgbClr>
              </a:solidFill>
              <a:prstDash val="solid"/>
              <a:tailEnd type="arrow"/>
            </a:ln>
            <a:effectLst/>
          </p:spPr>
        </p:cxnSp>
        <p:grpSp>
          <p:nvGrpSpPr>
            <p:cNvPr id="33" name="Group 32"/>
            <p:cNvGrpSpPr/>
            <p:nvPr/>
          </p:nvGrpSpPr>
          <p:grpSpPr>
            <a:xfrm>
              <a:off x="4660081" y="1142999"/>
              <a:ext cx="3874319" cy="1586813"/>
              <a:chOff x="4574974" y="2590800"/>
              <a:chExt cx="3730826" cy="1412775"/>
            </a:xfrm>
          </p:grpSpPr>
          <p:cxnSp>
            <p:nvCxnSpPr>
              <p:cNvPr id="32" name="Straight Arrow Connector 31"/>
              <p:cNvCxnSpPr/>
              <p:nvPr/>
            </p:nvCxnSpPr>
            <p:spPr>
              <a:xfrm>
                <a:off x="6177844" y="3517984"/>
                <a:ext cx="120802" cy="353834"/>
              </a:xfrm>
              <a:prstGeom prst="straightConnector1">
                <a:avLst/>
              </a:prstGeom>
              <a:noFill/>
              <a:ln w="88900" cap="flat" cmpd="sng" algn="ctr">
                <a:solidFill>
                  <a:schemeClr val="bg2">
                    <a:lumMod val="85000"/>
                  </a:schemeClr>
                </a:solidFill>
                <a:prstDash val="solid"/>
                <a:tailEnd type="triangle"/>
              </a:ln>
              <a:effectLst/>
              <a:scene3d>
                <a:camera prst="orthographicFront">
                  <a:rot lat="0" lon="0" rev="15300000"/>
                </a:camera>
                <a:lightRig rig="threePt" dir="t"/>
              </a:scene3d>
            </p:spPr>
          </p:cxnSp>
          <p:cxnSp>
            <p:nvCxnSpPr>
              <p:cNvPr id="17" name="Straight Arrow Connector 16"/>
              <p:cNvCxnSpPr>
                <a:endCxn id="8" idx="0"/>
              </p:cNvCxnSpPr>
              <p:nvPr/>
            </p:nvCxnSpPr>
            <p:spPr>
              <a:xfrm>
                <a:off x="7372043" y="2923619"/>
                <a:ext cx="123624" cy="500591"/>
              </a:xfrm>
              <a:prstGeom prst="straightConnector1">
                <a:avLst/>
              </a:prstGeom>
              <a:noFill/>
              <a:ln w="88900" cap="flat" cmpd="sng" algn="ctr">
                <a:solidFill>
                  <a:schemeClr val="bg2">
                    <a:lumMod val="85000"/>
                  </a:schemeClr>
                </a:solidFill>
                <a:prstDash val="solid"/>
                <a:tailEnd type="triangle"/>
              </a:ln>
              <a:effectLst/>
            </p:spPr>
          </p:cxnSp>
          <p:cxnSp>
            <p:nvCxnSpPr>
              <p:cNvPr id="6" name="Straight Arrow Connector 5"/>
              <p:cNvCxnSpPr/>
              <p:nvPr/>
            </p:nvCxnSpPr>
            <p:spPr>
              <a:xfrm flipV="1">
                <a:off x="5866849" y="3017702"/>
                <a:ext cx="254770" cy="491212"/>
              </a:xfrm>
              <a:prstGeom prst="straightConnector1">
                <a:avLst/>
              </a:prstGeom>
              <a:noFill/>
              <a:ln w="88900" cap="flat" cmpd="sng" algn="ctr">
                <a:solidFill>
                  <a:schemeClr val="bg2">
                    <a:lumMod val="85000"/>
                  </a:schemeClr>
                </a:solidFill>
                <a:prstDash val="solid"/>
                <a:tailEnd type="triangle"/>
              </a:ln>
              <a:effectLst/>
            </p:spPr>
          </p:cxnSp>
          <p:sp>
            <p:nvSpPr>
              <p:cNvPr id="24" name="Freeform 23"/>
              <p:cNvSpPr/>
              <p:nvPr/>
            </p:nvSpPr>
            <p:spPr>
              <a:xfrm>
                <a:off x="4574974" y="3371273"/>
                <a:ext cx="1896370" cy="622939"/>
              </a:xfrm>
              <a:custGeom>
                <a:avLst/>
                <a:gdLst>
                  <a:gd name="connsiteX0" fmla="*/ 0 w 1973033"/>
                  <a:gd name="connsiteY0" fmla="*/ 0 h 678869"/>
                  <a:gd name="connsiteX1" fmla="*/ 1633599 w 1973033"/>
                  <a:gd name="connsiteY1" fmla="*/ 0 h 678869"/>
                  <a:gd name="connsiteX2" fmla="*/ 1973033 w 1973033"/>
                  <a:gd name="connsiteY2" fmla="*/ 339435 h 678869"/>
                  <a:gd name="connsiteX3" fmla="*/ 1633599 w 1973033"/>
                  <a:gd name="connsiteY3" fmla="*/ 678869 h 678869"/>
                  <a:gd name="connsiteX4" fmla="*/ 0 w 1973033"/>
                  <a:gd name="connsiteY4" fmla="*/ 678869 h 678869"/>
                  <a:gd name="connsiteX5" fmla="*/ 339435 w 1973033"/>
                  <a:gd name="connsiteY5" fmla="*/ 339435 h 678869"/>
                  <a:gd name="connsiteX6" fmla="*/ 0 w 1973033"/>
                  <a:gd name="connsiteY6" fmla="*/ 0 h 67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3033" h="678869">
                    <a:moveTo>
                      <a:pt x="0" y="0"/>
                    </a:moveTo>
                    <a:lnTo>
                      <a:pt x="1633599" y="0"/>
                    </a:lnTo>
                    <a:lnTo>
                      <a:pt x="1973033" y="339435"/>
                    </a:lnTo>
                    <a:lnTo>
                      <a:pt x="1633599" y="678869"/>
                    </a:lnTo>
                    <a:lnTo>
                      <a:pt x="0" y="678869"/>
                    </a:lnTo>
                    <a:lnTo>
                      <a:pt x="339435" y="339435"/>
                    </a:lnTo>
                    <a:lnTo>
                      <a:pt x="0" y="0"/>
                    </a:lnTo>
                    <a:close/>
                  </a:path>
                </a:pathLst>
              </a:custGeom>
              <a:solidFill>
                <a:srgbClr val="4983F2"/>
              </a:solidFill>
              <a:ln>
                <a:noFill/>
              </a:ln>
              <a:effectLst>
                <a:outerShdw blurRad="40000" dist="23000" dir="5400000" rotWithShape="0">
                  <a:srgbClr val="000000">
                    <a:alpha val="35000"/>
                  </a:srgbClr>
                </a:outerShdw>
              </a:effectLst>
            </p:spPr>
            <p:txBody>
              <a:bodyPr spcFirstLastPara="0" vert="horz" wrap="square" lIns="411444" tIns="24003" rIns="363437" bIns="24003" numCol="1" spcCol="1270" anchor="ctr" anchorCtr="0">
                <a:noAutofit/>
              </a:bodyPr>
              <a:lstStyle/>
              <a:p>
                <a:pPr algn="ctr" defTabSz="800100">
                  <a:lnSpc>
                    <a:spcPct val="90000"/>
                  </a:lnSpc>
                  <a:spcAft>
                    <a:spcPct val="35000"/>
                  </a:spcAft>
                  <a:defRPr/>
                </a:pPr>
                <a:r>
                  <a:rPr lang="en-US" sz="1600" b="1" dirty="0">
                    <a:solidFill>
                      <a:srgbClr val="002060">
                        <a:lumMod val="10000"/>
                        <a:lumOff val="90000"/>
                      </a:srgbClr>
                    </a:solidFill>
                  </a:rPr>
                  <a:t>Implement</a:t>
                </a:r>
              </a:p>
            </p:txBody>
          </p:sp>
          <p:sp>
            <p:nvSpPr>
              <p:cNvPr id="8" name="Rounded Rectangle 7"/>
              <p:cNvSpPr/>
              <p:nvPr/>
            </p:nvSpPr>
            <p:spPr>
              <a:xfrm>
                <a:off x="6685532" y="3424210"/>
                <a:ext cx="1620268" cy="579365"/>
              </a:xfrm>
              <a:prstGeom prst="roundRect">
                <a:avLst/>
              </a:prstGeom>
              <a:solidFill>
                <a:srgbClr val="FFC000"/>
              </a:solidFill>
              <a:ln w="25400" cap="flat" cmpd="sng" algn="ctr">
                <a:noFill/>
                <a:prstDash val="solid"/>
              </a:ln>
              <a:effectLst/>
            </p:spPr>
            <p:txBody>
              <a:bodyPr rtlCol="0" anchor="ctr"/>
              <a:lstStyle/>
              <a:p>
                <a:pPr algn="ctr">
                  <a:defRPr/>
                </a:pPr>
                <a:r>
                  <a:rPr lang="en-US" kern="0" dirty="0" smtClean="0">
                    <a:solidFill>
                      <a:srgbClr val="002060"/>
                    </a:solidFill>
                  </a:rPr>
                  <a:t>Improved Health </a:t>
                </a:r>
                <a:r>
                  <a:rPr lang="en-US" kern="0" dirty="0">
                    <a:solidFill>
                      <a:srgbClr val="002060"/>
                    </a:solidFill>
                  </a:rPr>
                  <a:t>Status</a:t>
                </a:r>
              </a:p>
            </p:txBody>
          </p:sp>
          <p:sp>
            <p:nvSpPr>
              <p:cNvPr id="15" name="Rectangle 14"/>
              <p:cNvSpPr/>
              <p:nvPr/>
            </p:nvSpPr>
            <p:spPr>
              <a:xfrm>
                <a:off x="5989495" y="2590800"/>
                <a:ext cx="1592316" cy="426901"/>
              </a:xfrm>
              <a:prstGeom prst="rect">
                <a:avLst/>
              </a:prstGeom>
              <a:solidFill>
                <a:schemeClr val="bg2">
                  <a:lumMod val="85000"/>
                </a:schemeClr>
              </a:solidFill>
              <a:ln w="9525" cap="flat" cmpd="sng" algn="ctr">
                <a:solidFill>
                  <a:srgbClr val="FFFFFF">
                    <a:lumMod val="85000"/>
                  </a:srgbClr>
                </a:solidFill>
                <a:prstDash val="solid"/>
              </a:ln>
              <a:effectLst/>
              <a:scene3d>
                <a:camera prst="orthographicFront"/>
                <a:lightRig rig="flat" dir="t"/>
              </a:scene3d>
              <a:sp3d/>
            </p:spPr>
            <p:txBody>
              <a:bodyPr lIns="79242" tIns="39621" rIns="79242" bIns="39621" rtlCol="0" anchor="ctr"/>
              <a:lstStyle/>
              <a:p>
                <a:pPr algn="ctr">
                  <a:spcAft>
                    <a:spcPts val="1200"/>
                  </a:spcAft>
                  <a:defRPr/>
                </a:pPr>
                <a:r>
                  <a:rPr lang="en-US" sz="1400" b="1" kern="0" dirty="0">
                    <a:solidFill>
                      <a:srgbClr val="002060"/>
                    </a:solidFill>
                  </a:rPr>
                  <a:t>Monitoring</a:t>
                </a:r>
                <a:endParaRPr lang="en-US" b="1" kern="0" dirty="0">
                  <a:solidFill>
                    <a:srgbClr val="002060"/>
                  </a:solidFill>
                </a:endParaRPr>
              </a:p>
            </p:txBody>
          </p:sp>
        </p:grpSp>
        <p:grpSp>
          <p:nvGrpSpPr>
            <p:cNvPr id="16" name="Group 15"/>
            <p:cNvGrpSpPr/>
            <p:nvPr/>
          </p:nvGrpSpPr>
          <p:grpSpPr>
            <a:xfrm>
              <a:off x="779588" y="4580529"/>
              <a:ext cx="7067537" cy="499473"/>
              <a:chOff x="536783" y="5562697"/>
              <a:chExt cx="7769017" cy="640086"/>
            </a:xfrm>
          </p:grpSpPr>
          <p:sp>
            <p:nvSpPr>
              <p:cNvPr id="20" name="Pentagon 19"/>
              <p:cNvSpPr/>
              <p:nvPr/>
            </p:nvSpPr>
            <p:spPr>
              <a:xfrm>
                <a:off x="948399" y="5562697"/>
                <a:ext cx="7357401" cy="640080"/>
              </a:xfrm>
              <a:prstGeom prst="homePlate">
                <a:avLst/>
              </a:prstGeom>
              <a:solidFill>
                <a:srgbClr val="0F56DC">
                  <a:lumMod val="40000"/>
                  <a:lumOff val="60000"/>
                </a:srgbClr>
              </a:solidFill>
              <a:ln w="25400" cap="flat" cmpd="sng" algn="ctr">
                <a:noFill/>
                <a:prstDash val="solid"/>
              </a:ln>
              <a:effectLst/>
              <a:scene3d>
                <a:camera prst="orthographicFront"/>
                <a:lightRig rig="flat" dir="t"/>
              </a:scene3d>
              <a:sp3d/>
            </p:spPr>
            <p:txBody>
              <a:bodyPr lIns="79242" tIns="39621" rIns="79242" bIns="39621" rtlCol="0" anchor="ctr"/>
              <a:lstStyle/>
              <a:p>
                <a:pPr algn="ctr">
                  <a:defRPr/>
                </a:pPr>
                <a:r>
                  <a:rPr lang="en-US" kern="0" dirty="0">
                    <a:solidFill>
                      <a:srgbClr val="002060"/>
                    </a:solidFill>
                  </a:rPr>
                  <a:t>Shared Ownership among Stakeholders</a:t>
                </a:r>
              </a:p>
              <a:p>
                <a:pPr algn="ctr">
                  <a:defRPr/>
                </a:pPr>
                <a:r>
                  <a:rPr lang="en-US" kern="0" dirty="0">
                    <a:solidFill>
                      <a:srgbClr val="002060"/>
                    </a:solidFill>
                  </a:rPr>
                  <a:t>Ongoing Involvement of Community Members</a:t>
                </a:r>
              </a:p>
            </p:txBody>
          </p:sp>
          <p:sp>
            <p:nvSpPr>
              <p:cNvPr id="21" name="Pentagon 20"/>
              <p:cNvSpPr/>
              <p:nvPr/>
            </p:nvSpPr>
            <p:spPr>
              <a:xfrm>
                <a:off x="536783" y="5562704"/>
                <a:ext cx="987217" cy="640079"/>
              </a:xfrm>
              <a:prstGeom prst="homePlate">
                <a:avLst/>
              </a:prstGeom>
              <a:gradFill flip="none" rotWithShape="1">
                <a:gsLst>
                  <a:gs pos="95000">
                    <a:schemeClr val="bg2"/>
                  </a:gs>
                  <a:gs pos="45000">
                    <a:schemeClr val="bg1">
                      <a:lumMod val="40000"/>
                      <a:lumOff val="60000"/>
                    </a:schemeClr>
                  </a:gs>
                  <a:gs pos="77000">
                    <a:schemeClr val="bg1">
                      <a:lumMod val="20000"/>
                      <a:lumOff val="80000"/>
                    </a:schemeClr>
                  </a:gs>
                </a:gsLst>
                <a:lin ang="10800000" scaled="1"/>
                <a:tileRect/>
              </a:gradFill>
              <a:ln w="25400" cap="flat" cmpd="sng" algn="ctr">
                <a:solidFill>
                  <a:schemeClr val="bg1">
                    <a:lumMod val="20000"/>
                    <a:lumOff val="80000"/>
                  </a:schemeClr>
                </a:solidFill>
                <a:prstDash val="dash"/>
              </a:ln>
              <a:effectLst/>
            </p:spPr>
            <p:txBody>
              <a:bodyPr rtlCol="0" anchor="ctr"/>
              <a:lstStyle/>
              <a:p>
                <a:pPr algn="ctr">
                  <a:defRPr/>
                </a:pPr>
                <a:endParaRPr lang="en-US" kern="0" dirty="0">
                  <a:solidFill>
                    <a:srgbClr val="0F56DC">
                      <a:lumMod val="20000"/>
                      <a:lumOff val="80000"/>
                    </a:srgbClr>
                  </a:solidFill>
                </a:endParaRPr>
              </a:p>
            </p:txBody>
          </p:sp>
        </p:grpSp>
        <p:sp>
          <p:nvSpPr>
            <p:cNvPr id="19" name="Pentagon 18"/>
            <p:cNvSpPr/>
            <p:nvPr/>
          </p:nvSpPr>
          <p:spPr>
            <a:xfrm>
              <a:off x="613758" y="2019618"/>
              <a:ext cx="1657646" cy="689208"/>
            </a:xfrm>
            <a:prstGeom prst="homePlate">
              <a:avLst/>
            </a:prstGeom>
            <a:solidFill>
              <a:srgbClr val="FFC000"/>
            </a:solidFill>
            <a:ln w="25400" cap="flat" cmpd="sng" algn="ctr">
              <a:noFill/>
              <a:prstDash val="solid"/>
            </a:ln>
            <a:effectLst/>
          </p:spPr>
          <p:txBody>
            <a:bodyPr rtlCol="0" anchor="ctr"/>
            <a:lstStyle/>
            <a:p>
              <a:pPr algn="ctr">
                <a:defRPr/>
              </a:pPr>
              <a:r>
                <a:rPr lang="en-US" sz="2000" kern="0" dirty="0">
                  <a:solidFill>
                    <a:srgbClr val="002060"/>
                  </a:solidFill>
                </a:rPr>
                <a:t>Organize</a:t>
              </a:r>
              <a:endParaRPr lang="en-US" kern="0" dirty="0">
                <a:solidFill>
                  <a:srgbClr val="002060"/>
                </a:solidFill>
              </a:endParaRPr>
            </a:p>
          </p:txBody>
        </p:sp>
      </p:grpSp>
      <p:sp>
        <p:nvSpPr>
          <p:cNvPr id="26" name="Title 1"/>
          <p:cNvSpPr>
            <a:spLocks noGrp="1"/>
          </p:cNvSpPr>
          <p:nvPr>
            <p:ph type="title"/>
          </p:nvPr>
        </p:nvSpPr>
        <p:spPr>
          <a:xfrm>
            <a:off x="457211" y="-137160"/>
            <a:ext cx="8229600" cy="1143000"/>
          </a:xfrm>
        </p:spPr>
        <p:txBody>
          <a:bodyPr>
            <a:noAutofit/>
          </a:bodyPr>
          <a:lstStyle/>
          <a:p>
            <a:pPr>
              <a:lnSpc>
                <a:spcPct val="100000"/>
              </a:lnSpc>
            </a:pPr>
            <a:r>
              <a:rPr lang="en-US" sz="2800" b="1" dirty="0"/>
              <a:t>Community Health </a:t>
            </a:r>
            <a:r>
              <a:rPr lang="en-US" sz="2800" b="1" dirty="0" smtClean="0"/>
              <a:t>Improvement (CHI) Process</a:t>
            </a:r>
            <a:endParaRPr lang="en-US" sz="2800" b="1" dirty="0">
              <a:solidFill>
                <a:schemeClr val="bg1"/>
              </a:solidFill>
            </a:endParaRPr>
          </a:p>
        </p:txBody>
      </p:sp>
    </p:spTree>
    <p:extLst>
      <p:ext uri="{BB962C8B-B14F-4D97-AF65-F5344CB8AC3E}">
        <p14:creationId xmlns:p14="http://schemas.microsoft.com/office/powerpoint/2010/main" val="324443657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Population Health </a:t>
            </a:r>
            <a:r>
              <a:rPr lang="en-US" dirty="0">
                <a:ea typeface="Calibri"/>
                <a:cs typeface="Times New Roman"/>
              </a:rPr>
              <a:t>Framework</a:t>
            </a:r>
            <a:endParaRPr lang="en-US" dirty="0"/>
          </a:p>
        </p:txBody>
      </p:sp>
      <p:pic>
        <p:nvPicPr>
          <p:cNvPr id="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042192"/>
            <a:ext cx="4495800" cy="3175727"/>
          </a:xfrm>
          <a:prstGeom prst="rect">
            <a:avLst/>
          </a:prstGeom>
        </p:spPr>
      </p:pic>
      <p:sp>
        <p:nvSpPr>
          <p:cNvPr id="4" name="Rectangle 3"/>
          <p:cNvSpPr/>
          <p:nvPr/>
        </p:nvSpPr>
        <p:spPr>
          <a:xfrm>
            <a:off x="609600" y="1508791"/>
            <a:ext cx="4343400" cy="370573"/>
          </a:xfrm>
          <a:prstGeom prst="rect">
            <a:avLst/>
          </a:prstGeom>
          <a:solidFill>
            <a:srgbClr val="FFFFFF">
              <a:lumMod val="85000"/>
            </a:srgbClr>
          </a:solidFill>
          <a:ln w="25400" cap="flat" cmpd="sng" algn="ctr">
            <a:noFill/>
            <a:prstDash val="solid"/>
          </a:ln>
          <a:effectLst/>
        </p:spPr>
        <p:txBody>
          <a:bodyPr lIns="91432" tIns="45716" rIns="91432" bIns="45716" rtlCol="0" anchor="ctr"/>
          <a:lstStyle/>
          <a:p>
            <a:pPr algn="ctr">
              <a:defRPr/>
            </a:pPr>
            <a:r>
              <a:rPr lang="en-US" kern="0" dirty="0" smtClean="0">
                <a:solidFill>
                  <a:srgbClr val="002060"/>
                </a:solidFill>
              </a:rPr>
              <a:t>Scientific Tools and Resources</a:t>
            </a:r>
            <a:endParaRPr lang="en-US" kern="0" dirty="0">
              <a:solidFill>
                <a:srgbClr val="002060"/>
              </a:solidFill>
            </a:endParaRPr>
          </a:p>
        </p:txBody>
      </p:sp>
      <p:sp>
        <p:nvSpPr>
          <p:cNvPr id="5" name="Rectangle 4"/>
          <p:cNvSpPr/>
          <p:nvPr/>
        </p:nvSpPr>
        <p:spPr>
          <a:xfrm>
            <a:off x="5334000" y="2677874"/>
            <a:ext cx="3276600" cy="2031317"/>
          </a:xfrm>
          <a:prstGeom prst="rect">
            <a:avLst/>
          </a:prstGeom>
        </p:spPr>
        <p:txBody>
          <a:bodyPr wrap="square" lIns="91432" tIns="45716" rIns="91432" bIns="45716">
            <a:spAutoFit/>
          </a:bodyPr>
          <a:lstStyle/>
          <a:p>
            <a:pPr defTabSz="914328"/>
            <a:r>
              <a:rPr lang="en-US" dirty="0" smtClean="0">
                <a:solidFill>
                  <a:srgbClr val="FFFFFF"/>
                </a:solidFill>
                <a:latin typeface="Gill Sans MT" pitchFamily="34" charset="0"/>
              </a:rPr>
              <a:t>Holistic </a:t>
            </a:r>
            <a:r>
              <a:rPr lang="en-US" dirty="0">
                <a:solidFill>
                  <a:srgbClr val="FFFFFF"/>
                </a:solidFill>
                <a:latin typeface="Gill Sans MT" pitchFamily="34" charset="0"/>
              </a:rPr>
              <a:t>model of population health where health outcomes and disparities are the result of complex interactions between health determinants and individual biology and genetics</a:t>
            </a:r>
            <a:r>
              <a:rPr lang="en-US" dirty="0">
                <a:solidFill>
                  <a:srgbClr val="FFFFFF"/>
                </a:solidFill>
              </a:rPr>
              <a:t>.</a:t>
            </a:r>
          </a:p>
          <a:p>
            <a:pPr defTabSz="914328"/>
            <a:endParaRPr lang="en-US" dirty="0">
              <a:solidFill>
                <a:srgbClr val="FFC000"/>
              </a:solidFill>
              <a:latin typeface="Gill Sans MT" pitchFamily="34" charset="0"/>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1" y="5547391"/>
            <a:ext cx="5865813"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6553200"/>
            <a:ext cx="8762999" cy="230824"/>
          </a:xfrm>
          <a:prstGeom prst="rect">
            <a:avLst/>
          </a:prstGeom>
        </p:spPr>
        <p:txBody>
          <a:bodyPr wrap="square" lIns="91432" tIns="45716" rIns="91432" bIns="45716">
            <a:spAutoFit/>
          </a:bodyPr>
          <a:lstStyle/>
          <a:p>
            <a:pPr defTabSz="914328"/>
            <a:r>
              <a:rPr lang="en-US" sz="900" dirty="0">
                <a:solidFill>
                  <a:srgbClr val="FFFFFF"/>
                </a:solidFill>
              </a:rPr>
              <a:t>Adapted from: Kindig DA, Asada, Y, Booske B. (2008). A Population Health Framework for Setting National and State Health Goals. JAMA, 299(17), 2081-2083</a:t>
            </a:r>
          </a:p>
        </p:txBody>
      </p:sp>
    </p:spTree>
    <p:extLst>
      <p:ext uri="{BB962C8B-B14F-4D97-AF65-F5344CB8AC3E}">
        <p14:creationId xmlns:p14="http://schemas.microsoft.com/office/powerpoint/2010/main" val="304982241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NCCDPHP_PPT_dark([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NCHHSTP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NCCDPHP_PPT_dark([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NCCDPHP_PPT_dark([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DC_OD_PPT_dark(">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215AC7"/>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scene3d>
          <a:camera prst="orthographicFront"/>
          <a:lightRig rig="flat" dir="t"/>
        </a:scene3d>
        <a:sp3d>
          <a:bevelT w="120650" h="88900"/>
          <a:bevelB w="88900" h="31750" prst="angle"/>
        </a:sp3d>
      </a:spPr>
      <a:bodyPr lIns="79242" tIns="39621" rIns="79242" bIns="39621" anchor="ctr"/>
      <a:lstStyle>
        <a:defPPr algn="ctr">
          <a:spcAft>
            <a:spcPts val="1200"/>
          </a:spcAft>
          <a:defRPr dirty="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2_NCCDPHP_PPT_dark([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03D774-5DE6-427F-99CA-7AAC698AF9B6}">
  <ds:schemaRefs>
    <ds:schemaRef ds:uri="http://schemas.microsoft.com/sharepoint/v3/contenttype/forms"/>
  </ds:schemaRefs>
</ds:datastoreItem>
</file>

<file path=customXml/itemProps2.xml><?xml version="1.0" encoding="utf-8"?>
<ds:datastoreItem xmlns:ds="http://schemas.openxmlformats.org/officeDocument/2006/customXml" ds:itemID="{18C2F8DA-E39A-45CC-8D4B-003E03901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681A6B3-DBD7-43C1-89C6-53CE0C027CD1}">
  <ds:schemaRefs>
    <ds:schemaRef ds:uri="http://schemas.microsoft.com/office/2006/documentManagement/type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OSELS_PPT_dark(</Template>
  <TotalTime>21590</TotalTime>
  <Words>1937</Words>
  <Application>Microsoft Office PowerPoint</Application>
  <PresentationFormat>On-screen Show (4:3)</PresentationFormat>
  <Paragraphs>208</Paragraphs>
  <Slides>24</Slides>
  <Notes>20</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24</vt:i4>
      </vt:variant>
    </vt:vector>
  </HeadingPairs>
  <TitlesOfParts>
    <vt:vector size="43" baseType="lpstr">
      <vt:lpstr>Arial</vt:lpstr>
      <vt:lpstr>Tahoma</vt:lpstr>
      <vt:lpstr>Calibri</vt:lpstr>
      <vt:lpstr>Times New Roman</vt:lpstr>
      <vt:lpstr>Myriad Web Pro</vt:lpstr>
      <vt:lpstr>Courier New</vt:lpstr>
      <vt:lpstr>Arial Rounded MT Bold</vt:lpstr>
      <vt:lpstr>Wingdings</vt:lpstr>
      <vt:lpstr>Gill Sans MT</vt:lpstr>
      <vt:lpstr>OSELS_PPT_dark(</vt:lpstr>
      <vt:lpstr>1_OSELS_PPT_dark(</vt:lpstr>
      <vt:lpstr>1_Theme1</vt:lpstr>
      <vt:lpstr>NCHHSTP_PPT_dark(</vt:lpstr>
      <vt:lpstr>3_Theme1</vt:lpstr>
      <vt:lpstr>NCCDPHP_PPT_dark([1]</vt:lpstr>
      <vt:lpstr>1_NCCDPHP_PPT_dark([1]</vt:lpstr>
      <vt:lpstr>CDC_OD_PPT_dark(</vt:lpstr>
      <vt:lpstr>2_NCCDPHP_PPT_dark([1]</vt:lpstr>
      <vt:lpstr>3_NCCDPHP_PPT_dark([1]</vt:lpstr>
      <vt:lpstr>Engaging Hospitals as Partners in Community Change</vt:lpstr>
      <vt:lpstr>Community Health Needs Assessment  and Implementation Strategies – Drivers</vt:lpstr>
      <vt:lpstr>Not-for-Profit Hospitals, Atlanta, 2011</vt:lpstr>
      <vt:lpstr>Local Health Jurisdictions, Atlanta, 2011</vt:lpstr>
      <vt:lpstr>Final Regulations for Tax-exempt Hospitals                     Key Provisions  </vt:lpstr>
      <vt:lpstr>Final Regulations for Tax-exempt Hospitals                     Key Provisions (cont’d)  </vt:lpstr>
      <vt:lpstr>Common Elements for the Community  Health Improvement Process</vt:lpstr>
      <vt:lpstr>Community Health Improvement (CHI) Process</vt:lpstr>
      <vt:lpstr>Population Health Framework</vt:lpstr>
      <vt:lpstr>PowerPoint Presentation</vt:lpstr>
      <vt:lpstr>PowerPoint Presentation</vt:lpstr>
      <vt:lpstr> CHSI 2015 Redesigned Web Application</vt:lpstr>
      <vt:lpstr>CHSI 2015 Example Data Displays Pittsburgh</vt:lpstr>
      <vt:lpstr>New Scientific resources for identifying and addressing health disparities</vt:lpstr>
      <vt:lpstr>PowerPoint Presentation</vt:lpstr>
      <vt:lpstr>Life Expectancy in King County by Census Tract</vt:lpstr>
      <vt:lpstr>PowerPoint Presentation</vt:lpstr>
      <vt:lpstr>Baltimore Life Expectancy by Census Tract</vt:lpstr>
      <vt:lpstr>2015 Collaborative LE Project</vt:lpstr>
      <vt:lpstr>PowerPoint Presentation</vt:lpstr>
      <vt:lpstr>EXTRA SLIDES</vt:lpstr>
      <vt:lpstr>Principles to Consider for the Implementation of a Community Health Needs Assessment Process</vt:lpstr>
      <vt:lpstr>CHSI 2015 Updates</vt:lpstr>
      <vt:lpstr>Peers via K-Means Clustering</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John P. Anderton</dc:creator>
  <cp:lastModifiedBy>Pettit, Kathryn</cp:lastModifiedBy>
  <cp:revision>277</cp:revision>
  <cp:lastPrinted>2012-02-03T17:59:07Z</cp:lastPrinted>
  <dcterms:created xsi:type="dcterms:W3CDTF">2010-06-11T16:50:09Z</dcterms:created>
  <dcterms:modified xsi:type="dcterms:W3CDTF">2015-04-28T20:13:30Z</dcterms:modified>
</cp:coreProperties>
</file>