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321" r:id="rId3"/>
    <p:sldId id="317" r:id="rId4"/>
    <p:sldId id="334" r:id="rId5"/>
    <p:sldId id="318" r:id="rId6"/>
    <p:sldId id="319" r:id="rId7"/>
    <p:sldId id="330" r:id="rId8"/>
    <p:sldId id="331" r:id="rId9"/>
    <p:sldId id="332" r:id="rId10"/>
    <p:sldId id="316" r:id="rId11"/>
    <p:sldId id="335" r:id="rId12"/>
    <p:sldId id="329" r:id="rId13"/>
    <p:sldId id="336" r:id="rId14"/>
    <p:sldId id="333" r:id="rId15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434"/>
    <a:srgbClr val="E6F4D0"/>
    <a:srgbClr val="DAEFB7"/>
    <a:srgbClr val="BCD2EA"/>
    <a:srgbClr val="BCEAD2"/>
    <a:srgbClr val="0066FF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2047" autoAdjust="0"/>
  </p:normalViewPr>
  <p:slideViewPr>
    <p:cSldViewPr>
      <p:cViewPr varScale="1">
        <p:scale>
          <a:sx n="95" d="100"/>
          <a:sy n="95" d="100"/>
        </p:scale>
        <p:origin x="-2094" y="-96"/>
      </p:cViewPr>
      <p:guideLst>
        <p:guide orient="horz" pos="2160"/>
        <p:guide orient="horz" pos="288"/>
        <p:guide orient="horz" pos="4032"/>
        <p:guide orient="horz" pos="743"/>
        <p:guide orient="horz" pos="1031"/>
        <p:guide pos="2880"/>
        <p:guide pos="5472"/>
        <p:guide pos="288"/>
        <p:guide pos="3024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1536" y="-96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1A30-982B-4FD9-9D1B-53D39A2B91B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62C2-9E17-4D85-80E1-D5F15495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23131"/>
            <a:ext cx="5028579" cy="41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9442"/>
            <a:ext cx="2972421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49442"/>
            <a:ext cx="2972421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28782-FAD3-4843-B24D-F7CAAE631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4BEB6-B108-480F-8F8B-E4C79D7D43B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7567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36A4-E2D2-4064-9C16-2912785C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4A12-8BDD-4998-98D8-725E12978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41300"/>
            <a:ext cx="19431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1300"/>
            <a:ext cx="5676900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172-650F-4771-9E18-10ADF522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84D8-A62E-4BF5-A596-4B70E6191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BD3C-535E-4405-A207-DD1461303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68C6-0313-4B16-9488-7DB7CF5FE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CEEE-B476-4842-9D11-15F85AA71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6B60-C82E-470F-8F24-69B0CB135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EDED-950C-40B8-A9A4-04E3CE67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182D-077C-4F2E-9254-CCDF74970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58B0-00EC-4A07-B6C5-D89B1CCC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567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567AE"/>
              </a:buClr>
              <a:defRPr/>
            </a:lvl1pPr>
            <a:lvl2pPr>
              <a:buClr>
                <a:srgbClr val="7567AE"/>
              </a:buClr>
              <a:defRPr/>
            </a:lvl2pPr>
            <a:lvl3pPr>
              <a:buClr>
                <a:srgbClr val="7567AE"/>
              </a:buClr>
              <a:defRPr/>
            </a:lvl3pPr>
            <a:lvl4pPr>
              <a:buClr>
                <a:srgbClr val="554C7C"/>
              </a:buClr>
              <a:defRPr/>
            </a:lvl4pPr>
            <a:lvl5pPr>
              <a:buClr>
                <a:srgbClr val="554C7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0E5A-AFDE-4589-A9E6-B2FBF493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B634-8FED-4EB4-A0FE-EC343E00D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0B67-2015-4B4D-8D4D-6A29CE511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41300"/>
            <a:ext cx="19431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1300"/>
            <a:ext cx="5676900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FDC69-844C-4FAA-88F2-AF889AB15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567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5863-9456-42EA-88DA-14776547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567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3962400"/>
          </a:xfrm>
        </p:spPr>
        <p:txBody>
          <a:bodyPr/>
          <a:lstStyle>
            <a:lvl1pPr>
              <a:buClr>
                <a:srgbClr val="7567AE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810000" cy="3962400"/>
          </a:xfrm>
        </p:spPr>
        <p:txBody>
          <a:bodyPr/>
          <a:lstStyle>
            <a:lvl1pPr>
              <a:buClr>
                <a:srgbClr val="7567AE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1070-87D0-475C-9F5D-0AFFEC697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7567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7567AE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7567AE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18C7-60DA-41BB-AE0E-0EAACD9F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E3B0-825D-4727-B40E-C9618E31C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DEFC-71C3-4EA8-A775-718B5A4C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2860-AAF2-41D2-A8A7-F3CD70D7F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D750-44DA-4B18-9F78-EBC990AE9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TH Wav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29263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13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509D4B-209F-442B-B00B-1E7576E4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567AE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567AE"/>
        </a:buClr>
        <a:buChar char="–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13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7BB0FC-93BB-44B9-82A4-A7CC9E5F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10" descr="wave-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29263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7567AE"/>
          </a:solidFill>
          <a:latin typeface="Arial" charset="0"/>
          <a:ea typeface="ＭＳ Ｐゴシック" pitchFamily="8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92A87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567AE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567AE"/>
        </a:buClr>
        <a:buChar char="–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itleB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810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6096000" y="1981200"/>
            <a:ext cx="2895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latin typeface="+mn-lt"/>
              </a:rPr>
              <a:t>Lead Author</a:t>
            </a:r>
          </a:p>
          <a:p>
            <a:pPr eaLnBrk="1" hangingPunct="1"/>
            <a:r>
              <a:rPr lang="en-US" sz="2000" dirty="0">
                <a:latin typeface="+mn-lt"/>
              </a:rPr>
              <a:t>Mark Abraham</a:t>
            </a:r>
          </a:p>
          <a:p>
            <a:pPr eaLnBrk="1" hangingPunct="1"/>
            <a:endParaRPr lang="en-US" sz="2000" b="1" dirty="0">
              <a:latin typeface="+mn-lt"/>
            </a:endParaRPr>
          </a:p>
          <a:p>
            <a:pPr eaLnBrk="1" hangingPunct="1"/>
            <a:r>
              <a:rPr lang="en-US" sz="2000" b="1" dirty="0">
                <a:latin typeface="+mn-lt"/>
              </a:rPr>
              <a:t>Co-Authors</a:t>
            </a:r>
          </a:p>
          <a:p>
            <a:pPr eaLnBrk="1" hangingPunct="1"/>
            <a:r>
              <a:rPr lang="en-US" sz="2000" dirty="0">
                <a:latin typeface="+mn-lt"/>
              </a:rPr>
              <a:t>Sarah </a:t>
            </a:r>
            <a:r>
              <a:rPr lang="en-US" sz="2000" dirty="0" err="1">
                <a:latin typeface="+mn-lt"/>
              </a:rPr>
              <a:t>Conderino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Nicholas </a:t>
            </a:r>
            <a:r>
              <a:rPr lang="en-US" sz="2000" dirty="0" err="1">
                <a:latin typeface="+mn-lt"/>
              </a:rPr>
              <a:t>Defiesta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Amanda Durante</a:t>
            </a:r>
          </a:p>
          <a:p>
            <a:pPr eaLnBrk="1" hangingPunct="1"/>
            <a:r>
              <a:rPr lang="en-US" sz="2000" dirty="0">
                <a:latin typeface="+mn-lt"/>
              </a:rPr>
              <a:t>Mario Garcia</a:t>
            </a:r>
          </a:p>
          <a:p>
            <a:pPr eaLnBrk="1" hangingPunct="1"/>
            <a:r>
              <a:rPr lang="en-US" sz="2000" dirty="0">
                <a:latin typeface="+mn-lt"/>
              </a:rPr>
              <a:t>Matthew </a:t>
            </a:r>
            <a:r>
              <a:rPr lang="en-US" sz="2000" dirty="0" err="1">
                <a:latin typeface="+mn-lt"/>
              </a:rPr>
              <a:t>Higbee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Jeannette </a:t>
            </a:r>
            <a:r>
              <a:rPr lang="en-US" sz="2000" dirty="0" err="1">
                <a:latin typeface="+mn-lt"/>
              </a:rPr>
              <a:t>Ickovics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Augusta Mueller</a:t>
            </a:r>
          </a:p>
          <a:p>
            <a:pPr eaLnBrk="1" hangingPunct="1"/>
            <a:r>
              <a:rPr lang="en-US" sz="2000" dirty="0">
                <a:latin typeface="+mn-lt"/>
              </a:rPr>
              <a:t>Jonathan Park</a:t>
            </a:r>
          </a:p>
          <a:p>
            <a:pPr eaLnBrk="1" hangingPunct="1"/>
            <a:endParaRPr lang="en-US" sz="2000" b="1" dirty="0">
              <a:latin typeface="+mn-lt"/>
            </a:endParaRPr>
          </a:p>
          <a:p>
            <a:pPr eaLnBrk="1" hangingPunct="1"/>
            <a:r>
              <a:rPr lang="en-US" sz="2000" b="1" dirty="0">
                <a:latin typeface="+mn-lt"/>
              </a:rPr>
              <a:t>Download</a:t>
            </a:r>
          </a:p>
          <a:p>
            <a:pPr eaLnBrk="1" hangingPunct="1"/>
            <a:r>
              <a:rPr lang="en-US" sz="2000" dirty="0">
                <a:latin typeface="+mn-lt"/>
              </a:rPr>
              <a:t>www.ctdatahaven.org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ＭＳ Ｐゴシック" pitchFamily="80" charset="-128"/>
            </a:endParaRPr>
          </a:p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ＭＳ Ｐゴシック" pitchFamily="8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0" y="6400800"/>
            <a:ext cx="1438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80" charset="-128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Trebuchet MS" pitchFamily="34" charset="0"/>
                <a:ea typeface="ＭＳ Ｐゴシック" pitchFamily="80" charset="-128"/>
              </a:rPr>
              <a:t>HAVEN</a:t>
            </a:r>
          </a:p>
        </p:txBody>
      </p:sp>
      <p:pic>
        <p:nvPicPr>
          <p:cNvPr id="12292" name="Picture 11" descr="SurveyHotspots_v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185" y="1066800"/>
            <a:ext cx="43834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SurveyHotspots_v2.png"/>
          <p:cNvPicPr>
            <a:picLocks noChangeAspect="1"/>
          </p:cNvPicPr>
          <p:nvPr/>
        </p:nvPicPr>
        <p:blipFill>
          <a:blip r:embed="rId3" cstate="print"/>
          <a:srcRect l="-4495"/>
          <a:stretch>
            <a:fillRect/>
          </a:stretch>
        </p:blipFill>
        <p:spPr bwMode="auto">
          <a:xfrm>
            <a:off x="76200" y="1163636"/>
            <a:ext cx="4648200" cy="52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Survey: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2012 Example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3312" r="43750" b="6667"/>
          <a:stretch>
            <a:fillRect/>
          </a:stretch>
        </p:blipFill>
        <p:spPr bwMode="auto">
          <a:xfrm>
            <a:off x="30163" y="1219200"/>
            <a:ext cx="4465637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1" name="Picture 6" descr="NHRegisterCover022314_Web.jpg"/>
          <p:cNvPicPr>
            <a:picLocks noChangeAspect="1"/>
          </p:cNvPicPr>
          <p:nvPr/>
        </p:nvPicPr>
        <p:blipFill>
          <a:blip r:embed="rId3" cstate="print"/>
          <a:srcRect l="488" b="16667"/>
          <a:stretch>
            <a:fillRect/>
          </a:stretch>
        </p:blipFill>
        <p:spPr bwMode="auto">
          <a:xfrm>
            <a:off x="4572000" y="1219200"/>
            <a:ext cx="45005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Index – Measuring Results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ＭＳ Ｐゴシック" pitchFamily="80" charset="-128"/>
            </a:endParaRPr>
          </a:p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ＭＳ Ｐゴシック" pitchFamily="80" charset="-128"/>
            </a:endParaRPr>
          </a:p>
        </p:txBody>
      </p:sp>
      <p:pic>
        <p:nvPicPr>
          <p:cNvPr id="19459" name="Picture 5" descr="TitleB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4384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43800" y="6400800"/>
            <a:ext cx="1438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80" charset="-128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Trebuchet MS" pitchFamily="34" charset="0"/>
                <a:ea typeface="ＭＳ Ｐゴシック" pitchFamily="80" charset="-128"/>
              </a:rPr>
              <a:t>HAVEN</a:t>
            </a:r>
          </a:p>
        </p:txBody>
      </p:sp>
      <p:pic>
        <p:nvPicPr>
          <p:cNvPr id="19461" name="Picture 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571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www.newhavenindependent.org/images/sized/archives/upload/2014/09/aliyya/crowds2-550x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43703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Aliyya Swaby 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75125"/>
            <a:ext cx="3352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Key Values for Health &amp; Well-being Coalitions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Locally-driven agenda and process</a:t>
            </a:r>
          </a:p>
          <a:p>
            <a:endParaRPr lang="en-US" b="1" dirty="0" smtClean="0"/>
          </a:p>
          <a:p>
            <a:r>
              <a:rPr lang="en-US" b="1" dirty="0" smtClean="0"/>
              <a:t>Meaningful neighborhood data on health &amp; well-being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Situation analysis &amp; evaluation requires reliable, local-level information (often nonexistent)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Community engagement across multiple sectors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State &amp; Local Government (Health/Other)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Health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Community and Philanthropic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Academic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Private Sector</a:t>
            </a:r>
          </a:p>
          <a:p>
            <a:endParaRPr lang="en-US" b="1" dirty="0" smtClean="0"/>
          </a:p>
          <a:p>
            <a:r>
              <a:rPr lang="en-US" b="1" dirty="0" smtClean="0"/>
              <a:t>Economies </a:t>
            </a:r>
            <a:r>
              <a:rPr lang="en-US" b="1" dirty="0" smtClean="0"/>
              <a:t>of scale – one </a:t>
            </a:r>
            <a:r>
              <a:rPr lang="en-US" b="1" dirty="0" smtClean="0"/>
              <a:t>product </a:t>
            </a:r>
            <a:r>
              <a:rPr lang="en-US" b="1" dirty="0" smtClean="0"/>
              <a:t>with multiple </a:t>
            </a:r>
            <a:r>
              <a:rPr lang="en-US" b="1" dirty="0" smtClean="0"/>
              <a:t>uses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Survey – Rationale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  <p:pic>
        <p:nvPicPr>
          <p:cNvPr id="28676" name="Picture 4" descr="http://www.ct.gov/dph/lib/dph/local_health_admin/images/lhd_map_2014_letter_final_28au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7467600" cy="577041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162800" y="1219200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169 Towns, Median</a:t>
            </a:r>
          </a:p>
          <a:p>
            <a:r>
              <a:rPr lang="en-US" b="1" dirty="0" smtClean="0">
                <a:latin typeface="+mn-lt"/>
              </a:rPr>
              <a:t>Population:</a:t>
            </a:r>
          </a:p>
          <a:p>
            <a:r>
              <a:rPr lang="en-US" b="1" dirty="0" smtClean="0">
                <a:latin typeface="+mn-lt"/>
              </a:rPr>
              <a:t>13,000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Survey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– Rationale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28600" y="6273800"/>
            <a:ext cx="8610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</a:pPr>
            <a:r>
              <a:rPr lang="en-US" sz="1800" b="1" i="1">
                <a:solidFill>
                  <a:srgbClr val="00B050"/>
                </a:solidFill>
                <a:latin typeface="+mn-lt"/>
              </a:rPr>
              <a:t>*  =  Key determinant of individual well-being (OECD, 2014)</a:t>
            </a:r>
            <a:endParaRPr lang="en-US" sz="1800" b="1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219200"/>
            <a:ext cx="8153400" cy="609600"/>
          </a:xfrm>
          <a:prstGeom prst="roundRect">
            <a:avLst/>
          </a:prstGeom>
          <a:solidFill>
            <a:srgbClr val="00B050">
              <a:alpha val="48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Individual Wellbeing and Quality of Life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304800" y="4867275"/>
            <a:ext cx="8534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lnSpc>
                <a:spcPct val="150000"/>
              </a:lnSpc>
            </a:pPr>
            <a:r>
              <a:rPr lang="en-US" sz="1800" b="1" dirty="0">
                <a:latin typeface="+mn-lt"/>
              </a:rPr>
              <a:t>Neighborhood Environment (Safety, Parks, </a:t>
            </a:r>
            <a:r>
              <a:rPr lang="en-US" sz="1800" b="1" dirty="0" err="1">
                <a:latin typeface="+mn-lt"/>
              </a:rPr>
              <a:t>Walkability</a:t>
            </a:r>
            <a:r>
              <a:rPr lang="en-US" sz="1800" b="1" dirty="0">
                <a:latin typeface="+mn-lt"/>
              </a:rPr>
              <a:t>, </a:t>
            </a:r>
            <a:r>
              <a:rPr lang="en-US" sz="1800" b="1" dirty="0" smtClean="0">
                <a:latin typeface="+mn-lt"/>
              </a:rPr>
              <a:t>Social Cohesion)</a:t>
            </a:r>
            <a:endParaRPr lang="en-US" sz="1800" b="1" dirty="0">
              <a:latin typeface="+mn-lt"/>
            </a:endParaRPr>
          </a:p>
          <a:p>
            <a:pPr marL="514350" indent="-514350" algn="ctr" eaLnBrk="1" hangingPunct="1">
              <a:lnSpc>
                <a:spcPct val="150000"/>
              </a:lnSpc>
            </a:pPr>
            <a:r>
              <a:rPr lang="en-US" sz="1800" b="1" dirty="0">
                <a:latin typeface="+mn-lt"/>
              </a:rPr>
              <a:t>Education Access  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Economic Mobility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Transportation   </a:t>
            </a:r>
            <a:r>
              <a:rPr lang="en-US" sz="1800" b="1" dirty="0" smtClean="0">
                <a:latin typeface="+mn-lt"/>
              </a:rPr>
              <a:t>Housing </a:t>
            </a:r>
            <a:r>
              <a:rPr lang="en-US" sz="1800" b="1" dirty="0" smtClean="0">
                <a:latin typeface="+mn-lt"/>
              </a:rPr>
              <a:t>Quality</a:t>
            </a:r>
            <a:endParaRPr lang="en-US" sz="1800" b="1" dirty="0">
              <a:latin typeface="+mn-lt"/>
            </a:endParaRPr>
          </a:p>
          <a:p>
            <a:pPr marL="514350" indent="-514350" algn="ctr" eaLnBrk="1" hangingPunct="1">
              <a:lnSpc>
                <a:spcPct val="150000"/>
              </a:lnSpc>
            </a:pPr>
            <a:r>
              <a:rPr lang="en-US" sz="1800" b="1" dirty="0">
                <a:latin typeface="+mn-lt"/>
              </a:rPr>
              <a:t>Macroeconomic Trends   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Demographics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1000" y="2554288"/>
            <a:ext cx="8610600" cy="1754326"/>
            <a:chOff x="304800" y="1828800"/>
            <a:chExt cx="8610600" cy="175399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5791200" y="1828800"/>
              <a:ext cx="3124200" cy="92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indent="-514350" eaLnBrk="1" hangingPunct="1">
                <a:lnSpc>
                  <a:spcPct val="150000"/>
                </a:lnSpc>
              </a:pPr>
              <a:r>
                <a:rPr lang="en-US" sz="1800" b="1" dirty="0">
                  <a:latin typeface="+mn-lt"/>
                </a:rPr>
                <a:t>Employment</a:t>
              </a:r>
              <a:r>
                <a:rPr lang="en-US" sz="1800" b="1" i="1" dirty="0">
                  <a:solidFill>
                    <a:srgbClr val="00B050"/>
                  </a:solidFill>
                  <a:latin typeface="+mn-lt"/>
                </a:rPr>
                <a:t>*</a:t>
              </a:r>
              <a:endParaRPr lang="en-US" sz="1800" b="1" dirty="0">
                <a:latin typeface="+mn-lt"/>
              </a:endParaRPr>
            </a:p>
            <a:p>
              <a:pPr marL="514350" indent="-514350" eaLnBrk="1" hangingPunct="1">
                <a:lnSpc>
                  <a:spcPct val="150000"/>
                </a:lnSpc>
              </a:pPr>
              <a:r>
                <a:rPr lang="en-US" sz="1800" b="1" dirty="0">
                  <a:latin typeface="+mn-lt"/>
                </a:rPr>
                <a:t>Food &amp; Housing </a:t>
              </a:r>
              <a:r>
                <a:rPr lang="en-US" sz="1800" b="1" dirty="0" smtClean="0">
                  <a:latin typeface="+mn-lt"/>
                </a:rPr>
                <a:t>Security</a:t>
              </a:r>
              <a:r>
                <a:rPr lang="en-US" sz="1800" b="1" i="1" dirty="0" smtClean="0">
                  <a:solidFill>
                    <a:srgbClr val="00B050"/>
                  </a:solidFill>
                  <a:latin typeface="+mn-lt"/>
                </a:rPr>
                <a:t>*</a:t>
              </a:r>
              <a:endParaRPr lang="en-US" sz="1800" dirty="0">
                <a:latin typeface="+mn-lt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04800" y="1828800"/>
              <a:ext cx="6858000" cy="1753997"/>
              <a:chOff x="304800" y="1828800"/>
              <a:chExt cx="6858000" cy="1753997"/>
            </a:xfrm>
          </p:grpSpPr>
          <p:sp>
            <p:nvSpPr>
              <p:cNvPr id="8212" name="Rectangle 9"/>
              <p:cNvSpPr>
                <a:spLocks noChangeArrowheads="1"/>
              </p:cNvSpPr>
              <p:nvPr/>
            </p:nvSpPr>
            <p:spPr bwMode="auto">
              <a:xfrm>
                <a:off x="304800" y="1828800"/>
                <a:ext cx="3200400" cy="133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514350" indent="-514350" eaLnBrk="1" hangingPunct="1">
                  <a:lnSpc>
                    <a:spcPct val="150000"/>
                  </a:lnSpc>
                </a:pPr>
                <a:r>
                  <a:rPr lang="en-US" sz="1800" b="1" dirty="0">
                    <a:latin typeface="+mn-lt"/>
                  </a:rPr>
                  <a:t>Civic Satisfaction</a:t>
                </a:r>
                <a:r>
                  <a:rPr lang="en-US" sz="1800" b="1" i="1" dirty="0">
                    <a:solidFill>
                      <a:srgbClr val="00B050"/>
                    </a:solidFill>
                    <a:latin typeface="+mn-lt"/>
                  </a:rPr>
                  <a:t>*</a:t>
                </a:r>
                <a:r>
                  <a:rPr lang="en-US" sz="1800" b="1" dirty="0">
                    <a:latin typeface="+mn-lt"/>
                  </a:rPr>
                  <a:t> </a:t>
                </a:r>
              </a:p>
              <a:p>
                <a:pPr marL="514350" indent="-514350" eaLnBrk="1" hangingPunct="1">
                  <a:lnSpc>
                    <a:spcPct val="150000"/>
                  </a:lnSpc>
                </a:pPr>
                <a:r>
                  <a:rPr lang="en-US" sz="1800" b="1" dirty="0">
                    <a:latin typeface="+mn-lt"/>
                  </a:rPr>
                  <a:t>Community Optimism</a:t>
                </a:r>
              </a:p>
              <a:p>
                <a:pPr marL="514350" indent="-514350" eaLnBrk="1" hangingPunct="1">
                  <a:lnSpc>
                    <a:spcPct val="150000"/>
                  </a:lnSpc>
                </a:pPr>
                <a:r>
                  <a:rPr lang="en-US" sz="1800" b="1" dirty="0">
                    <a:latin typeface="+mn-lt"/>
                  </a:rPr>
                  <a:t>Civic Engagement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0" y="1828800"/>
                <a:ext cx="4114800" cy="1753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indent="-514350" eaLnBrk="1" hangingPunct="1">
                  <a:lnSpc>
                    <a:spcPct val="150000"/>
                  </a:lnSpc>
                  <a:defRPr/>
                </a:pPr>
                <a:r>
                  <a:rPr lang="en-US" sz="1800" b="1" dirty="0">
                    <a:latin typeface="+mn-lt"/>
                  </a:rPr>
                  <a:t>Health </a:t>
                </a:r>
                <a:r>
                  <a:rPr lang="en-US" sz="1800" b="1" dirty="0" smtClean="0">
                    <a:latin typeface="+mn-lt"/>
                  </a:rPr>
                  <a:t>Outcomes</a:t>
                </a:r>
                <a:r>
                  <a:rPr lang="en-US" sz="1800" b="1" i="1" dirty="0" smtClean="0">
                    <a:solidFill>
                      <a:srgbClr val="00B050"/>
                    </a:solidFill>
                    <a:latin typeface="+mn-lt"/>
                  </a:rPr>
                  <a:t>*</a:t>
                </a:r>
                <a:r>
                  <a:rPr lang="en-US" sz="1800" b="1" dirty="0" smtClean="0">
                    <a:latin typeface="+mn-lt"/>
                  </a:rPr>
                  <a:t> </a:t>
                </a:r>
                <a:endParaRPr lang="en-US" sz="1800" b="1" dirty="0">
                  <a:latin typeface="+mn-lt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defRPr/>
                </a:pPr>
                <a:r>
                  <a:rPr lang="en-US" sz="1800" b="1" dirty="0" smtClean="0">
                    <a:latin typeface="+mn-lt"/>
                  </a:rPr>
                  <a:t>	Health </a:t>
                </a:r>
                <a:r>
                  <a:rPr lang="en-US" sz="1800" b="1" dirty="0">
                    <a:latin typeface="+mn-lt"/>
                  </a:rPr>
                  <a:t>Behaviors</a:t>
                </a:r>
              </a:p>
              <a:p>
                <a:pPr marL="514350" indent="-514350" eaLnBrk="1" hangingPunct="1">
                  <a:lnSpc>
                    <a:spcPct val="150000"/>
                  </a:lnSpc>
                  <a:defRPr/>
                </a:pPr>
                <a:r>
                  <a:rPr lang="en-US" sz="1800" b="1" dirty="0">
                    <a:latin typeface="+mn-lt"/>
                  </a:rPr>
                  <a:t>        </a:t>
                </a:r>
                <a:r>
                  <a:rPr lang="en-US" sz="1800" b="1" dirty="0" smtClean="0">
                    <a:latin typeface="+mn-lt"/>
                  </a:rPr>
                  <a:t>	Healthcare </a:t>
                </a:r>
                <a:r>
                  <a:rPr lang="en-US" sz="1800" b="1" dirty="0">
                    <a:latin typeface="+mn-lt"/>
                  </a:rPr>
                  <a:t>Access</a:t>
                </a:r>
              </a:p>
              <a:p>
                <a:pPr marL="514350" indent="-514350" eaLnBrk="1" hangingPunct="1">
                  <a:lnSpc>
                    <a:spcPct val="150000"/>
                  </a:lnSpc>
                  <a:defRPr/>
                </a:pPr>
                <a:endParaRPr lang="en-US" sz="1800" b="1" dirty="0">
                  <a:latin typeface="+mn-lt"/>
                </a:endParaRPr>
              </a:p>
            </p:txBody>
          </p:sp>
          <p:sp>
            <p:nvSpPr>
              <p:cNvPr id="14" name="Bent-Up Arrow 13"/>
              <p:cNvSpPr/>
              <p:nvPr/>
            </p:nvSpPr>
            <p:spPr bwMode="auto">
              <a:xfrm flipH="1">
                <a:off x="3124200" y="2285914"/>
                <a:ext cx="381000" cy="493619"/>
              </a:xfrm>
              <a:prstGeom prst="bent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838200" y="4267200"/>
            <a:ext cx="7239000" cy="457200"/>
            <a:chOff x="838200" y="3733800"/>
            <a:chExt cx="7239000" cy="457200"/>
          </a:xfrm>
        </p:grpSpPr>
        <p:sp>
          <p:nvSpPr>
            <p:cNvPr id="8207" name="Up Arrow 14"/>
            <p:cNvSpPr>
              <a:spLocks noChangeArrowheads="1"/>
            </p:cNvSpPr>
            <p:nvPr/>
          </p:nvSpPr>
          <p:spPr bwMode="auto">
            <a:xfrm>
              <a:off x="8382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8" name="Up Arrow 15"/>
            <p:cNvSpPr>
              <a:spLocks noChangeArrowheads="1"/>
            </p:cNvSpPr>
            <p:nvPr/>
          </p:nvSpPr>
          <p:spPr bwMode="auto">
            <a:xfrm>
              <a:off x="67437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9" name="Up Arrow 16"/>
            <p:cNvSpPr>
              <a:spLocks noChangeArrowheads="1"/>
            </p:cNvSpPr>
            <p:nvPr/>
          </p:nvSpPr>
          <p:spPr bwMode="auto">
            <a:xfrm>
              <a:off x="37719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838200" y="2057400"/>
            <a:ext cx="7239000" cy="457200"/>
            <a:chOff x="838200" y="3733800"/>
            <a:chExt cx="7239000" cy="457200"/>
          </a:xfrm>
        </p:grpSpPr>
        <p:sp>
          <p:nvSpPr>
            <p:cNvPr id="8204" name="Up Arrow 22"/>
            <p:cNvSpPr>
              <a:spLocks noChangeArrowheads="1"/>
            </p:cNvSpPr>
            <p:nvPr/>
          </p:nvSpPr>
          <p:spPr bwMode="auto">
            <a:xfrm>
              <a:off x="8382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5" name="Up Arrow 23"/>
            <p:cNvSpPr>
              <a:spLocks noChangeArrowheads="1"/>
            </p:cNvSpPr>
            <p:nvPr/>
          </p:nvSpPr>
          <p:spPr bwMode="auto">
            <a:xfrm>
              <a:off x="67437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6" name="Up Arrow 24"/>
            <p:cNvSpPr>
              <a:spLocks noChangeArrowheads="1"/>
            </p:cNvSpPr>
            <p:nvPr/>
          </p:nvSpPr>
          <p:spPr bwMode="auto">
            <a:xfrm>
              <a:off x="3771900" y="3733800"/>
              <a:ext cx="13335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Survey – 2012 Funders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834" t="17777" r="23333" b="10370"/>
          <a:stretch>
            <a:fillRect/>
          </a:stretch>
        </p:blipFill>
        <p:spPr bwMode="auto">
          <a:xfrm>
            <a:off x="333866" y="1066800"/>
            <a:ext cx="768441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429000" y="4953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4876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29000" y="4800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0" y="5029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05200" y="5029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Survey – 2015 Funders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834" t="17777" r="23333" b="10370"/>
          <a:stretch>
            <a:fillRect/>
          </a:stretch>
        </p:blipFill>
        <p:spPr bwMode="auto">
          <a:xfrm>
            <a:off x="333866" y="1066800"/>
            <a:ext cx="768441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2819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000" y="4953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4876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29000" y="4800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315200" y="4495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1752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152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705600" y="3657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67200" y="2667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67200" y="2514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191000" y="2438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8400" y="5562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667000" y="533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438400" y="5410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86000" y="5486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19400" y="4876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667000" y="4724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19400" y="4724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895600" y="4038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66800" y="6019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981200" y="5562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62000" y="6248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971800" y="5334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219200" y="4419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209800" y="5029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524000" y="5791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048000" y="3657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343400" y="3048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553200" y="4495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71600" y="3505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48000" y="5029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886200" y="3886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886200" y="3048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276600" y="30480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286000" y="3886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286000" y="5638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05200" y="5029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Index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3" name="Picture 11" descr="Map2.jpg"/>
          <p:cNvPicPr>
            <a:picLocks noChangeAspect="1"/>
          </p:cNvPicPr>
          <p:nvPr/>
        </p:nvPicPr>
        <p:blipFill>
          <a:blip r:embed="rId2" cstate="print"/>
          <a:srcRect t="4615" b="-711"/>
          <a:stretch>
            <a:fillRect/>
          </a:stretch>
        </p:blipFill>
        <p:spPr bwMode="auto">
          <a:xfrm>
            <a:off x="228600" y="1066800"/>
            <a:ext cx="485208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Satisfaction.jpg"/>
          <p:cNvPicPr>
            <a:picLocks noChangeAspect="1"/>
          </p:cNvPicPr>
          <p:nvPr/>
        </p:nvPicPr>
        <p:blipFill>
          <a:blip r:embed="rId3" cstate="print"/>
          <a:srcRect r="44305" b="3450"/>
          <a:stretch>
            <a:fillRect/>
          </a:stretch>
        </p:blipFill>
        <p:spPr bwMode="auto">
          <a:xfrm>
            <a:off x="4876800" y="-1"/>
            <a:ext cx="2438400" cy="682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28600" y="6519863"/>
            <a:ext cx="7543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100" b="1" dirty="0" err="1">
                <a:latin typeface="+mn-lt"/>
              </a:rPr>
              <a:t>DataHaven</a:t>
            </a:r>
            <a:r>
              <a:rPr lang="en-US" sz="1100" b="1" dirty="0">
                <a:latin typeface="+mn-lt"/>
              </a:rPr>
              <a:t>  </a:t>
            </a:r>
            <a:r>
              <a:rPr lang="en-US" sz="1100" dirty="0">
                <a:latin typeface="+mn-lt"/>
              </a:rPr>
              <a:t>Greater New Haven Community Index 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Index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6" descr="DiabetesRisk.jpg"/>
          <p:cNvPicPr>
            <a:picLocks noChangeAspect="1"/>
          </p:cNvPicPr>
          <p:nvPr/>
        </p:nvPicPr>
        <p:blipFill>
          <a:blip r:embed="rId2" cstate="print"/>
          <a:srcRect r="4996"/>
          <a:stretch>
            <a:fillRect/>
          </a:stretch>
        </p:blipFill>
        <p:spPr bwMode="auto">
          <a:xfrm>
            <a:off x="3543299" y="76200"/>
            <a:ext cx="560132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28600" y="6553200"/>
            <a:ext cx="7543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100" b="1">
                <a:latin typeface="+mn-lt"/>
              </a:rPr>
              <a:t>DataHaven  </a:t>
            </a:r>
            <a:r>
              <a:rPr lang="en-US" sz="1100">
                <a:latin typeface="+mn-lt"/>
              </a:rPr>
              <a:t>Greater New Haven Community Index 2013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04800" y="1295400"/>
            <a:ext cx="3429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/>
            <a:r>
              <a:rPr lang="en-US" sz="2000" b="1" u="sng" dirty="0" smtClean="0">
                <a:latin typeface="+mn-lt"/>
              </a:rPr>
              <a:t>Key Values</a:t>
            </a:r>
          </a:p>
          <a:p>
            <a:pPr marL="514350" indent="-514350" eaLnBrk="1" hangingPunct="1"/>
            <a:endParaRPr lang="en-US" sz="2000" b="1" dirty="0" smtClean="0">
              <a:latin typeface="+mn-lt"/>
            </a:endParaRPr>
          </a:p>
          <a:p>
            <a:pPr marL="514350" indent="-514350" eaLnBrk="1" hangingPunct="1"/>
            <a:r>
              <a:rPr lang="en-US" sz="2000" b="1" dirty="0" smtClean="0">
                <a:latin typeface="+mn-lt"/>
              </a:rPr>
              <a:t>Neighborhood-level </a:t>
            </a:r>
            <a:r>
              <a:rPr lang="en-US" sz="2000" b="1" dirty="0">
                <a:latin typeface="+mn-lt"/>
              </a:rPr>
              <a:t>data</a:t>
            </a:r>
          </a:p>
          <a:p>
            <a:pPr marL="514350" indent="-514350" eaLnBrk="1" hangingPunct="1"/>
            <a:endParaRPr lang="en-US" sz="2000" b="1" dirty="0">
              <a:latin typeface="+mn-lt"/>
            </a:endParaRPr>
          </a:p>
          <a:p>
            <a:pPr marL="514350" indent="-514350" eaLnBrk="1" hangingPunct="1"/>
            <a:r>
              <a:rPr lang="en-US" sz="2000" b="1" dirty="0" smtClean="0">
                <a:latin typeface="+mn-lt"/>
              </a:rPr>
              <a:t>National context</a:t>
            </a:r>
            <a:endParaRPr lang="en-US" sz="2000" b="1" dirty="0">
              <a:latin typeface="+mn-lt"/>
            </a:endParaRPr>
          </a:p>
          <a:p>
            <a:pPr marL="514350" indent="-514350" eaLnBrk="1" hangingPunct="1"/>
            <a:endParaRPr lang="en-US" sz="2000" b="1" dirty="0">
              <a:latin typeface="+mn-lt"/>
            </a:endParaRPr>
          </a:p>
          <a:p>
            <a:pPr marL="514350" indent="-514350" eaLnBrk="1" hangingPunct="1"/>
            <a:r>
              <a:rPr lang="en-US" sz="2000" b="1" dirty="0" smtClean="0">
                <a:latin typeface="+mn-lt"/>
              </a:rPr>
              <a:t>Reliable, stable </a:t>
            </a:r>
            <a:r>
              <a:rPr lang="en-US" sz="2000" b="1" dirty="0">
                <a:latin typeface="+mn-lt"/>
              </a:rPr>
              <a:t>baselines</a:t>
            </a:r>
          </a:p>
          <a:p>
            <a:pPr marL="514350" indent="-514350" eaLnBrk="1" hangingPunct="1"/>
            <a:endParaRPr lang="en-US" sz="2000" b="1" dirty="0">
              <a:latin typeface="+mn-lt"/>
            </a:endParaRPr>
          </a:p>
          <a:p>
            <a:pPr marL="514350" indent="-514350" eaLnBrk="1" hangingPunct="1"/>
            <a:endParaRPr lang="en-US" sz="2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8600" y="6553200"/>
            <a:ext cx="7543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100" b="1">
                <a:latin typeface="+mn-lt"/>
              </a:rPr>
              <a:t>DataHaven  </a:t>
            </a:r>
            <a:r>
              <a:rPr lang="en-US" sz="1100">
                <a:latin typeface="+mn-lt"/>
              </a:rPr>
              <a:t>Greater New Haven Community Index 2013</a:t>
            </a:r>
          </a:p>
        </p:txBody>
      </p:sp>
      <p:pic>
        <p:nvPicPr>
          <p:cNvPr id="12291" name="Picture 6" descr="Asthma_DataHaven_CommunityIn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638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Map2.jpg"/>
          <p:cNvPicPr>
            <a:picLocks noChangeAspect="1"/>
          </p:cNvPicPr>
          <p:nvPr/>
        </p:nvPicPr>
        <p:blipFill>
          <a:blip r:embed="rId3" cstate="print"/>
          <a:srcRect t="3514" r="2222"/>
          <a:stretch>
            <a:fillRect/>
          </a:stretch>
        </p:blipFill>
        <p:spPr bwMode="auto">
          <a:xfrm>
            <a:off x="5181600" y="1722065"/>
            <a:ext cx="3505200" cy="42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Index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aphicFrame>
        <p:nvGraphicFramePr>
          <p:cNvPr id="1026" name="Chart 4"/>
          <p:cNvGraphicFramePr>
            <a:graphicFrameLocks/>
          </p:cNvGraphicFramePr>
          <p:nvPr/>
        </p:nvGraphicFramePr>
        <p:xfrm>
          <a:off x="177800" y="1016000"/>
          <a:ext cx="8636000" cy="5511800"/>
        </p:xfrm>
        <a:graphic>
          <a:graphicData uri="http://schemas.openxmlformats.org/presentationml/2006/ole">
            <p:oleObj spid="_x0000_s1026" name="Chart" r:id="rId4" imgW="8639122" imgH="5515020" progId="Excel.Sheet.8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Community Wellbeing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Survey: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2012 Example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6400800"/>
            <a:ext cx="158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HAVEN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242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 Presentation</vt:lpstr>
      <vt:lpstr>2_Blank Presentation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SHR Perceptual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Avina</dc:creator>
  <cp:lastModifiedBy>Mark4</cp:lastModifiedBy>
  <cp:revision>161</cp:revision>
  <cp:lastPrinted>2013-07-23T14:38:51Z</cp:lastPrinted>
  <dcterms:created xsi:type="dcterms:W3CDTF">2007-10-03T23:46:34Z</dcterms:created>
  <dcterms:modified xsi:type="dcterms:W3CDTF">2015-05-06T02:59:31Z</dcterms:modified>
</cp:coreProperties>
</file>