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9"/>
  </p:notesMasterIdLst>
  <p:sldIdLst>
    <p:sldId id="256" r:id="rId5"/>
    <p:sldId id="301" r:id="rId6"/>
    <p:sldId id="290" r:id="rId7"/>
    <p:sldId id="274" r:id="rId8"/>
    <p:sldId id="296" r:id="rId9"/>
    <p:sldId id="297" r:id="rId10"/>
    <p:sldId id="295" r:id="rId11"/>
    <p:sldId id="292" r:id="rId12"/>
    <p:sldId id="293" r:id="rId13"/>
    <p:sldId id="298" r:id="rId14"/>
    <p:sldId id="300" r:id="rId15"/>
    <p:sldId id="299" r:id="rId16"/>
    <p:sldId id="289" r:id="rId17"/>
    <p:sldId id="287" r:id="rId1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5" autoAdjust="0"/>
    <p:restoredTop sz="53285" autoAdjust="0"/>
  </p:normalViewPr>
  <p:slideViewPr>
    <p:cSldViewPr snapToGrid="0" snapToObjects="1">
      <p:cViewPr varScale="1">
        <p:scale>
          <a:sx n="50" d="100"/>
          <a:sy n="50" d="100"/>
        </p:scale>
        <p:origin x="1820" y="36"/>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F5ED001-8E4F-41BA-B339-E1E7E3327FC9}" type="datetimeFigureOut">
              <a:rPr lang="en-US" smtClean="0"/>
              <a:t>5/7/2015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1C0A19E-F03E-4439-8473-00B692EFD32E}" type="slidenum">
              <a:rPr lang="en-US" smtClean="0"/>
              <a:t>‹#›</a:t>
            </a:fld>
            <a:endParaRPr lang="en-US"/>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smtClean="0"/>
              <a:t>wanted to update you</a:t>
            </a:r>
            <a:r>
              <a:rPr lang="en-US" baseline="0" dirty="0" smtClean="0"/>
              <a:t> on a planning processing we’ve been going through with the Executive Committee</a:t>
            </a:r>
          </a:p>
          <a:p>
            <a:endParaRPr lang="en-US" baseline="0" dirty="0" smtClean="0"/>
          </a:p>
          <a:p>
            <a:r>
              <a:rPr lang="en-US" baseline="0" dirty="0" smtClean="0"/>
              <a:t>We’ve been giving network updates quarterly at idea showcases, so I encourage you to attend those – the next one in July.</a:t>
            </a:r>
          </a:p>
          <a:p>
            <a:endParaRPr lang="en-US" baseline="0" dirty="0" smtClean="0"/>
          </a:p>
          <a:p>
            <a:r>
              <a:rPr lang="en-US" baseline="0" dirty="0" smtClean="0"/>
              <a:t>For this time, I’m going to spend more time talking about framework and process than content.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a:t>
            </a:fld>
            <a:endParaRPr lang="en-US"/>
          </a:p>
        </p:txBody>
      </p:sp>
    </p:spTree>
    <p:extLst>
      <p:ext uri="{BB962C8B-B14F-4D97-AF65-F5344CB8AC3E}">
        <p14:creationId xmlns:p14="http://schemas.microsoft.com/office/powerpoint/2010/main" val="7405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NNIP wants to encourage broad public and private investment in long-term local information capacity by articulating its value and necessary components of a healthy community information infrastructure</a:t>
            </a:r>
            <a:r>
              <a:rPr lang="en-US" dirty="0" smtClean="0"/>
              <a:t>.</a:t>
            </a:r>
          </a:p>
          <a:p>
            <a:pPr rtl="0"/>
            <a:r>
              <a:rPr lang="en-US" b="0" dirty="0" smtClean="0">
                <a:effectLst/>
              </a:rPr>
              <a:t> = broad</a:t>
            </a:r>
            <a:r>
              <a:rPr lang="en-US" b="0" baseline="0" dirty="0" smtClean="0">
                <a:effectLst/>
              </a:rPr>
              <a:t> messaging to networks of local organizations that can support partners on the ground in various ways ($ and other)</a:t>
            </a:r>
          </a:p>
          <a:p>
            <a:pPr rtl="0"/>
            <a:r>
              <a:rPr lang="en-US" b="0" baseline="0" dirty="0" smtClean="0">
                <a:effectLst/>
              </a:rPr>
              <a:t> = support for NNIP as peer learning network</a:t>
            </a:r>
          </a:p>
          <a:p>
            <a:pPr rtl="0"/>
            <a:r>
              <a:rPr lang="en-US" b="0" baseline="0" dirty="0" smtClean="0">
                <a:effectLst/>
              </a:rPr>
              <a:t> = to help other organizations incorporate NNIP principles and lessons</a:t>
            </a:r>
            <a:endParaRPr lang="en-US" b="0" dirty="0" smtClean="0">
              <a:effectLst/>
            </a:endParaRPr>
          </a:p>
          <a:p>
            <a:r>
              <a:rPr lang="en-US" b="0" dirty="0" smtClean="0">
                <a:effectLst/>
              </a:rPr>
              <a:t/>
            </a:r>
            <a:br>
              <a:rPr lang="en-US" b="0" dirty="0" smtClean="0">
                <a:effectLst/>
              </a:rPr>
            </a:br>
            <a:r>
              <a:rPr lang="en-US" b="0" u="sng" dirty="0" smtClean="0">
                <a:effectLst/>
              </a:rPr>
              <a:t>Enlist allies</a:t>
            </a:r>
          </a:p>
          <a:p>
            <a:r>
              <a:rPr lang="en-US" dirty="0" smtClean="0"/>
              <a:t>DQC/Strive</a:t>
            </a:r>
          </a:p>
          <a:p>
            <a:r>
              <a:rPr lang="en-US" dirty="0" smtClean="0"/>
              <a:t>Ecosystem</a:t>
            </a:r>
            <a:r>
              <a:rPr lang="en-US" baseline="0" dirty="0" smtClean="0"/>
              <a:t> work we are doing with Living Cities and </a:t>
            </a:r>
            <a:r>
              <a:rPr lang="en-US" baseline="0" dirty="0" err="1" smtClean="0"/>
              <a:t>CfA</a:t>
            </a:r>
            <a:r>
              <a:rPr lang="en-US" baseline="0" dirty="0" smtClean="0"/>
              <a:t> on civic tech/data</a:t>
            </a:r>
          </a:p>
          <a:p>
            <a:endParaRPr lang="en-US" baseline="0" dirty="0" smtClean="0"/>
          </a:p>
          <a:p>
            <a:r>
              <a:rPr lang="en-US" baseline="0" dirty="0" smtClean="0"/>
              <a:t>We can’t do outreach to everyone at once…  creating a master list and then choosing 2-3 to focus on this year.</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a:p>
        </p:txBody>
      </p:sp>
    </p:spTree>
    <p:extLst>
      <p:ext uri="{BB962C8B-B14F-4D97-AF65-F5344CB8AC3E}">
        <p14:creationId xmlns:p14="http://schemas.microsoft.com/office/powerpoint/2010/main" val="421355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Books</a:t>
            </a:r>
            <a:r>
              <a:rPr lang="en-US" baseline="0" dirty="0" smtClean="0"/>
              <a:t> that we completed last year have been helpful to refer people to &amp; there’s possibilities of follow-on </a:t>
            </a:r>
            <a:r>
              <a:rPr lang="en-US" baseline="0" dirty="0" err="1" smtClean="0"/>
              <a:t>convenings</a:t>
            </a:r>
            <a:r>
              <a:rPr lang="en-US" baseline="0" dirty="0" smtClean="0"/>
              <a:t> for What Counts.</a:t>
            </a:r>
          </a:p>
          <a:p>
            <a:endParaRPr lang="en-US" baseline="0" dirty="0" smtClean="0"/>
          </a:p>
          <a:p>
            <a:r>
              <a:rPr lang="en-US" baseline="0" dirty="0" smtClean="0"/>
              <a:t>These are both available as free e-books, plus we brought hard copies.</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11</a:t>
            </a:fld>
            <a:endParaRPr lang="en-US"/>
          </a:p>
        </p:txBody>
      </p:sp>
    </p:spTree>
    <p:extLst>
      <p:ext uri="{BB962C8B-B14F-4D97-AF65-F5344CB8AC3E}">
        <p14:creationId xmlns:p14="http://schemas.microsoft.com/office/powerpoint/2010/main" val="290915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realized there’s work that cuts across all</a:t>
            </a:r>
            <a:r>
              <a:rPr lang="en-US" baseline="0" dirty="0" smtClean="0"/>
              <a:t> the focus areas.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Tom</a:t>
            </a:r>
            <a:r>
              <a:rPr lang="en-US" baseline="0" dirty="0" smtClean="0"/>
              <a:t> </a:t>
            </a:r>
            <a:r>
              <a:rPr lang="en-US" baseline="0" dirty="0" smtClean="0"/>
              <a:t>would emphasize the need for content - </a:t>
            </a:r>
            <a:r>
              <a:rPr lang="en-US" dirty="0" smtClean="0"/>
              <a:t>Need</a:t>
            </a:r>
            <a:r>
              <a:rPr lang="en-US" baseline="0" dirty="0" smtClean="0"/>
              <a:t> to do a better job of sharing, synthesizing</a:t>
            </a:r>
            <a:endParaRPr lang="en-US" dirty="0" smtClean="0"/>
          </a:p>
          <a:p>
            <a:endParaRPr lang="en-US" dirty="0" smtClean="0"/>
          </a:p>
          <a:p>
            <a:r>
              <a:rPr lang="en-US" dirty="0" smtClean="0"/>
              <a:t>Thinking of a </a:t>
            </a:r>
            <a:r>
              <a:rPr lang="en-US" baseline="0" dirty="0" smtClean="0"/>
              <a:t>range of formats and length - briefs, articles, etc.</a:t>
            </a:r>
          </a:p>
          <a:p>
            <a:endParaRPr lang="en-US" baseline="0" dirty="0" smtClean="0"/>
          </a:p>
          <a:p>
            <a:r>
              <a:rPr lang="en-US" baseline="0" dirty="0" smtClean="0"/>
              <a:t>Branding – Need your help too.  NNIP logo on your website, acknowledge NNIP in national presentations/articles, </a:t>
            </a:r>
            <a:r>
              <a:rPr lang="en-US" baseline="0" dirty="0" err="1" smtClean="0"/>
              <a:t>etc</a:t>
            </a:r>
            <a:endParaRPr lang="en-US" baseline="0" dirty="0" smtClean="0"/>
          </a:p>
          <a:p>
            <a:endParaRPr lang="en-US" baseline="0" dirty="0" smtClean="0"/>
          </a:p>
          <a:p>
            <a:r>
              <a:rPr lang="en-US" baseline="0" dirty="0" smtClean="0"/>
              <a:t>Communications – better job of using our website, building awareness of the network</a:t>
            </a:r>
          </a:p>
          <a:p>
            <a:endParaRPr lang="en-US" baseline="0" dirty="0" smtClean="0"/>
          </a:p>
          <a:p>
            <a:r>
              <a:rPr lang="en-US" baseline="0" dirty="0" err="1" smtClean="0"/>
              <a:t>Fundraiasing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12</a:t>
            </a:fld>
            <a:endParaRPr lang="en-US"/>
          </a:p>
        </p:txBody>
      </p:sp>
    </p:spTree>
    <p:extLst>
      <p:ext uri="{BB962C8B-B14F-4D97-AF65-F5344CB8AC3E}">
        <p14:creationId xmlns:p14="http://schemas.microsoft.com/office/powerpoint/2010/main" val="421355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baseline="0" dirty="0" smtClean="0"/>
              <a:t>Next step is to share the first phase of the work with you all.</a:t>
            </a:r>
          </a:p>
          <a:p>
            <a:pPr defTabSz="931774">
              <a:defRPr/>
            </a:pPr>
            <a:endParaRPr lang="en-US" baseline="0" dirty="0" smtClean="0"/>
          </a:p>
          <a:p>
            <a:pPr defTabSz="931774">
              <a:defRPr/>
            </a:pPr>
            <a:r>
              <a:rPr lang="en-US" baseline="0" dirty="0" smtClean="0"/>
              <a:t>Doesn’t </a:t>
            </a:r>
            <a:r>
              <a:rPr lang="en-US" baseline="0" dirty="0" smtClean="0"/>
              <a:t>replace need for broader discussion – how does the network operate as it grows?  Tensions between association (partner services) and external engagement)</a:t>
            </a:r>
            <a:endParaRPr lang="en-US" dirty="0" smtClean="0"/>
          </a:p>
          <a:p>
            <a:pPr eaLnBrk="1" hangingPunct="1"/>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62D3B84-F18B-4022-ABE5-75192CA3CD4A}" type="slidenum">
              <a:rPr lang="en-US" altLang="en-US" smtClean="0">
                <a:latin typeface="Century Gothic" pitchFamily="34" charset="0"/>
              </a:rPr>
              <a:pPr eaLnBrk="1" hangingPunct="1">
                <a:spcBef>
                  <a:spcPct val="0"/>
                </a:spcBef>
              </a:pPr>
              <a:t>13</a:t>
            </a:fld>
            <a:endParaRPr lang="en-US" altLang="en-US" smtClean="0">
              <a:latin typeface="Century Gothic" pitchFamily="34" charset="0"/>
            </a:endParaRPr>
          </a:p>
        </p:txBody>
      </p:sp>
    </p:spTree>
    <p:extLst>
      <p:ext uri="{BB962C8B-B14F-4D97-AF65-F5344CB8AC3E}">
        <p14:creationId xmlns:p14="http://schemas.microsoft.com/office/powerpoint/2010/main" val="35756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0A19E-F03E-4439-8473-00B692EFD32E}" type="slidenum">
              <a:rPr lang="en-US" smtClean="0"/>
              <a:t>14</a:t>
            </a:fld>
            <a:endParaRPr lang="en-US"/>
          </a:p>
        </p:txBody>
      </p:sp>
    </p:spTree>
    <p:extLst>
      <p:ext uri="{BB962C8B-B14F-4D97-AF65-F5344CB8AC3E}">
        <p14:creationId xmlns:p14="http://schemas.microsoft.com/office/powerpoint/2010/main" val="101181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Pat </a:t>
            </a:r>
            <a:r>
              <a:rPr lang="en-US" baseline="0" dirty="0" err="1" smtClean="0"/>
              <a:t>Auspos</a:t>
            </a:r>
            <a:r>
              <a:rPr lang="en-US" baseline="0" dirty="0" smtClean="0"/>
              <a:t> presented a session in Denver on her findings from the assessment of the network.</a:t>
            </a:r>
          </a:p>
          <a:p>
            <a:endParaRPr lang="en-US" baseline="0" dirty="0" smtClean="0"/>
          </a:p>
          <a:p>
            <a:r>
              <a:rPr lang="en-US" baseline="0" dirty="0" smtClean="0"/>
              <a:t>The process was really helpful for us to step back and think about smaller items around practice and holistically about the direction of the network.  Part of the conclusion we came to was that we needed to map out our </a:t>
            </a:r>
            <a:r>
              <a:rPr lang="en-US" baseline="0" dirty="0" err="1" smtClean="0"/>
              <a:t>workplan</a:t>
            </a:r>
            <a:r>
              <a:rPr lang="en-US" baseline="0" dirty="0" smtClean="0"/>
              <a:t> for the </a:t>
            </a:r>
            <a:r>
              <a:rPr lang="en-US" baseline="0" dirty="0" smtClean="0"/>
              <a:t>next three years.</a:t>
            </a:r>
            <a:endParaRPr lang="en-US" baseline="0" dirty="0" smtClean="0"/>
          </a:p>
        </p:txBody>
      </p:sp>
      <p:sp>
        <p:nvSpPr>
          <p:cNvPr id="4" name="Slide Number Placeholder 3"/>
          <p:cNvSpPr>
            <a:spLocks noGrp="1"/>
          </p:cNvSpPr>
          <p:nvPr>
            <p:ph type="sldNum" sz="quarter" idx="10"/>
          </p:nvPr>
        </p:nvSpPr>
        <p:spPr/>
        <p:txBody>
          <a:bodyPr/>
          <a:lstStyle/>
          <a:p>
            <a:fld id="{91C0A19E-F03E-4439-8473-00B692EFD32E}" type="slidenum">
              <a:rPr lang="en-US" smtClean="0"/>
              <a:t>2</a:t>
            </a:fld>
            <a:endParaRPr lang="en-US"/>
          </a:p>
        </p:txBody>
      </p:sp>
    </p:spTree>
    <p:extLst>
      <p:ext uri="{BB962C8B-B14F-4D97-AF65-F5344CB8AC3E}">
        <p14:creationId xmlns:p14="http://schemas.microsoft.com/office/powerpoint/2010/main" val="283449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a:t>
            </a:r>
            <a:r>
              <a:rPr lang="en-US" baseline="0" dirty="0" smtClean="0"/>
              <a:t> time period is for 2015-17 so we are building it while flying. </a:t>
            </a:r>
          </a:p>
          <a:p>
            <a:endParaRPr lang="en-US" baseline="0" dirty="0" smtClean="0"/>
          </a:p>
          <a:p>
            <a:r>
              <a:rPr lang="en-US" baseline="0" dirty="0" smtClean="0"/>
              <a:t>It also is serving many purposes… WALK THROUGH</a:t>
            </a:r>
          </a:p>
          <a:p>
            <a:endParaRPr lang="en-US" baseline="0" dirty="0" smtClean="0"/>
          </a:p>
          <a:p>
            <a:r>
              <a:rPr lang="en-US" baseline="0" dirty="0" smtClean="0"/>
              <a:t>Living document – recognize things shift &amp; new opportunities </a:t>
            </a:r>
            <a:r>
              <a:rPr lang="en-US" baseline="0" dirty="0" smtClean="0"/>
              <a:t>will come </a:t>
            </a:r>
            <a:r>
              <a:rPr lang="en-US" baseline="0" dirty="0" smtClean="0"/>
              <a:t>up.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1C0A19E-F03E-4439-8473-00B692EFD32E}" type="slidenum">
              <a:rPr lang="en-US" smtClean="0"/>
              <a:t>3</a:t>
            </a:fld>
            <a:endParaRPr lang="en-US"/>
          </a:p>
        </p:txBody>
      </p:sp>
    </p:spTree>
    <p:extLst>
      <p:ext uri="{BB962C8B-B14F-4D97-AF65-F5344CB8AC3E}">
        <p14:creationId xmlns:p14="http://schemas.microsoft.com/office/powerpoint/2010/main" val="283449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Broad</a:t>
            </a:r>
            <a:r>
              <a:rPr lang="en-US" baseline="0" dirty="0" smtClean="0"/>
              <a:t> </a:t>
            </a:r>
            <a:r>
              <a:rPr lang="en-US" baseline="0" dirty="0" smtClean="0"/>
              <a:t>areas of the network’s activities – should be familiar to all of you from past presentations</a:t>
            </a:r>
          </a:p>
          <a:p>
            <a:endParaRPr lang="en-US" baseline="0" dirty="0" smtClean="0"/>
          </a:p>
          <a:p>
            <a:r>
              <a:rPr lang="en-US" baseline="0" dirty="0" smtClean="0"/>
              <a:t>I’m going to go over some in more depth than others.</a:t>
            </a:r>
          </a:p>
          <a:p>
            <a:endParaRPr lang="en-US" baseline="0" dirty="0" smtClean="0"/>
          </a:p>
          <a:p>
            <a:r>
              <a:rPr lang="en-US" baseline="0" dirty="0" smtClean="0"/>
              <a:t>We </a:t>
            </a:r>
            <a:r>
              <a:rPr lang="en-US" baseline="0" dirty="0" smtClean="0"/>
              <a:t>want your input and participation in all of these areas</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4</a:t>
            </a:fld>
            <a:endParaRPr lang="en-US"/>
          </a:p>
        </p:txBody>
      </p:sp>
    </p:spTree>
    <p:extLst>
      <p:ext uri="{BB962C8B-B14F-4D97-AF65-F5344CB8AC3E}">
        <p14:creationId xmlns:p14="http://schemas.microsoft.com/office/powerpoint/2010/main" val="270967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altLang="en-US" sz="1800" dirty="0" smtClean="0"/>
              <a:t>FIRST ITEM</a:t>
            </a:r>
            <a:r>
              <a:rPr lang="en-US" altLang="en-US" sz="1800" baseline="0" dirty="0" smtClean="0"/>
              <a:t> – nearest to your heart </a:t>
            </a:r>
          </a:p>
          <a:p>
            <a:pPr marL="0" lvl="1" defTabSz="931774">
              <a:defRPr/>
            </a:pPr>
            <a:endParaRPr lang="en-US" altLang="en-US" sz="1800" baseline="0" dirty="0" smtClean="0"/>
          </a:p>
          <a:p>
            <a:pPr marL="0" marR="0" lvl="1" indent="0" algn="l" defTabSz="931774" rtl="0" eaLnBrk="1" fontAlgn="auto" latinLnBrk="0" hangingPunct="1">
              <a:lnSpc>
                <a:spcPct val="100000"/>
              </a:lnSpc>
              <a:spcBef>
                <a:spcPts val="0"/>
              </a:spcBef>
              <a:spcAft>
                <a:spcPts val="0"/>
              </a:spcAft>
              <a:buClrTx/>
              <a:buSzTx/>
              <a:buFontTx/>
              <a:buNone/>
              <a:tabLst/>
              <a:defRPr/>
            </a:pPr>
            <a:r>
              <a:rPr lang="en-US" sz="1800" dirty="0" smtClean="0"/>
              <a:t>This is the most</a:t>
            </a:r>
            <a:r>
              <a:rPr lang="en-US" sz="1800" baseline="0" dirty="0" smtClean="0"/>
              <a:t> detailed of our sections</a:t>
            </a:r>
          </a:p>
          <a:p>
            <a:pPr marL="0" lvl="1" defTabSz="931774">
              <a:defRPr/>
            </a:pPr>
            <a:endParaRPr lang="en-US" altLang="en-US" sz="1800" baseline="0" dirty="0" smtClean="0"/>
          </a:p>
          <a:p>
            <a:pPr marL="0" lvl="1" defTabSz="931774">
              <a:defRPr/>
            </a:pPr>
            <a:r>
              <a:rPr lang="en-US" altLang="en-US" sz="1800" baseline="0" dirty="0" smtClean="0"/>
              <a:t>3 </a:t>
            </a:r>
            <a:r>
              <a:rPr lang="en-US" altLang="en-US" sz="1800" baseline="0" dirty="0" smtClean="0"/>
              <a:t>elements of this piece.</a:t>
            </a:r>
          </a:p>
          <a:p>
            <a:pPr marL="0" lvl="1" defTabSz="931774">
              <a:defRPr/>
            </a:pPr>
            <a:endParaRPr lang="en-US" altLang="en-US" sz="1800" baseline="0" dirty="0" smtClean="0"/>
          </a:p>
          <a:p>
            <a:pPr marL="0" lvl="1" defTabSz="931774">
              <a:defRPr/>
            </a:pPr>
            <a:r>
              <a:rPr lang="en-US" altLang="en-US" sz="1800" baseline="0" dirty="0" smtClean="0"/>
              <a:t>We already have a few new pieces of this..</a:t>
            </a:r>
          </a:p>
          <a:p>
            <a:pPr marL="0" lvl="1" defTabSz="931774">
              <a:defRPr/>
            </a:pPr>
            <a:r>
              <a:rPr lang="en-US" altLang="en-US" sz="1800" baseline="0" dirty="0" smtClean="0"/>
              <a:t> - like the </a:t>
            </a:r>
            <a:r>
              <a:rPr lang="en-US" altLang="en-US" sz="1800" dirty="0" smtClean="0"/>
              <a:t>Performance </a:t>
            </a:r>
            <a:r>
              <a:rPr lang="en-US" altLang="en-US" sz="1800" dirty="0"/>
              <a:t>Management </a:t>
            </a:r>
            <a:r>
              <a:rPr lang="en-US" altLang="en-US" sz="1800" dirty="0" smtClean="0"/>
              <a:t>work </a:t>
            </a:r>
          </a:p>
          <a:p>
            <a:pPr marL="0" lvl="1" defTabSz="931774">
              <a:defRPr/>
            </a:pPr>
            <a:r>
              <a:rPr lang="en-US" altLang="en-US" sz="1800" dirty="0" smtClean="0"/>
              <a:t> - redoing data inventory system – improving SNIP score that Rob presented last time.</a:t>
            </a:r>
            <a:endParaRPr lang="en-US" altLang="en-US" sz="1800" dirty="0"/>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a:p>
        </p:txBody>
      </p:sp>
    </p:spTree>
    <p:extLst>
      <p:ext uri="{BB962C8B-B14F-4D97-AF65-F5344CB8AC3E}">
        <p14:creationId xmlns:p14="http://schemas.microsoft.com/office/powerpoint/2010/main" val="131017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altLang="en-US" sz="1800" dirty="0" smtClean="0"/>
          </a:p>
          <a:p>
            <a:pPr marL="0" lvl="1" defTabSz="931774">
              <a:defRPr/>
            </a:pPr>
            <a:endParaRPr lang="en-US" altLang="en-US" sz="1800" dirty="0" smtClean="0"/>
          </a:p>
          <a:p>
            <a:pPr marL="0" lvl="1" defTabSz="931774">
              <a:defRPr/>
            </a:pPr>
            <a:r>
              <a:rPr lang="en-US" altLang="en-US" sz="1800" dirty="0" smtClean="0"/>
              <a:t>This </a:t>
            </a:r>
            <a:r>
              <a:rPr lang="en-US" altLang="en-US" sz="1800" dirty="0" smtClean="0"/>
              <a:t>list is just to give you a flavor of what that team is thinking</a:t>
            </a:r>
            <a:r>
              <a:rPr lang="en-US" altLang="en-US" sz="1800" baseline="0" dirty="0" smtClean="0"/>
              <a:t> about in the near term.</a:t>
            </a:r>
            <a:endParaRPr lang="en-US" altLang="en-US" sz="1800" dirty="0" smtClean="0"/>
          </a:p>
          <a:p>
            <a:pPr marL="0" lvl="1" defTabSz="931774">
              <a:defRPr/>
            </a:pPr>
            <a:endParaRPr lang="en-US" altLang="en-US" sz="1800" dirty="0" smtClean="0"/>
          </a:p>
          <a:p>
            <a:pPr marL="0" lvl="1" defTabSz="931774">
              <a:defRPr/>
            </a:pPr>
            <a:r>
              <a:rPr lang="en-US" altLang="en-US" sz="1800" dirty="0" smtClean="0"/>
              <a:t>Will </a:t>
            </a:r>
            <a:r>
              <a:rPr lang="en-US" altLang="en-US" sz="1800" dirty="0"/>
              <a:t>not read them all</a:t>
            </a:r>
            <a:r>
              <a:rPr lang="en-US" altLang="en-US" sz="1800" u="sng" dirty="0"/>
              <a:t> </a:t>
            </a:r>
            <a:r>
              <a:rPr lang="en-US" altLang="en-US" sz="1800" u="sng" baseline="0" dirty="0"/>
              <a:t> </a:t>
            </a:r>
            <a:r>
              <a:rPr lang="en-US" altLang="en-US" sz="1800" u="sng" baseline="0" dirty="0" smtClean="0"/>
              <a:t>- call out a couple</a:t>
            </a:r>
            <a:endParaRPr lang="en-US" altLang="en-US" sz="1800" u="sng" dirty="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a:p>
        </p:txBody>
      </p:sp>
    </p:spTree>
    <p:extLst>
      <p:ext uri="{BB962C8B-B14F-4D97-AF65-F5344CB8AC3E}">
        <p14:creationId xmlns:p14="http://schemas.microsoft.com/office/powerpoint/2010/main" val="131017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baseline="0" dirty="0" smtClean="0"/>
              <a:t> part of the missing</a:t>
            </a:r>
            <a:endParaRPr lang="en-US" dirty="0" smtClean="0"/>
          </a:p>
          <a:p>
            <a:endParaRPr lang="en-US" dirty="0" smtClean="0"/>
          </a:p>
          <a:p>
            <a:r>
              <a:rPr lang="en-US" dirty="0" smtClean="0"/>
              <a:t>As </a:t>
            </a:r>
            <a:r>
              <a:rPr lang="en-US" dirty="0" smtClean="0"/>
              <a:t>I mentioned yesterday, part of the mission is to help other cities develop</a:t>
            </a:r>
            <a:r>
              <a:rPr lang="en-US" baseline="0" dirty="0" smtClean="0"/>
              <a:t> NNIP capacities.  These efforts have been more reactive and ad hoc in the past.  </a:t>
            </a:r>
          </a:p>
          <a:p>
            <a:endParaRPr lang="en-US" baseline="0" dirty="0" smtClean="0"/>
          </a:p>
          <a:p>
            <a:r>
              <a:rPr lang="en-US" baseline="0" dirty="0" smtClean="0"/>
              <a:t>Walk through </a:t>
            </a:r>
            <a:r>
              <a:rPr lang="en-US" baseline="0" dirty="0" smtClean="0"/>
              <a:t>slide</a:t>
            </a:r>
          </a:p>
          <a:p>
            <a:r>
              <a:rPr lang="en-US" baseline="0" dirty="0" smtClean="0"/>
              <a:t> - Jakes been helping Hartford, many of you talk to new partners</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7</a:t>
            </a:fld>
            <a:endParaRPr lang="en-US"/>
          </a:p>
        </p:txBody>
      </p:sp>
    </p:spTree>
    <p:extLst>
      <p:ext uri="{BB962C8B-B14F-4D97-AF65-F5344CB8AC3E}">
        <p14:creationId xmlns:p14="http://schemas.microsoft.com/office/powerpoint/2010/main" val="90604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category also helps partners</a:t>
            </a:r>
          </a:p>
          <a:p>
            <a:endParaRPr lang="en-US" baseline="0" dirty="0" smtClean="0"/>
          </a:p>
          <a:p>
            <a:r>
              <a:rPr lang="en-US" baseline="0" dirty="0" smtClean="0"/>
              <a:t>To </a:t>
            </a:r>
            <a:r>
              <a:rPr lang="en-US" baseline="0" dirty="0" smtClean="0"/>
              <a:t>date this goal has primarily been accomplished through cross-site projects – where a few sites work on an in-depth topic and Urban helps to share lessons to the rest of the network and the broader field.</a:t>
            </a:r>
          </a:p>
          <a:p>
            <a:endParaRPr lang="en-US" baseline="0" dirty="0" smtClean="0"/>
          </a:p>
          <a:p>
            <a:r>
              <a:rPr lang="en-US" baseline="0" dirty="0" smtClean="0"/>
              <a:t>Current projects</a:t>
            </a:r>
            <a:endParaRPr lang="en-US" dirty="0" smtClean="0"/>
          </a:p>
          <a:p>
            <a:pPr marL="174708" indent="-174708">
              <a:buFont typeface="Arial" panose="020B0604020202020204" pitchFamily="34" charset="0"/>
              <a:buChar char="•"/>
            </a:pPr>
            <a:r>
              <a:rPr lang="en-US" dirty="0" smtClean="0"/>
              <a:t>IDS session coming next (Casey)</a:t>
            </a:r>
          </a:p>
          <a:p>
            <a:pPr marL="174708" indent="-174708">
              <a:buFont typeface="Arial" panose="020B0604020202020204" pitchFamily="34" charset="0"/>
              <a:buChar char="•"/>
            </a:pPr>
            <a:r>
              <a:rPr lang="en-US" dirty="0" smtClean="0"/>
              <a:t>Civic data/tech announced</a:t>
            </a:r>
            <a:r>
              <a:rPr lang="en-US" baseline="0" dirty="0" smtClean="0"/>
              <a:t> in Denver (MacArthur)</a:t>
            </a:r>
          </a:p>
          <a:p>
            <a:pPr marL="174708" indent="-174708">
              <a:buFont typeface="Arial" panose="020B0604020202020204" pitchFamily="34" charset="0"/>
              <a:buChar char="•"/>
            </a:pPr>
            <a:r>
              <a:rPr lang="en-US" baseline="0" dirty="0" err="1" smtClean="0"/>
              <a:t>Fwd</a:t>
            </a:r>
            <a:r>
              <a:rPr lang="en-US" baseline="0" dirty="0" smtClean="0"/>
              <a:t> Cities (sort </a:t>
            </a:r>
            <a:r>
              <a:rPr lang="en-US" baseline="0" dirty="0" smtClean="0"/>
              <a:t>of)</a:t>
            </a:r>
            <a:endParaRPr lang="en-US" baseline="0" dirty="0" smtClean="0"/>
          </a:p>
          <a:p>
            <a:pPr marL="174708" indent="-174708">
              <a:buFont typeface="Arial" panose="020B0604020202020204" pitchFamily="34" charset="0"/>
              <a:buChar char="•"/>
            </a:pPr>
            <a:endParaRPr lang="en-US" baseline="0" dirty="0" smtClean="0"/>
          </a:p>
          <a:p>
            <a:r>
              <a:rPr lang="en-US" baseline="0" dirty="0" smtClean="0"/>
              <a:t>New ideas</a:t>
            </a:r>
          </a:p>
          <a:p>
            <a:pPr marL="174708" indent="-174708" defTabSz="931774">
              <a:buFont typeface="Arial" panose="020B0604020202020204" pitchFamily="34" charset="0"/>
              <a:buChar char="•"/>
              <a:defRPr/>
            </a:pPr>
            <a:r>
              <a:rPr lang="en-US" dirty="0" smtClean="0"/>
              <a:t>Tom sent out summary and fantastic</a:t>
            </a:r>
            <a:r>
              <a:rPr lang="en-US" baseline="0" dirty="0" smtClean="0"/>
              <a:t> results of his email call for ideas</a:t>
            </a:r>
          </a:p>
          <a:p>
            <a:pPr marL="174708" indent="-174708" defTabSz="931774">
              <a:buFont typeface="Arial" panose="020B0604020202020204" pitchFamily="34" charset="0"/>
              <a:buChar char="•"/>
              <a:defRPr/>
            </a:pPr>
            <a:r>
              <a:rPr lang="en-US" baseline="0" dirty="0" smtClean="0"/>
              <a:t>Several camp sessions around these – feel free to suggest more for this afternoon</a:t>
            </a:r>
          </a:p>
          <a:p>
            <a:pPr marL="174708" indent="-174708" defTabSz="931774">
              <a:buFont typeface="Arial" panose="020B0604020202020204" pitchFamily="34" charset="0"/>
              <a:buChar char="•"/>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smtClean="0"/>
              <a:t>Communication </a:t>
            </a:r>
            <a:endParaRPr lang="en-US" baseline="0" dirty="0" smtClean="0"/>
          </a:p>
          <a:p>
            <a:pPr defTabSz="931774">
              <a:defRPr/>
            </a:pPr>
            <a:r>
              <a:rPr lang="en-US" baseline="0" dirty="0" smtClean="0"/>
              <a:t>Some of this is how we share the value from your work on policy change</a:t>
            </a:r>
          </a:p>
          <a:p>
            <a:pPr defTabSz="931774">
              <a:defRPr/>
            </a:pPr>
            <a:r>
              <a:rPr lang="en-US" baseline="0" dirty="0" smtClean="0"/>
              <a:t>	Jake and Tom  are working on a series of case studies about how local partners help federal place-based projects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a:p>
        </p:txBody>
      </p:sp>
    </p:spTree>
    <p:extLst>
      <p:ext uri="{BB962C8B-B14F-4D97-AF65-F5344CB8AC3E}">
        <p14:creationId xmlns:p14="http://schemas.microsoft.com/office/powerpoint/2010/main" val="421355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Tom’s polling for ideas </a:t>
            </a:r>
          </a:p>
          <a:p>
            <a:r>
              <a:rPr lang="en-US" dirty="0" smtClean="0"/>
              <a:t>Next step is to focus on a couple to flesh out and begin</a:t>
            </a:r>
            <a:r>
              <a:rPr lang="en-US" baseline="0" dirty="0" smtClean="0"/>
              <a:t> to </a:t>
            </a:r>
            <a:r>
              <a:rPr lang="en-US" dirty="0" smtClean="0"/>
              <a:t>shop around</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9</a:t>
            </a:fld>
            <a:endParaRPr lang="en-US"/>
          </a:p>
        </p:txBody>
      </p:sp>
    </p:spTree>
    <p:extLst>
      <p:ext uri="{BB962C8B-B14F-4D97-AF65-F5344CB8AC3E}">
        <p14:creationId xmlns:p14="http://schemas.microsoft.com/office/powerpoint/2010/main" val="1511316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5597" y="1947534"/>
            <a:ext cx="7863840" cy="1366770"/>
          </a:xfrm>
        </p:spPr>
        <p:txBody>
          <a:bodyPr/>
          <a:lstStyle/>
          <a:p>
            <a:r>
              <a:rPr lang="en-US" dirty="0" smtClean="0"/>
              <a:t>NNIP</a:t>
            </a:r>
            <a:r>
              <a:rPr lang="en-US" dirty="0"/>
              <a:t> </a:t>
            </a:r>
            <a:r>
              <a:rPr lang="en-US" dirty="0" smtClean="0"/>
              <a:t>Work Plan and</a:t>
            </a:r>
            <a:br>
              <a:rPr lang="en-US" dirty="0" smtClean="0"/>
            </a:br>
            <a:r>
              <a:rPr lang="en-US" dirty="0" smtClean="0"/>
              <a:t>Network Update</a:t>
            </a:r>
            <a:endParaRPr lang="en-US" dirty="0"/>
          </a:p>
        </p:txBody>
      </p:sp>
      <p:sp>
        <p:nvSpPr>
          <p:cNvPr id="7" name="Text Placeholder 6"/>
          <p:cNvSpPr>
            <a:spLocks noGrp="1"/>
          </p:cNvSpPr>
          <p:nvPr>
            <p:ph type="body" sz="quarter" idx="10"/>
          </p:nvPr>
        </p:nvSpPr>
        <p:spPr>
          <a:xfrm>
            <a:off x="575251" y="4455382"/>
            <a:ext cx="5941663" cy="1699233"/>
          </a:xfrm>
        </p:spPr>
        <p:txBody>
          <a:bodyPr/>
          <a:lstStyle/>
          <a:p>
            <a:r>
              <a:rPr lang="en-US" dirty="0" smtClean="0"/>
              <a:t>Kathy Pettit</a:t>
            </a:r>
          </a:p>
          <a:p>
            <a:r>
              <a:rPr lang="en-US" dirty="0" smtClean="0"/>
              <a:t>NNIP/Urban Team &amp; Executive Committee</a:t>
            </a:r>
          </a:p>
          <a:p>
            <a:r>
              <a:rPr lang="en-US" dirty="0" smtClean="0"/>
              <a:t>May 7, 2015</a:t>
            </a:r>
            <a:endParaRPr lang="en-US" dirty="0"/>
          </a:p>
        </p:txBody>
      </p:sp>
    </p:spTree>
    <p:extLst>
      <p:ext uri="{BB962C8B-B14F-4D97-AF65-F5344CB8AC3E}">
        <p14:creationId xmlns:p14="http://schemas.microsoft.com/office/powerpoint/2010/main" val="3687684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dirty="0" smtClean="0"/>
              <a:t>3. </a:t>
            </a:r>
            <a:r>
              <a:rPr lang="en-US" altLang="en-US" dirty="0"/>
              <a:t>Build support for community information field</a:t>
            </a:r>
            <a:br>
              <a:rPr lang="en-US" altLang="en-US" dirty="0"/>
            </a:br>
            <a:endParaRPr lang="en-US" dirty="0"/>
          </a:p>
        </p:txBody>
      </p:sp>
      <p:sp>
        <p:nvSpPr>
          <p:cNvPr id="4" name="Content Placeholder 3"/>
          <p:cNvSpPr>
            <a:spLocks noGrp="1"/>
          </p:cNvSpPr>
          <p:nvPr>
            <p:ph idx="1"/>
          </p:nvPr>
        </p:nvSpPr>
        <p:spPr/>
        <p:txBody>
          <a:bodyPr/>
          <a:lstStyle/>
          <a:p>
            <a:r>
              <a:rPr lang="en-US" dirty="0"/>
              <a:t>Develop communications materials for targeted audiences</a:t>
            </a:r>
          </a:p>
          <a:p>
            <a:r>
              <a:rPr lang="en-US" dirty="0"/>
              <a:t>Conduct outreach and build relationships</a:t>
            </a:r>
          </a:p>
          <a:p>
            <a:r>
              <a:rPr lang="en-US" dirty="0"/>
              <a:t>Examples</a:t>
            </a:r>
          </a:p>
          <a:p>
            <a:pPr lvl="1"/>
            <a:r>
              <a:rPr lang="en-US" sz="2400" dirty="0"/>
              <a:t>Federal agencies</a:t>
            </a:r>
          </a:p>
          <a:p>
            <a:pPr lvl="1"/>
            <a:r>
              <a:rPr lang="en-US" sz="2400" dirty="0"/>
              <a:t>Federal Reserve network</a:t>
            </a:r>
          </a:p>
          <a:p>
            <a:pPr lvl="1"/>
            <a:r>
              <a:rPr lang="en-US" sz="2400" dirty="0"/>
              <a:t>Community foundations</a:t>
            </a:r>
          </a:p>
          <a:p>
            <a:pPr lvl="1"/>
            <a:r>
              <a:rPr lang="en-US" sz="2400" dirty="0" smtClean="0"/>
              <a:t>Others? </a:t>
            </a:r>
            <a:r>
              <a:rPr lang="en-US" sz="2400" dirty="0"/>
              <a:t>H</a:t>
            </a:r>
            <a:r>
              <a:rPr lang="en-US" sz="2400" dirty="0" smtClean="0"/>
              <a:t>elp </a:t>
            </a:r>
            <a:r>
              <a:rPr lang="en-US" sz="2400" dirty="0"/>
              <a:t>us expand and </a:t>
            </a:r>
            <a:r>
              <a:rPr lang="en-US" sz="2400" dirty="0" smtClean="0"/>
              <a:t>prioritize the list</a:t>
            </a:r>
            <a:endParaRPr lang="en-US" dirty="0"/>
          </a:p>
        </p:txBody>
      </p:sp>
    </p:spTree>
    <p:extLst>
      <p:ext uri="{BB962C8B-B14F-4D97-AF65-F5344CB8AC3E}">
        <p14:creationId xmlns:p14="http://schemas.microsoft.com/office/powerpoint/2010/main" val="3284265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l="2847" t="5109" r="3127" b="2599"/>
          <a:stretch>
            <a:fillRect/>
          </a:stretch>
        </p:blipFill>
        <p:spPr bwMode="auto">
          <a:xfrm>
            <a:off x="1000125" y="1800225"/>
            <a:ext cx="28352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1800225"/>
            <a:ext cx="2828925"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893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dirty="0"/>
              <a:t>4</a:t>
            </a:r>
            <a:r>
              <a:rPr lang="en-US" dirty="0" smtClean="0"/>
              <a:t>. </a:t>
            </a:r>
            <a:r>
              <a:rPr lang="en-US" altLang="en-US" dirty="0"/>
              <a:t>Cross-cutting activities</a:t>
            </a:r>
            <a:br>
              <a:rPr lang="en-US" altLang="en-US" dirty="0"/>
            </a:br>
            <a:r>
              <a:rPr lang="en-US" altLang="en-US" dirty="0"/>
              <a:t/>
            </a:r>
            <a:br>
              <a:rPr lang="en-US" altLang="en-US" dirty="0"/>
            </a:br>
            <a:endParaRPr lang="en-US" dirty="0"/>
          </a:p>
        </p:txBody>
      </p:sp>
      <p:sp>
        <p:nvSpPr>
          <p:cNvPr id="4" name="Content Placeholder 3"/>
          <p:cNvSpPr>
            <a:spLocks noGrp="1"/>
          </p:cNvSpPr>
          <p:nvPr>
            <p:ph idx="1"/>
          </p:nvPr>
        </p:nvSpPr>
        <p:spPr/>
        <p:txBody>
          <a:bodyPr/>
          <a:lstStyle/>
          <a:p>
            <a:r>
              <a:rPr lang="en-US" dirty="0"/>
              <a:t>Develop content</a:t>
            </a:r>
          </a:p>
          <a:p>
            <a:r>
              <a:rPr lang="en-US" dirty="0"/>
              <a:t>Improve network branding</a:t>
            </a:r>
          </a:p>
          <a:p>
            <a:r>
              <a:rPr lang="en-US" dirty="0"/>
              <a:t>Improve communications </a:t>
            </a:r>
          </a:p>
          <a:p>
            <a:r>
              <a:rPr lang="en-US" dirty="0"/>
              <a:t>Diversify funding for network operations and special projects</a:t>
            </a:r>
          </a:p>
          <a:p>
            <a:endParaRPr lang="en-US" dirty="0"/>
          </a:p>
        </p:txBody>
      </p:sp>
    </p:spTree>
    <p:extLst>
      <p:ext uri="{BB962C8B-B14F-4D97-AF65-F5344CB8AC3E}">
        <p14:creationId xmlns:p14="http://schemas.microsoft.com/office/powerpoint/2010/main" val="461656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r>
              <a:rPr lang="en-US" altLang="en-US" dirty="0" smtClean="0"/>
              <a:t>Questions</a:t>
            </a:r>
          </a:p>
        </p:txBody>
      </p:sp>
      <p:sp>
        <p:nvSpPr>
          <p:cNvPr id="23555" name="Content Placeholder 6"/>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ts val="600"/>
              </a:spcAft>
            </a:pPr>
            <a:r>
              <a:rPr lang="en-US" altLang="en-US" dirty="0" smtClean="0"/>
              <a:t>General reactions to work plan process?</a:t>
            </a:r>
          </a:p>
          <a:p>
            <a:pPr eaLnBrk="1" hangingPunct="1">
              <a:spcAft>
                <a:spcPts val="600"/>
              </a:spcAft>
            </a:pPr>
            <a:r>
              <a:rPr lang="en-US" altLang="en-US" dirty="0" smtClean="0"/>
              <a:t>How do we offer ways for partners to engage in planning at different levels of intensity?</a:t>
            </a:r>
          </a:p>
          <a:p>
            <a:pPr>
              <a:spcAft>
                <a:spcPts val="600"/>
              </a:spcAft>
            </a:pPr>
            <a:r>
              <a:rPr lang="en-US" altLang="en-US" dirty="0"/>
              <a:t>What are we missing?  Any burning priorities</a:t>
            </a:r>
            <a:r>
              <a:rPr lang="en-US" altLang="en-US" dirty="0" smtClean="0"/>
              <a:t>?</a:t>
            </a:r>
          </a:p>
          <a:p>
            <a:pPr>
              <a:spcAft>
                <a:spcPts val="600"/>
              </a:spcAft>
            </a:pPr>
            <a:r>
              <a:rPr lang="en-US" altLang="en-US" dirty="0" smtClean="0"/>
              <a:t>What are the larger questions we should be asking?</a:t>
            </a:r>
          </a:p>
          <a:p>
            <a:pPr>
              <a:spcAft>
                <a:spcPts val="600"/>
              </a:spcAft>
            </a:pPr>
            <a:r>
              <a:rPr lang="en-US" altLang="en-US" dirty="0" smtClean="0"/>
              <a:t>What roles are there for partners in each set of activities? </a:t>
            </a:r>
          </a:p>
          <a:p>
            <a:pPr>
              <a:spcAft>
                <a:spcPts val="600"/>
              </a:spcAft>
            </a:pPr>
            <a:endParaRPr lang="en-US" altLang="en-US" sz="2800" dirty="0" smtClean="0"/>
          </a:p>
          <a:p>
            <a:pPr>
              <a:spcAft>
                <a:spcPts val="600"/>
              </a:spcAft>
            </a:pPr>
            <a:endParaRPr lang="en-US" altLang="en-US" sz="2800" dirty="0"/>
          </a:p>
          <a:p>
            <a:pPr marL="0" indent="0" eaLnBrk="1" hangingPunct="1">
              <a:spcAft>
                <a:spcPts val="600"/>
              </a:spcAft>
              <a:buNone/>
            </a:pPr>
            <a:endParaRPr lang="en-US" altLang="en-US" sz="2800" dirty="0" smtClean="0"/>
          </a:p>
        </p:txBody>
      </p:sp>
    </p:spTree>
    <p:extLst>
      <p:ext uri="{BB962C8B-B14F-4D97-AF65-F5344CB8AC3E}">
        <p14:creationId xmlns:p14="http://schemas.microsoft.com/office/powerpoint/2010/main" val="3749351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084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smtClean="0"/>
              <a:t>NNIP Assessment</a:t>
            </a:r>
            <a:endParaRPr lang="en-US" dirty="0"/>
          </a:p>
        </p:txBody>
      </p:sp>
      <p:sp>
        <p:nvSpPr>
          <p:cNvPr id="5" name="Content Placeholder 4"/>
          <p:cNvSpPr>
            <a:spLocks noGrp="1"/>
          </p:cNvSpPr>
          <p:nvPr>
            <p:ph idx="1"/>
          </p:nvPr>
        </p:nvSpPr>
        <p:spPr>
          <a:xfrm>
            <a:off x="641350" y="1761521"/>
            <a:ext cx="7760188" cy="4203573"/>
          </a:xfrm>
        </p:spPr>
        <p:txBody>
          <a:bodyPr/>
          <a:lstStyle/>
          <a:p>
            <a:r>
              <a:rPr lang="en-US" dirty="0" smtClean="0"/>
              <a:t>Completed by Aspen Institute in 2014</a:t>
            </a:r>
            <a:endParaRPr lang="en-US" dirty="0"/>
          </a:p>
          <a:p>
            <a:r>
              <a:rPr lang="en-US" dirty="0" smtClean="0"/>
              <a:t>Full report available on NNIP website</a:t>
            </a:r>
          </a:p>
          <a:p>
            <a:r>
              <a:rPr lang="en-US" dirty="0" smtClean="0"/>
              <a:t>Two </a:t>
            </a:r>
            <a:r>
              <a:rPr lang="en-US" dirty="0"/>
              <a:t>overarching themes</a:t>
            </a:r>
          </a:p>
          <a:p>
            <a:pPr lvl="1"/>
            <a:r>
              <a:rPr lang="en-US" dirty="0"/>
              <a:t>High praise for NNIP as a community of practice</a:t>
            </a:r>
          </a:p>
          <a:p>
            <a:pPr lvl="1"/>
            <a:r>
              <a:rPr lang="en-US" dirty="0"/>
              <a:t>NNIP could do more to raise its visibility and influence</a:t>
            </a:r>
          </a:p>
          <a:p>
            <a:endParaRPr lang="en-US" dirty="0"/>
          </a:p>
        </p:txBody>
      </p:sp>
    </p:spTree>
    <p:extLst>
      <p:ext uri="{BB962C8B-B14F-4D97-AF65-F5344CB8AC3E}">
        <p14:creationId xmlns:p14="http://schemas.microsoft.com/office/powerpoint/2010/main" val="2547672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smtClean="0"/>
              <a:t>NNIP Work Plan 2015-17:</a:t>
            </a:r>
            <a:br>
              <a:rPr lang="en-US" altLang="en-US" smtClean="0"/>
            </a:br>
            <a:r>
              <a:rPr lang="en-US" altLang="en-US" smtClean="0"/>
              <a:t>Purposes</a:t>
            </a:r>
            <a:endParaRPr lang="en-US" dirty="0"/>
          </a:p>
        </p:txBody>
      </p:sp>
      <p:sp>
        <p:nvSpPr>
          <p:cNvPr id="5" name="Content Placeholder 4"/>
          <p:cNvSpPr>
            <a:spLocks noGrp="1"/>
          </p:cNvSpPr>
          <p:nvPr>
            <p:ph idx="1"/>
          </p:nvPr>
        </p:nvSpPr>
        <p:spPr/>
        <p:txBody>
          <a:bodyPr/>
          <a:lstStyle/>
          <a:p>
            <a:r>
              <a:rPr lang="en-US" dirty="0" smtClean="0"/>
              <a:t>Articulate strategic principles for decisionmaking on new and future work</a:t>
            </a:r>
          </a:p>
          <a:p>
            <a:r>
              <a:rPr lang="en-US" dirty="0" smtClean="0"/>
              <a:t>Plan for near-term activities and staffing</a:t>
            </a:r>
          </a:p>
          <a:p>
            <a:r>
              <a:rPr lang="en-US" dirty="0" smtClean="0"/>
              <a:t>Review priorities and how we are investing across our goals</a:t>
            </a:r>
          </a:p>
          <a:p>
            <a:r>
              <a:rPr lang="en-US" dirty="0" smtClean="0"/>
              <a:t>Share upcoming plans with supporters, colleagues and partnership</a:t>
            </a:r>
          </a:p>
          <a:p>
            <a:r>
              <a:rPr lang="en-US" dirty="0" smtClean="0"/>
              <a:t>Create framework for identifying gaps and cultivating new ideas and support</a:t>
            </a:r>
          </a:p>
          <a:p>
            <a:endParaRPr lang="en-US" dirty="0" smtClean="0"/>
          </a:p>
          <a:p>
            <a:endParaRPr lang="en-US" dirty="0" smtClean="0"/>
          </a:p>
          <a:p>
            <a:endParaRPr lang="en-US" dirty="0"/>
          </a:p>
        </p:txBody>
      </p:sp>
    </p:spTree>
    <p:extLst>
      <p:ext uri="{BB962C8B-B14F-4D97-AF65-F5344CB8AC3E}">
        <p14:creationId xmlns:p14="http://schemas.microsoft.com/office/powerpoint/2010/main" val="3711010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NNIP </a:t>
            </a:r>
            <a:r>
              <a:rPr lang="en-US" altLang="en-US" dirty="0" smtClean="0"/>
              <a:t>Activities</a:t>
            </a:r>
            <a:endParaRPr lang="en-US" dirty="0"/>
          </a:p>
        </p:txBody>
      </p:sp>
      <p:sp>
        <p:nvSpPr>
          <p:cNvPr id="5" name="Content Placeholder 4"/>
          <p:cNvSpPr>
            <a:spLocks noGrp="1"/>
          </p:cNvSpPr>
          <p:nvPr>
            <p:ph idx="1"/>
          </p:nvPr>
        </p:nvSpPr>
        <p:spPr/>
        <p:txBody>
          <a:bodyPr/>
          <a:lstStyle/>
          <a:p>
            <a:pPr marL="457200" indent="-457200">
              <a:spcAft>
                <a:spcPts val="600"/>
              </a:spcAft>
              <a:buFont typeface="+mj-lt"/>
              <a:buAutoNum type="arabicPeriod"/>
            </a:pPr>
            <a:r>
              <a:rPr lang="en-US" altLang="en-US" dirty="0" smtClean="0"/>
              <a:t>Build </a:t>
            </a:r>
            <a:r>
              <a:rPr lang="en-US" altLang="en-US" dirty="0"/>
              <a:t>and strengthen local </a:t>
            </a:r>
            <a:r>
              <a:rPr lang="en-US" altLang="en-US" dirty="0" smtClean="0"/>
              <a:t>capacity</a:t>
            </a:r>
          </a:p>
          <a:p>
            <a:pPr lvl="1">
              <a:spcAft>
                <a:spcPts val="600"/>
              </a:spcAft>
            </a:pPr>
            <a:r>
              <a:rPr lang="en-US" altLang="en-US" dirty="0"/>
              <a:t>C</a:t>
            </a:r>
            <a:r>
              <a:rPr lang="en-US" altLang="en-US" dirty="0" smtClean="0"/>
              <a:t>urrent partners: Leah, Rob, Bob, Eleanor</a:t>
            </a:r>
          </a:p>
          <a:p>
            <a:pPr lvl="1">
              <a:spcAft>
                <a:spcPts val="600"/>
              </a:spcAft>
            </a:pPr>
            <a:r>
              <a:rPr lang="en-US" altLang="en-US" dirty="0" smtClean="0"/>
              <a:t>New partners: Kathy, Sheila</a:t>
            </a:r>
          </a:p>
          <a:p>
            <a:pPr marL="457200" indent="-457200">
              <a:spcAft>
                <a:spcPts val="600"/>
              </a:spcAft>
              <a:buFont typeface="+mj-lt"/>
              <a:buAutoNum type="arabicPeriod"/>
            </a:pPr>
            <a:r>
              <a:rPr lang="en-US" dirty="0" smtClean="0"/>
              <a:t>Inform</a:t>
            </a:r>
            <a:r>
              <a:rPr lang="en-US" b="1" dirty="0" smtClean="0"/>
              <a:t> </a:t>
            </a:r>
            <a:r>
              <a:rPr lang="en-US" dirty="0"/>
              <a:t>l</a:t>
            </a:r>
            <a:r>
              <a:rPr lang="en-US" dirty="0" smtClean="0"/>
              <a:t>ocal </a:t>
            </a:r>
            <a:r>
              <a:rPr lang="en-US" dirty="0"/>
              <a:t>and n</a:t>
            </a:r>
            <a:r>
              <a:rPr lang="en-US" dirty="0" smtClean="0"/>
              <a:t>ational </a:t>
            </a:r>
            <a:r>
              <a:rPr lang="en-US" dirty="0"/>
              <a:t>p</a:t>
            </a:r>
            <a:r>
              <a:rPr lang="en-US" dirty="0" smtClean="0"/>
              <a:t>olicy </a:t>
            </a:r>
          </a:p>
          <a:p>
            <a:pPr lvl="1">
              <a:spcAft>
                <a:spcPts val="600"/>
              </a:spcAft>
            </a:pPr>
            <a:r>
              <a:rPr lang="en-US" dirty="0" smtClean="0"/>
              <a:t>Tom, Max, Jeff</a:t>
            </a:r>
            <a:endParaRPr lang="en-US" altLang="en-US" dirty="0"/>
          </a:p>
          <a:p>
            <a:pPr marL="457200" indent="-457200">
              <a:spcAft>
                <a:spcPts val="600"/>
              </a:spcAft>
              <a:buFont typeface="+mj-lt"/>
              <a:buAutoNum type="arabicPeriod"/>
            </a:pPr>
            <a:r>
              <a:rPr lang="en-US" altLang="en-US" dirty="0" smtClean="0"/>
              <a:t>Build support </a:t>
            </a:r>
            <a:r>
              <a:rPr lang="en-US" altLang="en-US" dirty="0"/>
              <a:t>for community information </a:t>
            </a:r>
            <a:r>
              <a:rPr lang="en-US" altLang="en-US" dirty="0" smtClean="0"/>
              <a:t>field</a:t>
            </a:r>
          </a:p>
          <a:p>
            <a:pPr lvl="1">
              <a:spcAft>
                <a:spcPts val="600"/>
              </a:spcAft>
            </a:pPr>
            <a:r>
              <a:rPr lang="en-US" altLang="en-US" dirty="0" smtClean="0"/>
              <a:t>Kathy, Sheila, Mark</a:t>
            </a:r>
          </a:p>
          <a:p>
            <a:pPr marL="457200" indent="-457200">
              <a:spcAft>
                <a:spcPts val="600"/>
              </a:spcAft>
              <a:buFont typeface="+mj-lt"/>
              <a:buAutoNum type="arabicPeriod"/>
            </a:pPr>
            <a:r>
              <a:rPr lang="en-US" altLang="en-US" dirty="0" smtClean="0"/>
              <a:t>Cross-cutting activities</a:t>
            </a:r>
            <a:endParaRPr lang="en-US" altLang="en-US" dirty="0"/>
          </a:p>
          <a:p>
            <a:endParaRPr lang="en-US" dirty="0"/>
          </a:p>
        </p:txBody>
      </p:sp>
    </p:spTree>
    <p:extLst>
      <p:ext uri="{BB962C8B-B14F-4D97-AF65-F5344CB8AC3E}">
        <p14:creationId xmlns:p14="http://schemas.microsoft.com/office/powerpoint/2010/main" val="2599871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1. Build and strengthen local capacity: Current partners</a:t>
            </a:r>
            <a:endParaRPr lang="en-US" dirty="0"/>
          </a:p>
        </p:txBody>
      </p:sp>
      <p:sp>
        <p:nvSpPr>
          <p:cNvPr id="5" name="Content Placeholder 4"/>
          <p:cNvSpPr>
            <a:spLocks noGrp="1"/>
          </p:cNvSpPr>
          <p:nvPr>
            <p:ph idx="1"/>
          </p:nvPr>
        </p:nvSpPr>
        <p:spPr/>
        <p:txBody>
          <a:bodyPr/>
          <a:lstStyle/>
          <a:p>
            <a:r>
              <a:rPr lang="en-US" smtClean="0"/>
              <a:t>Build local partner capacity</a:t>
            </a:r>
          </a:p>
          <a:p>
            <a:r>
              <a:rPr lang="en-US" altLang="en-US" smtClean="0"/>
              <a:t>Increase network participation</a:t>
            </a:r>
          </a:p>
          <a:p>
            <a:r>
              <a:rPr lang="en-US" smtClean="0"/>
              <a:t>Increase partner and network accountability</a:t>
            </a:r>
          </a:p>
          <a:p>
            <a:endParaRPr lang="en-US" dirty="0"/>
          </a:p>
        </p:txBody>
      </p:sp>
      <p:sp>
        <p:nvSpPr>
          <p:cNvPr id="3" name="Content Placeholder 4"/>
          <p:cNvSpPr txBox="1">
            <a:spLocks/>
          </p:cNvSpPr>
          <p:nvPr/>
        </p:nvSpPr>
        <p:spPr>
          <a:xfrm>
            <a:off x="641350" y="1863119"/>
            <a:ext cx="7760188" cy="42035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48344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1. Build </a:t>
            </a:r>
            <a:r>
              <a:rPr lang="en-US" altLang="en-US" dirty="0"/>
              <a:t>and strengthen local capacity: </a:t>
            </a:r>
            <a:r>
              <a:rPr lang="en-US" altLang="en-US" dirty="0" smtClean="0"/>
              <a:t> Sample of ideas</a:t>
            </a:r>
            <a:endParaRPr lang="en-US" dirty="0"/>
          </a:p>
        </p:txBody>
      </p:sp>
      <p:sp>
        <p:nvSpPr>
          <p:cNvPr id="4" name="Content Placeholder 3"/>
          <p:cNvSpPr>
            <a:spLocks noGrp="1"/>
          </p:cNvSpPr>
          <p:nvPr>
            <p:ph idx="1"/>
          </p:nvPr>
        </p:nvSpPr>
        <p:spPr/>
        <p:txBody>
          <a:bodyPr/>
          <a:lstStyle/>
          <a:p>
            <a:pPr>
              <a:spcAft>
                <a:spcPts val="600"/>
              </a:spcAft>
            </a:pPr>
            <a:r>
              <a:rPr lang="en-US" altLang="en-US" dirty="0"/>
              <a:t>Meeting </a:t>
            </a:r>
            <a:r>
              <a:rPr lang="en-US" altLang="en-US" dirty="0" err="1"/>
              <a:t>presessions</a:t>
            </a:r>
            <a:r>
              <a:rPr lang="en-US" altLang="en-US" dirty="0"/>
              <a:t> for deeper training</a:t>
            </a:r>
          </a:p>
          <a:p>
            <a:pPr>
              <a:spcAft>
                <a:spcPts val="600"/>
              </a:spcAft>
            </a:pPr>
            <a:r>
              <a:rPr lang="en-US" altLang="en-US" dirty="0" smtClean="0"/>
              <a:t>Foster peer </a:t>
            </a:r>
            <a:r>
              <a:rPr lang="en-US" altLang="en-US" dirty="0"/>
              <a:t>learning – introduce affinity groups around geography or topic</a:t>
            </a:r>
          </a:p>
          <a:p>
            <a:pPr>
              <a:spcAft>
                <a:spcPts val="600"/>
              </a:spcAft>
            </a:pPr>
            <a:r>
              <a:rPr lang="en-US" altLang="en-US" dirty="0"/>
              <a:t>Increased engagement between meetings (check-in calls, </a:t>
            </a:r>
            <a:r>
              <a:rPr lang="en-US" altLang="en-US" dirty="0" smtClean="0"/>
              <a:t>conferences</a:t>
            </a:r>
            <a:r>
              <a:rPr lang="en-US" altLang="en-US" dirty="0"/>
              <a:t>, idea </a:t>
            </a:r>
            <a:r>
              <a:rPr lang="en-US" altLang="en-US" dirty="0" smtClean="0"/>
              <a:t>showcase)</a:t>
            </a:r>
            <a:endParaRPr lang="en-US" altLang="en-US" dirty="0"/>
          </a:p>
          <a:p>
            <a:pPr>
              <a:spcAft>
                <a:spcPts val="600"/>
              </a:spcAft>
            </a:pPr>
            <a:r>
              <a:rPr lang="en-US" altLang="en-US" dirty="0"/>
              <a:t>Better integration for new and junior staff (welcome note,  buddies, participation ideas)</a:t>
            </a:r>
          </a:p>
          <a:p>
            <a:pPr>
              <a:spcAft>
                <a:spcPts val="600"/>
              </a:spcAft>
            </a:pPr>
            <a:r>
              <a:rPr lang="en-US" altLang="en-US" dirty="0"/>
              <a:t>Make responsibilities to network clear – give more feedback</a:t>
            </a:r>
          </a:p>
          <a:p>
            <a:endParaRPr lang="en-US" dirty="0"/>
          </a:p>
        </p:txBody>
      </p:sp>
    </p:spTree>
    <p:extLst>
      <p:ext uri="{BB962C8B-B14F-4D97-AF65-F5344CB8AC3E}">
        <p14:creationId xmlns:p14="http://schemas.microsoft.com/office/powerpoint/2010/main" val="306497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1. Build and strengthen local capacity: New partners</a:t>
            </a:r>
            <a:endParaRPr lang="en-US" dirty="0"/>
          </a:p>
        </p:txBody>
      </p:sp>
      <p:sp>
        <p:nvSpPr>
          <p:cNvPr id="6" name="Content Placeholder 5"/>
          <p:cNvSpPr>
            <a:spLocks noGrp="1"/>
          </p:cNvSpPr>
          <p:nvPr>
            <p:ph idx="1"/>
          </p:nvPr>
        </p:nvSpPr>
        <p:spPr/>
        <p:txBody>
          <a:bodyPr/>
          <a:lstStyle/>
          <a:p>
            <a:r>
              <a:rPr lang="en-US" dirty="0" smtClean="0"/>
              <a:t>Develop explicit principles for growth</a:t>
            </a:r>
          </a:p>
          <a:p>
            <a:r>
              <a:rPr lang="en-US" dirty="0" smtClean="0"/>
              <a:t>Develop standardized materials and protocols to use and share</a:t>
            </a:r>
          </a:p>
          <a:p>
            <a:r>
              <a:rPr lang="en-US" dirty="0" smtClean="0"/>
              <a:t>Prepare annual plan for outreach and assistance</a:t>
            </a:r>
            <a:endParaRPr lang="en-US" dirty="0"/>
          </a:p>
        </p:txBody>
      </p:sp>
    </p:spTree>
    <p:extLst>
      <p:ext uri="{BB962C8B-B14F-4D97-AF65-F5344CB8AC3E}">
        <p14:creationId xmlns:p14="http://schemas.microsoft.com/office/powerpoint/2010/main" val="3828591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 Inform local and national policy </a:t>
            </a:r>
            <a:endParaRPr lang="en-US" dirty="0"/>
          </a:p>
        </p:txBody>
      </p:sp>
      <p:sp>
        <p:nvSpPr>
          <p:cNvPr id="4" name="Content Placeholder 3"/>
          <p:cNvSpPr>
            <a:spLocks noGrp="1"/>
          </p:cNvSpPr>
          <p:nvPr>
            <p:ph idx="1"/>
          </p:nvPr>
        </p:nvSpPr>
        <p:spPr/>
        <p:txBody>
          <a:bodyPr/>
          <a:lstStyle/>
          <a:p>
            <a:r>
              <a:rPr lang="en-US" dirty="0" smtClean="0"/>
              <a:t>Manage existing cross-site projects</a:t>
            </a:r>
          </a:p>
          <a:p>
            <a:r>
              <a:rPr lang="en-US" dirty="0" smtClean="0"/>
              <a:t>Develop new cross-site projects</a:t>
            </a:r>
          </a:p>
          <a:p>
            <a:pPr lvl="1"/>
            <a:r>
              <a:rPr lang="en-US" dirty="0" smtClean="0"/>
              <a:t>Assess and prioritize topics  </a:t>
            </a:r>
          </a:p>
          <a:p>
            <a:pPr lvl="1"/>
            <a:r>
              <a:rPr lang="en-US" dirty="0" smtClean="0"/>
              <a:t>Write initial top concept designs</a:t>
            </a:r>
          </a:p>
          <a:p>
            <a:r>
              <a:rPr lang="en-US" dirty="0" smtClean="0"/>
              <a:t>Communication </a:t>
            </a:r>
          </a:p>
          <a:p>
            <a:pPr lvl="1"/>
            <a:r>
              <a:rPr lang="en-US" dirty="0" smtClean="0"/>
              <a:t>Develop content about local policy impacts</a:t>
            </a:r>
          </a:p>
          <a:p>
            <a:pPr lvl="1"/>
            <a:r>
              <a:rPr lang="en-US" dirty="0" smtClean="0"/>
              <a:t>Consider audience and channels</a:t>
            </a:r>
          </a:p>
          <a:p>
            <a:endParaRPr lang="en-US" dirty="0"/>
          </a:p>
        </p:txBody>
      </p:sp>
    </p:spTree>
    <p:extLst>
      <p:ext uri="{BB962C8B-B14F-4D97-AF65-F5344CB8AC3E}">
        <p14:creationId xmlns:p14="http://schemas.microsoft.com/office/powerpoint/2010/main" val="3111274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3430" y="1669143"/>
            <a:ext cx="8950570" cy="4397549"/>
          </a:xfrm>
        </p:spPr>
        <p:txBody>
          <a:bodyPr/>
          <a:lstStyle/>
          <a:p>
            <a:r>
              <a:rPr lang="en-US" sz="2300" dirty="0"/>
              <a:t>Gentrification/mixed income</a:t>
            </a:r>
          </a:p>
          <a:p>
            <a:r>
              <a:rPr lang="en-US" sz="2300" dirty="0"/>
              <a:t>Suburbanization of poverty</a:t>
            </a:r>
          </a:p>
          <a:p>
            <a:r>
              <a:rPr lang="en-US" sz="2300" dirty="0"/>
              <a:t>Affordable housing </a:t>
            </a:r>
          </a:p>
          <a:p>
            <a:r>
              <a:rPr lang="en-US" sz="2300" dirty="0"/>
              <a:t>Rebound neighborhoods</a:t>
            </a:r>
          </a:p>
          <a:p>
            <a:r>
              <a:rPr lang="en-US" sz="2300" dirty="0"/>
              <a:t>Income inequality </a:t>
            </a:r>
          </a:p>
          <a:p>
            <a:r>
              <a:rPr lang="en-US" sz="2300" dirty="0"/>
              <a:t>211 and 311 systems</a:t>
            </a:r>
          </a:p>
          <a:p>
            <a:r>
              <a:rPr lang="en-US" sz="2300" dirty="0" smtClean="0"/>
              <a:t>Social </a:t>
            </a:r>
            <a:r>
              <a:rPr lang="en-US" sz="2300" dirty="0"/>
              <a:t>determinants of health</a:t>
            </a:r>
          </a:p>
          <a:p>
            <a:r>
              <a:rPr lang="en-US" sz="2300" dirty="0"/>
              <a:t>Heathy housing</a:t>
            </a:r>
          </a:p>
          <a:p>
            <a:r>
              <a:rPr lang="en-US" sz="2300" dirty="0"/>
              <a:t>Health and community development </a:t>
            </a:r>
          </a:p>
          <a:p>
            <a:r>
              <a:rPr lang="en-US" sz="2300" dirty="0"/>
              <a:t>Re-segregation of schools</a:t>
            </a:r>
          </a:p>
          <a:p>
            <a:r>
              <a:rPr lang="en-US" sz="2300" dirty="0"/>
              <a:t>Chronic absenteeism</a:t>
            </a:r>
          </a:p>
          <a:p>
            <a:r>
              <a:rPr lang="en-US" sz="2300" dirty="0"/>
              <a:t>Crime and prisoner re-entry</a:t>
            </a:r>
          </a:p>
          <a:p>
            <a:r>
              <a:rPr lang="en-US" sz="2300" dirty="0"/>
              <a:t>Social </a:t>
            </a:r>
            <a:r>
              <a:rPr lang="en-US" dirty="0"/>
              <a:t>capital </a:t>
            </a:r>
          </a:p>
        </p:txBody>
      </p:sp>
      <p:sp>
        <p:nvSpPr>
          <p:cNvPr id="2" name="Title 1"/>
          <p:cNvSpPr>
            <a:spLocks noGrp="1"/>
          </p:cNvSpPr>
          <p:nvPr>
            <p:ph type="title"/>
          </p:nvPr>
        </p:nvSpPr>
        <p:spPr/>
        <p:txBody>
          <a:bodyPr/>
          <a:lstStyle/>
          <a:p>
            <a:pPr>
              <a:spcAft>
                <a:spcPts val="600"/>
              </a:spcAft>
            </a:pPr>
            <a:r>
              <a:rPr lang="en-US" dirty="0" smtClean="0"/>
              <a:t>2. Inform</a:t>
            </a:r>
            <a:r>
              <a:rPr lang="en-US" b="1" dirty="0" smtClean="0"/>
              <a:t> </a:t>
            </a:r>
            <a:r>
              <a:rPr lang="en-US" dirty="0"/>
              <a:t>local and national policy </a:t>
            </a:r>
            <a:r>
              <a:rPr lang="en-US" dirty="0" smtClean="0"/>
              <a:t/>
            </a:r>
            <a:br>
              <a:rPr lang="en-US" dirty="0" smtClean="0"/>
            </a:br>
            <a:r>
              <a:rPr lang="en-US" dirty="0" smtClean="0"/>
              <a:t>Cross-site ideas</a:t>
            </a:r>
            <a:endParaRPr lang="en-US" altLang="en-US" dirty="0"/>
          </a:p>
        </p:txBody>
      </p:sp>
      <p:sp>
        <p:nvSpPr>
          <p:cNvPr id="3" name="Content Placeholder 4"/>
          <p:cNvSpPr txBox="1">
            <a:spLocks/>
          </p:cNvSpPr>
          <p:nvPr/>
        </p:nvSpPr>
        <p:spPr>
          <a:xfrm>
            <a:off x="641350" y="1863119"/>
            <a:ext cx="7760188" cy="4203573"/>
          </a:xfrm>
          <a:prstGeom prst="rect">
            <a:avLst/>
          </a:prstGeom>
        </p:spPr>
        <p:txBody>
          <a:bodyPr numCol="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p:txBody>
      </p:sp>
    </p:spTree>
    <p:extLst>
      <p:ext uri="{BB962C8B-B14F-4D97-AF65-F5344CB8AC3E}">
        <p14:creationId xmlns:p14="http://schemas.microsoft.com/office/powerpoint/2010/main" val="3111274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sharepoint/v3/fields"/>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1464</TotalTime>
  <Words>1170</Words>
  <Application>Microsoft Office PowerPoint</Application>
  <PresentationFormat>On-screen Show (4:3)</PresentationFormat>
  <Paragraphs>181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Century Gothic</vt:lpstr>
      <vt:lpstr>NNIP PPT Theme</vt:lpstr>
      <vt:lpstr>NNIP Work Plan and Network Update</vt:lpstr>
      <vt:lpstr>NNIP Assessment</vt:lpstr>
      <vt:lpstr>NNIP Work Plan 2015-17: Purposes</vt:lpstr>
      <vt:lpstr>NNIP Activities</vt:lpstr>
      <vt:lpstr>1. Build and strengthen local capacity: Current partners</vt:lpstr>
      <vt:lpstr>1. Build and strengthen local capacity:  Sample of ideas</vt:lpstr>
      <vt:lpstr>1. Build and strengthen local capacity: New partners</vt:lpstr>
      <vt:lpstr>2. Inform local and national policy </vt:lpstr>
      <vt:lpstr>2. Inform local and national policy  Cross-site ideas</vt:lpstr>
      <vt:lpstr>3. Build support for community information field </vt:lpstr>
      <vt:lpstr>PowerPoint Presentation</vt:lpstr>
      <vt:lpstr>4. Cross-cutting activities  </vt:lpstr>
      <vt:lpstr>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178</cp:revision>
  <cp:lastPrinted>2015-05-04T12:57:45Z</cp:lastPrinted>
  <dcterms:created xsi:type="dcterms:W3CDTF">2010-04-12T23:12:02Z</dcterms:created>
  <dcterms:modified xsi:type="dcterms:W3CDTF">2015-05-07T14:25:24Z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