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6"/>
  </p:notesMasterIdLst>
  <p:sldIdLst>
    <p:sldId id="256" r:id="rId5"/>
    <p:sldId id="290" r:id="rId6"/>
    <p:sldId id="305" r:id="rId7"/>
    <p:sldId id="306" r:id="rId8"/>
    <p:sldId id="301" r:id="rId9"/>
    <p:sldId id="297" r:id="rId10"/>
    <p:sldId id="302" r:id="rId11"/>
    <p:sldId id="295" r:id="rId12"/>
    <p:sldId id="300" r:id="rId13"/>
    <p:sldId id="307" r:id="rId14"/>
    <p:sldId id="308" r:id="rId15"/>
    <p:sldId id="303" r:id="rId16"/>
    <p:sldId id="292" r:id="rId17"/>
    <p:sldId id="310" r:id="rId18"/>
    <p:sldId id="309" r:id="rId19"/>
    <p:sldId id="298" r:id="rId20"/>
    <p:sldId id="312" r:id="rId21"/>
    <p:sldId id="311" r:id="rId22"/>
    <p:sldId id="299" r:id="rId23"/>
    <p:sldId id="304" r:id="rId24"/>
    <p:sldId id="287"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2">
          <p15:clr>
            <a:srgbClr val="A4A3A4"/>
          </p15:clr>
        </p15:guide>
        <p15:guide id="2" pos="1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7" autoAdjust="0"/>
    <p:restoredTop sz="68000" autoAdjust="0"/>
  </p:normalViewPr>
  <p:slideViewPr>
    <p:cSldViewPr snapToGrid="0" snapToObjects="1">
      <p:cViewPr>
        <p:scale>
          <a:sx n="99" d="100"/>
          <a:sy n="99" d="100"/>
        </p:scale>
        <p:origin x="-1980" y="948"/>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5ED001-8E4F-41BA-B339-E1E7E3327FC9}" type="datetimeFigureOut">
              <a:rPr lang="en-US" smtClean="0"/>
              <a:t>10/16/2015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purpose of this is to report out on our major activities for the past 6 months and our plans for the next year.</a:t>
            </a:r>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740505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dirty="0" smtClean="0"/>
              <a:t>Engagement</a:t>
            </a:r>
          </a:p>
          <a:p>
            <a:pPr marL="0" marR="0" lvl="1" indent="0" algn="l" defTabSz="931774" rtl="0" eaLnBrk="1" fontAlgn="auto" latinLnBrk="0" hangingPunct="1">
              <a:lnSpc>
                <a:spcPct val="100000"/>
              </a:lnSpc>
              <a:spcBef>
                <a:spcPts val="0"/>
              </a:spcBef>
              <a:spcAft>
                <a:spcPts val="0"/>
              </a:spcAft>
              <a:buClrTx/>
              <a:buSzTx/>
              <a:buFontTx/>
              <a:buNone/>
              <a:tabLst/>
              <a:defRPr/>
            </a:pPr>
            <a:r>
              <a:rPr lang="en-US" baseline="0" dirty="0" smtClean="0"/>
              <a:t> - reuse of the conversations to populate website, share info within network</a:t>
            </a:r>
          </a:p>
          <a:p>
            <a:pPr marL="0" marR="0" lvl="1" indent="0" algn="l" defTabSz="931774" rtl="0" eaLnBrk="1" fontAlgn="auto" latinLnBrk="0" hangingPunct="1">
              <a:lnSpc>
                <a:spcPct val="100000"/>
              </a:lnSpc>
              <a:spcBef>
                <a:spcPts val="0"/>
              </a:spcBef>
              <a:spcAft>
                <a:spcPts val="0"/>
              </a:spcAft>
              <a:buClrTx/>
              <a:buSzTx/>
              <a:buFontTx/>
              <a:buNone/>
              <a:tabLst/>
              <a:defRPr/>
            </a:pPr>
            <a:r>
              <a:rPr lang="en-US" baseline="0" dirty="0" smtClean="0"/>
              <a:t> - feedback loop</a:t>
            </a:r>
          </a:p>
          <a:p>
            <a:pPr marL="0" lvl="1" defTabSz="931774">
              <a:defRPr/>
            </a:pP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2644703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11</a:t>
            </a:fld>
            <a:endParaRPr lang="en-US" dirty="0"/>
          </a:p>
        </p:txBody>
      </p:sp>
    </p:spTree>
    <p:extLst>
      <p:ext uri="{BB962C8B-B14F-4D97-AF65-F5344CB8AC3E}">
        <p14:creationId xmlns:p14="http://schemas.microsoft.com/office/powerpoint/2010/main" val="236670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and implement</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12</a:t>
            </a:fld>
            <a:endParaRPr lang="en-US" dirty="0"/>
          </a:p>
        </p:txBody>
      </p:sp>
    </p:spTree>
    <p:extLst>
      <p:ext uri="{BB962C8B-B14F-4D97-AF65-F5344CB8AC3E}">
        <p14:creationId xmlns:p14="http://schemas.microsoft.com/office/powerpoint/2010/main" val="1648299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Current projects</a:t>
            </a:r>
            <a:endParaRPr lang="en-US" dirty="0" smtClean="0"/>
          </a:p>
          <a:p>
            <a:pPr marL="174708" indent="-174708">
              <a:buFont typeface="Arial" panose="020B0604020202020204" pitchFamily="34" charset="0"/>
              <a:buChar char="•"/>
            </a:pPr>
            <a:r>
              <a:rPr lang="en-US" dirty="0" smtClean="0"/>
              <a:t>IDS session – add sentence update, new</a:t>
            </a:r>
            <a:r>
              <a:rPr lang="en-US" baseline="0" dirty="0" smtClean="0"/>
              <a:t> focus on dissemination and audiences</a:t>
            </a:r>
            <a:endParaRPr lang="en-US" dirty="0" smtClean="0"/>
          </a:p>
          <a:p>
            <a:pPr marL="174708" indent="-174708">
              <a:buFont typeface="Arial" panose="020B0604020202020204" pitchFamily="34" charset="0"/>
              <a:buChar char="•"/>
            </a:pPr>
            <a:r>
              <a:rPr lang="en-US" dirty="0" smtClean="0"/>
              <a:t>Civic data/tech announced</a:t>
            </a:r>
            <a:r>
              <a:rPr lang="en-US" baseline="0" dirty="0" smtClean="0"/>
              <a:t> in Denver (MacArthur) – first meeting last month – Friday session</a:t>
            </a:r>
          </a:p>
          <a:p>
            <a:pPr marL="174708" indent="-174708">
              <a:buFont typeface="Arial" panose="020B0604020202020204" pitchFamily="34" charset="0"/>
              <a:buChar char="•"/>
            </a:pPr>
            <a:r>
              <a:rPr lang="en-US" baseline="0" dirty="0" smtClean="0"/>
              <a:t>Fwd Cities  - only 1 partner organization, but informing ….  add sentence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CCP panel  - Rob and others</a:t>
            </a:r>
          </a:p>
        </p:txBody>
      </p:sp>
      <p:sp>
        <p:nvSpPr>
          <p:cNvPr id="4" name="Slide Number Placeholder 3"/>
          <p:cNvSpPr>
            <a:spLocks noGrp="1"/>
          </p:cNvSpPr>
          <p:nvPr>
            <p:ph type="sldNum" sz="quarter" idx="10"/>
          </p:nvPr>
        </p:nvSpPr>
        <p:spPr/>
        <p:txBody>
          <a:bodyPr/>
          <a:lstStyle/>
          <a:p>
            <a:fld id="{91C0A19E-F03E-4439-8473-00B692EFD32E}" type="slidenum">
              <a:rPr lang="en-US" smtClean="0"/>
              <a:t>13</a:t>
            </a:fld>
            <a:endParaRPr lang="en-US" dirty="0"/>
          </a:p>
        </p:txBody>
      </p:sp>
    </p:spTree>
    <p:extLst>
      <p:ext uri="{BB962C8B-B14F-4D97-AF65-F5344CB8AC3E}">
        <p14:creationId xmlns:p14="http://schemas.microsoft.com/office/powerpoint/2010/main" val="421355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New ideas</a:t>
            </a:r>
          </a:p>
          <a:p>
            <a:pPr marL="174708" indent="-174708" defTabSz="931774">
              <a:buFont typeface="Arial" panose="020B0604020202020204" pitchFamily="34" charset="0"/>
              <a:buChar char="•"/>
              <a:defRPr/>
            </a:pPr>
            <a:r>
              <a:rPr lang="en-US" dirty="0" smtClean="0"/>
              <a:t>Tom sent out summary and fantastic</a:t>
            </a:r>
            <a:r>
              <a:rPr lang="en-US" baseline="0" dirty="0" smtClean="0"/>
              <a:t> results of his email call for ideas</a:t>
            </a:r>
          </a:p>
          <a:p>
            <a:pPr marL="174708" indent="-174708" defTabSz="931774">
              <a:buFont typeface="Arial" panose="020B0604020202020204" pitchFamily="34" charset="0"/>
              <a:buChar char="•"/>
              <a:defRPr/>
            </a:pPr>
            <a:r>
              <a:rPr lang="en-US" baseline="0" dirty="0" smtClean="0"/>
              <a:t>Several camp sessions</a:t>
            </a:r>
          </a:p>
          <a:p>
            <a:pPr marL="174708" indent="-174708" defTabSz="931774">
              <a:buFont typeface="Arial" panose="020B0604020202020204" pitchFamily="34" charset="0"/>
              <a:buChar char="•"/>
              <a:defRPr/>
            </a:pPr>
            <a:endParaRPr lang="en-US" baseline="0" dirty="0" smtClean="0"/>
          </a:p>
          <a:p>
            <a:endParaRPr lang="en-US" dirty="0" smtClean="0"/>
          </a:p>
          <a:p>
            <a:r>
              <a:rPr lang="en-US" dirty="0" smtClean="0"/>
              <a:t>Federal Reserve Philanthropy Initiative – </a:t>
            </a:r>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r>
              <a:rPr lang="en-US" baseline="0" dirty="0" smtClean="0"/>
              <a:t>2016-17 plans –continue the management of these initiatives -  and work on the development of new ideas – would like to develop  a concept paper for the neighborhood investment flows- Friday session.  </a:t>
            </a:r>
            <a:endParaRPr lang="en-US" baseline="0" dirty="0" smtClean="0"/>
          </a:p>
          <a:p>
            <a:endParaRPr lang="en-US" dirty="0" smtClean="0"/>
          </a:p>
          <a:p>
            <a:r>
              <a:rPr lang="en-US" baseline="0" dirty="0" smtClean="0"/>
              <a:t>Opportunities to capture what you are learning locally on topics even without a formal cross-site project-  ex. Chronic absenteeism.  - blight surveys, </a:t>
            </a:r>
          </a:p>
          <a:p>
            <a:pPr marL="174708" indent="-174708" defTabSz="931774">
              <a:buFont typeface="Arial" panose="020B0604020202020204"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14</a:t>
            </a:fld>
            <a:endParaRPr lang="en-US" dirty="0"/>
          </a:p>
        </p:txBody>
      </p:sp>
    </p:spTree>
    <p:extLst>
      <p:ext uri="{BB962C8B-B14F-4D97-AF65-F5344CB8AC3E}">
        <p14:creationId xmlns:p14="http://schemas.microsoft.com/office/powerpoint/2010/main" val="4213558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NNIP wants to encourage broad public and private investment in long-term local information capacity by articulating its value and necessary components of a healthy community information infrastructure.</a:t>
            </a:r>
          </a:p>
          <a:p>
            <a:pPr rtl="0"/>
            <a:r>
              <a:rPr lang="en-US" b="0" dirty="0" smtClean="0">
                <a:effectLst/>
              </a:rPr>
              <a:t> = broad</a:t>
            </a:r>
            <a:r>
              <a:rPr lang="en-US" b="0" baseline="0" dirty="0" smtClean="0">
                <a:effectLst/>
              </a:rPr>
              <a:t> messaging to networks of local organizations</a:t>
            </a:r>
          </a:p>
          <a:p>
            <a:pPr rtl="0"/>
            <a:r>
              <a:rPr lang="en-US" b="0" baseline="0" dirty="0" smtClean="0">
                <a:effectLst/>
              </a:rPr>
              <a:t> = support for NNIP as peer support network</a:t>
            </a:r>
          </a:p>
          <a:p>
            <a:pPr rtl="0"/>
            <a:r>
              <a:rPr lang="en-US" b="0" baseline="0" dirty="0" smtClean="0">
                <a:effectLst/>
              </a:rPr>
              <a:t> = to help other organizations incorporate NNIP principles and lessons</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dirty="0"/>
          </a:p>
        </p:txBody>
      </p:sp>
    </p:spTree>
    <p:extLst>
      <p:ext uri="{BB962C8B-B14F-4D97-AF65-F5344CB8AC3E}">
        <p14:creationId xmlns:p14="http://schemas.microsoft.com/office/powerpoint/2010/main" val="4207027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Folks</a:t>
            </a:r>
            <a:r>
              <a:rPr lang="en-US" baseline="0" dirty="0" smtClean="0"/>
              <a:t> we’ve been talking to a lot:</a:t>
            </a:r>
          </a:p>
          <a:p>
            <a:endParaRPr lang="en-US" baseline="0" dirty="0" smtClean="0"/>
          </a:p>
          <a:p>
            <a:r>
              <a:rPr lang="en-US" baseline="0" dirty="0" smtClean="0"/>
              <a:t>Bloomberg, Microsoft</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16</a:t>
            </a:fld>
            <a:endParaRPr lang="en-US" dirty="0"/>
          </a:p>
        </p:txBody>
      </p:sp>
    </p:spTree>
    <p:extLst>
      <p:ext uri="{BB962C8B-B14F-4D97-AF65-F5344CB8AC3E}">
        <p14:creationId xmlns:p14="http://schemas.microsoft.com/office/powerpoint/2010/main" val="4213558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17</a:t>
            </a:fld>
            <a:endParaRPr lang="en-US" dirty="0"/>
          </a:p>
        </p:txBody>
      </p:sp>
    </p:spTree>
    <p:extLst>
      <p:ext uri="{BB962C8B-B14F-4D97-AF65-F5344CB8AC3E}">
        <p14:creationId xmlns:p14="http://schemas.microsoft.com/office/powerpoint/2010/main" val="4213558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18</a:t>
            </a:fld>
            <a:endParaRPr lang="en-US" dirty="0"/>
          </a:p>
        </p:txBody>
      </p:sp>
    </p:spTree>
    <p:extLst>
      <p:ext uri="{BB962C8B-B14F-4D97-AF65-F5344CB8AC3E}">
        <p14:creationId xmlns:p14="http://schemas.microsoft.com/office/powerpoint/2010/main" val="2023565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Fundraising – this is going to be our major focus in 2016. The assessment identified that if we really want to have more influence on national and local policy we need to have stronger communications and better visibility. This means we need to do a better job of developing content, and promoting your work.  We have a number of ideas on how to do this but need more support to implement them. </a:t>
            </a:r>
            <a:endParaRPr lang="en-US" dirty="0" smtClean="0"/>
          </a:p>
          <a:p>
            <a:endParaRPr lang="en-US" dirty="0" smtClean="0"/>
          </a:p>
          <a:p>
            <a:endParaRPr lang="en-US" dirty="0" smtClean="0"/>
          </a:p>
          <a:p>
            <a:r>
              <a:rPr lang="en-US" baseline="0" dirty="0" smtClean="0"/>
              <a:t>We’d like to do more with internal communications about network activities and partner organizations and staff to keep everyone better connected.</a:t>
            </a:r>
          </a:p>
          <a:p>
            <a:endParaRPr lang="en-US" baseline="0" dirty="0" smtClean="0"/>
          </a:p>
          <a:p>
            <a:r>
              <a:rPr lang="en-US" baseline="0" dirty="0" smtClean="0"/>
              <a:t>And of course – having an external newsletter to use for outreach and dissemination.  </a:t>
            </a:r>
          </a:p>
          <a:p>
            <a:endParaRPr lang="en-US" dirty="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19</a:t>
            </a:fld>
            <a:endParaRPr lang="en-US" dirty="0"/>
          </a:p>
        </p:txBody>
      </p:sp>
    </p:spTree>
    <p:extLst>
      <p:ext uri="{BB962C8B-B14F-4D97-AF65-F5344CB8AC3E}">
        <p14:creationId xmlns:p14="http://schemas.microsoft.com/office/powerpoint/2010/main" val="421355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Living document – recognize things shift &amp; new opportunities come up.</a:t>
            </a:r>
          </a:p>
          <a:p>
            <a:endParaRPr lang="en-US" baseline="0" dirty="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2834492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draft of new clear messaging language</a:t>
            </a:r>
            <a:r>
              <a:rPr lang="en-US" baseline="0" dirty="0" smtClean="0"/>
              <a:t> for NNIP to use to help us fundraise and explain the concept to new partners. This will go into a one-pager, update the content on the NNIP website and talking points for the network. We’ll be sure to share this with all of you. </a:t>
            </a:r>
          </a:p>
          <a:p>
            <a:endParaRPr lang="en-US" dirty="0" smtClean="0"/>
          </a:p>
          <a:p>
            <a:endParaRPr lang="en-US" baseline="0" dirty="0" smtClean="0"/>
          </a:p>
          <a:p>
            <a:r>
              <a:rPr lang="en-US" baseline="0" dirty="0" smtClean="0"/>
              <a:t>We can make better use of the website and reach out to national partners to get materials on their websites and blogs.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20</a:t>
            </a:fld>
            <a:endParaRPr lang="en-US" dirty="0"/>
          </a:p>
        </p:txBody>
      </p:sp>
    </p:spTree>
    <p:extLst>
      <p:ext uri="{BB962C8B-B14F-4D97-AF65-F5344CB8AC3E}">
        <p14:creationId xmlns:p14="http://schemas.microsoft.com/office/powerpoint/2010/main" val="1815619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21</a:t>
            </a:fld>
            <a:endParaRPr lang="en-US" dirty="0"/>
          </a:p>
        </p:txBody>
      </p:sp>
    </p:spTree>
    <p:extLst>
      <p:ext uri="{BB962C8B-B14F-4D97-AF65-F5344CB8AC3E}">
        <p14:creationId xmlns:p14="http://schemas.microsoft.com/office/powerpoint/2010/main" val="101181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 through these 1 by 1 - all interconnected.</a:t>
            </a:r>
          </a:p>
          <a:p>
            <a:r>
              <a:rPr lang="en-US" baseline="0" dirty="0" smtClean="0"/>
              <a:t>A lot of material here – but we wanted to include it for your reference and it will (is ) posted on the website. </a:t>
            </a:r>
            <a:endParaRPr lang="en-US" baseline="0" dirty="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2834492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58283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 for guides and capacity-building pre-sessions going forward</a:t>
            </a:r>
          </a:p>
          <a:p>
            <a:endParaRPr lang="en-US" dirty="0" smtClean="0"/>
          </a:p>
          <a:p>
            <a:r>
              <a:rPr lang="en-US" dirty="0" smtClean="0"/>
              <a:t>#4</a:t>
            </a:r>
            <a:r>
              <a:rPr lang="en-US" baseline="0" dirty="0" smtClean="0"/>
              <a:t> is Bob/Jake – unconference session</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297721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31774" rtl="0" eaLnBrk="1" fontAlgn="auto" latinLnBrk="0" hangingPunct="1">
              <a:lnSpc>
                <a:spcPct val="100000"/>
              </a:lnSpc>
              <a:spcBef>
                <a:spcPts val="0"/>
              </a:spcBef>
              <a:spcAft>
                <a:spcPts val="0"/>
              </a:spcAft>
              <a:buClrTx/>
              <a:buSzTx/>
              <a:buFontTx/>
              <a:buNone/>
              <a:tabLst/>
              <a:defRPr/>
            </a:pPr>
            <a:r>
              <a:rPr lang="en-US" altLang="en-US" sz="1800" dirty="0" smtClean="0"/>
              <a:t>Handout </a:t>
            </a:r>
            <a:r>
              <a:rPr lang="en-US" altLang="en-US" sz="1800" dirty="0" smtClean="0"/>
              <a:t>on network participation and connecting to partners (esp. junior staff)</a:t>
            </a:r>
          </a:p>
          <a:p>
            <a:pPr marL="0" lvl="1" defTabSz="931774">
              <a:defRPr/>
            </a:pPr>
            <a:endParaRPr lang="en-US" altLang="en-US" sz="1800" u="sng"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1310176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425538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90604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dirty="0" smtClean="0"/>
              <a:t>Engagement</a:t>
            </a:r>
          </a:p>
          <a:p>
            <a:pPr marL="0" marR="0" lvl="1" indent="0" algn="l" defTabSz="931774" rtl="0" eaLnBrk="1" fontAlgn="auto" latinLnBrk="0" hangingPunct="1">
              <a:lnSpc>
                <a:spcPct val="100000"/>
              </a:lnSpc>
              <a:spcBef>
                <a:spcPts val="0"/>
              </a:spcBef>
              <a:spcAft>
                <a:spcPts val="0"/>
              </a:spcAft>
              <a:buClrTx/>
              <a:buSzTx/>
              <a:buFontTx/>
              <a:buNone/>
              <a:tabLst/>
              <a:defRPr/>
            </a:pPr>
            <a:r>
              <a:rPr lang="en-US" baseline="0" dirty="0" smtClean="0"/>
              <a:t> - reuse of the conversations to populate website, share info within network</a:t>
            </a:r>
          </a:p>
          <a:p>
            <a:pPr marL="0" marR="0" lvl="1" indent="0" algn="l" defTabSz="931774" rtl="0" eaLnBrk="1" fontAlgn="auto" latinLnBrk="0" hangingPunct="1">
              <a:lnSpc>
                <a:spcPct val="100000"/>
              </a:lnSpc>
              <a:spcBef>
                <a:spcPts val="0"/>
              </a:spcBef>
              <a:spcAft>
                <a:spcPts val="0"/>
              </a:spcAft>
              <a:buClrTx/>
              <a:buSzTx/>
              <a:buFontTx/>
              <a:buNone/>
              <a:tabLst/>
              <a:defRPr/>
            </a:pPr>
            <a:r>
              <a:rPr lang="en-US" baseline="0" dirty="0" smtClean="0"/>
              <a:t> - feedback loop</a:t>
            </a:r>
          </a:p>
          <a:p>
            <a:pPr marL="0" lvl="1" defTabSz="931774">
              <a:defRPr/>
            </a:pP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2644703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5597" y="1947534"/>
            <a:ext cx="7863840" cy="1366770"/>
          </a:xfrm>
        </p:spPr>
        <p:txBody>
          <a:bodyPr/>
          <a:lstStyle/>
          <a:p>
            <a:r>
              <a:rPr lang="en-US" dirty="0" smtClean="0"/>
              <a:t>NNIP Network Update</a:t>
            </a:r>
            <a:endParaRPr lang="en-US" dirty="0"/>
          </a:p>
        </p:txBody>
      </p:sp>
      <p:sp>
        <p:nvSpPr>
          <p:cNvPr id="7" name="Text Placeholder 6"/>
          <p:cNvSpPr>
            <a:spLocks noGrp="1"/>
          </p:cNvSpPr>
          <p:nvPr>
            <p:ph type="body" sz="quarter" idx="10"/>
          </p:nvPr>
        </p:nvSpPr>
        <p:spPr>
          <a:xfrm>
            <a:off x="575251" y="4455382"/>
            <a:ext cx="5941663" cy="1699233"/>
          </a:xfrm>
        </p:spPr>
        <p:txBody>
          <a:bodyPr/>
          <a:lstStyle/>
          <a:p>
            <a:r>
              <a:rPr lang="en-US" dirty="0" smtClean="0"/>
              <a:t>Kathy Pettit and Leah Hendey</a:t>
            </a:r>
          </a:p>
          <a:p>
            <a:r>
              <a:rPr lang="en-US" dirty="0" smtClean="0"/>
              <a:t>NNIP/Urban Team &amp; Executive Committee</a:t>
            </a:r>
          </a:p>
          <a:p>
            <a:r>
              <a:rPr lang="en-US" dirty="0" smtClean="0"/>
              <a:t>October 22, 2015</a:t>
            </a:r>
            <a:endParaRPr lang="en-US" dirty="0"/>
          </a:p>
        </p:txBody>
      </p:sp>
    </p:spTree>
    <p:extLst>
      <p:ext uri="{BB962C8B-B14F-4D97-AF65-F5344CB8AC3E}">
        <p14:creationId xmlns:p14="http://schemas.microsoft.com/office/powerpoint/2010/main" val="368768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Plans for 2016-17 (potential partners)</a:t>
            </a:r>
            <a:endParaRPr lang="en-US" dirty="0"/>
          </a:p>
        </p:txBody>
      </p:sp>
      <p:sp>
        <p:nvSpPr>
          <p:cNvPr id="4" name="Content Placeholder 3"/>
          <p:cNvSpPr>
            <a:spLocks noGrp="1"/>
          </p:cNvSpPr>
          <p:nvPr>
            <p:ph idx="1"/>
          </p:nvPr>
        </p:nvSpPr>
        <p:spPr>
          <a:xfrm>
            <a:off x="641350" y="1708136"/>
            <a:ext cx="7760188" cy="4203573"/>
          </a:xfrm>
        </p:spPr>
        <p:txBody>
          <a:bodyPr/>
          <a:lstStyle/>
          <a:p>
            <a:pPr>
              <a:spcAft>
                <a:spcPts val="600"/>
              </a:spcAft>
            </a:pPr>
            <a:r>
              <a:rPr lang="en-US" altLang="en-US" dirty="0" smtClean="0"/>
              <a:t>Develop annual </a:t>
            </a:r>
            <a:r>
              <a:rPr lang="en-US" altLang="en-US" dirty="0"/>
              <a:t>outreach </a:t>
            </a:r>
            <a:r>
              <a:rPr lang="en-US" altLang="en-US" dirty="0" smtClean="0"/>
              <a:t>plan</a:t>
            </a:r>
          </a:p>
          <a:p>
            <a:pPr>
              <a:spcAft>
                <a:spcPts val="600"/>
              </a:spcAft>
            </a:pPr>
            <a:r>
              <a:rPr lang="en-US" altLang="en-US" dirty="0" smtClean="0"/>
              <a:t>Publish start-up guide </a:t>
            </a:r>
            <a:endParaRPr lang="en-US" altLang="en-US" dirty="0"/>
          </a:p>
          <a:p>
            <a:pPr>
              <a:spcAft>
                <a:spcPts val="600"/>
              </a:spcAft>
            </a:pPr>
            <a:r>
              <a:rPr lang="en-US" altLang="en-US" dirty="0" smtClean="0"/>
              <a:t>Continue research and outreach to discover potential sites</a:t>
            </a:r>
            <a:endParaRPr lang="en-US" altLang="en-US" dirty="0"/>
          </a:p>
        </p:txBody>
      </p:sp>
    </p:spTree>
    <p:extLst>
      <p:ext uri="{BB962C8B-B14F-4D97-AF65-F5344CB8AC3E}">
        <p14:creationId xmlns:p14="http://schemas.microsoft.com/office/powerpoint/2010/main" val="167938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 local and national </a:t>
            </a:r>
            <a:r>
              <a:rPr lang="en-US" dirty="0" smtClean="0"/>
              <a:t>policy</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64626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4" name="Content Placeholder 3"/>
          <p:cNvSpPr>
            <a:spLocks noGrp="1"/>
          </p:cNvSpPr>
          <p:nvPr>
            <p:ph idx="1"/>
          </p:nvPr>
        </p:nvSpPr>
        <p:spPr/>
        <p:txBody>
          <a:bodyPr/>
          <a:lstStyle/>
          <a:p>
            <a:r>
              <a:rPr lang="en-US" dirty="0" smtClean="0"/>
              <a:t>Directly influence local policy in NNIP cities via cross-site projects</a:t>
            </a:r>
          </a:p>
          <a:p>
            <a:r>
              <a:rPr lang="en-US" dirty="0"/>
              <a:t>Share new approaches to using data </a:t>
            </a:r>
            <a:r>
              <a:rPr lang="en-US" dirty="0" smtClean="0"/>
              <a:t>to improve local policy in all cities</a:t>
            </a:r>
          </a:p>
          <a:p>
            <a:r>
              <a:rPr lang="en-US" dirty="0" smtClean="0"/>
              <a:t>Use local lessons to suggest implications for national policy</a:t>
            </a:r>
            <a:endParaRPr lang="en-US" dirty="0"/>
          </a:p>
        </p:txBody>
      </p:sp>
    </p:spTree>
    <p:extLst>
      <p:ext uri="{BB962C8B-B14F-4D97-AF65-F5344CB8AC3E}">
        <p14:creationId xmlns:p14="http://schemas.microsoft.com/office/powerpoint/2010/main" val="3824485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cross-site projects</a:t>
            </a:r>
            <a:br>
              <a:rPr lang="en-US" dirty="0"/>
            </a:br>
            <a:endParaRPr lang="en-US" dirty="0"/>
          </a:p>
        </p:txBody>
      </p:sp>
      <p:sp>
        <p:nvSpPr>
          <p:cNvPr id="4" name="Content Placeholder 3"/>
          <p:cNvSpPr>
            <a:spLocks noGrp="1"/>
          </p:cNvSpPr>
          <p:nvPr>
            <p:ph idx="1"/>
          </p:nvPr>
        </p:nvSpPr>
        <p:spPr/>
        <p:txBody>
          <a:bodyPr/>
          <a:lstStyle/>
          <a:p>
            <a:r>
              <a:rPr lang="en-US" dirty="0" smtClean="0"/>
              <a:t>Integrated data systems (6 partners)</a:t>
            </a:r>
          </a:p>
          <a:p>
            <a:pPr lvl="1"/>
            <a:r>
              <a:rPr lang="en-US" dirty="0" smtClean="0"/>
              <a:t>Funder: Annie E. Casey Foundation</a:t>
            </a:r>
          </a:p>
          <a:p>
            <a:r>
              <a:rPr lang="en-US" dirty="0" smtClean="0"/>
              <a:t>Civic Tech and Data Collaborative (7 partners)</a:t>
            </a:r>
          </a:p>
          <a:p>
            <a:pPr lvl="1"/>
            <a:r>
              <a:rPr lang="en-US" dirty="0" smtClean="0"/>
              <a:t>Funder: John D. and Catherine T. MacArthur Foundation</a:t>
            </a:r>
          </a:p>
          <a:p>
            <a:r>
              <a:rPr lang="en-US" dirty="0" smtClean="0"/>
              <a:t>Forward Cities (in 3 NNIP cities)</a:t>
            </a:r>
          </a:p>
          <a:p>
            <a:pPr lvl="1"/>
            <a:r>
              <a:rPr lang="en-US" dirty="0" smtClean="0"/>
              <a:t>Strengthening </a:t>
            </a:r>
            <a:r>
              <a:rPr lang="en-US" dirty="0" smtClean="0"/>
              <a:t>entrepreneurial </a:t>
            </a:r>
            <a:r>
              <a:rPr lang="en-US" dirty="0" smtClean="0"/>
              <a:t>support systems</a:t>
            </a:r>
          </a:p>
          <a:p>
            <a:pPr lvl="1"/>
            <a:r>
              <a:rPr lang="en-US" dirty="0" smtClean="0"/>
              <a:t>Funder: Case and Goldman Sachs Foundations</a:t>
            </a:r>
          </a:p>
          <a:p>
            <a:pPr lvl="1"/>
            <a:endParaRPr lang="en-US" dirty="0" smtClean="0"/>
          </a:p>
          <a:p>
            <a:pPr lvl="1"/>
            <a:endParaRPr lang="en-US" dirty="0" smtClean="0"/>
          </a:p>
        </p:txBody>
      </p:sp>
    </p:spTree>
    <p:extLst>
      <p:ext uri="{BB962C8B-B14F-4D97-AF65-F5344CB8AC3E}">
        <p14:creationId xmlns:p14="http://schemas.microsoft.com/office/powerpoint/2010/main" val="3111274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 2016-17</a:t>
            </a:r>
            <a:endParaRPr lang="en-US" dirty="0"/>
          </a:p>
        </p:txBody>
      </p:sp>
      <p:sp>
        <p:nvSpPr>
          <p:cNvPr id="4" name="Content Placeholder 3"/>
          <p:cNvSpPr>
            <a:spLocks noGrp="1"/>
          </p:cNvSpPr>
          <p:nvPr>
            <p:ph idx="1"/>
          </p:nvPr>
        </p:nvSpPr>
        <p:spPr/>
        <p:txBody>
          <a:bodyPr/>
          <a:lstStyle/>
          <a:p>
            <a:r>
              <a:rPr lang="en-US" dirty="0" smtClean="0"/>
              <a:t>Prioritize and develop ideas from partners solicited in 2015</a:t>
            </a:r>
          </a:p>
          <a:p>
            <a:r>
              <a:rPr lang="en-US" dirty="0" smtClean="0"/>
              <a:t>Cultivate promising candidates</a:t>
            </a:r>
          </a:p>
          <a:p>
            <a:pPr lvl="1"/>
            <a:r>
              <a:rPr lang="en-US" dirty="0" smtClean="0"/>
              <a:t>Neighborhood change in legacy cities</a:t>
            </a:r>
          </a:p>
          <a:p>
            <a:pPr lvl="1"/>
            <a:r>
              <a:rPr lang="en-US" dirty="0" smtClean="0"/>
              <a:t>Health, Housing and Neighborhoods </a:t>
            </a:r>
          </a:p>
          <a:p>
            <a:pPr lvl="1"/>
            <a:r>
              <a:rPr lang="en-US" dirty="0" smtClean="0"/>
              <a:t>Neighborhood investment</a:t>
            </a:r>
          </a:p>
          <a:p>
            <a:r>
              <a:rPr lang="en-US" dirty="0" smtClean="0"/>
              <a:t>Pilot topical brief(s) with NNIP examples</a:t>
            </a:r>
          </a:p>
          <a:p>
            <a:pPr lvl="1"/>
            <a:endParaRPr lang="en-US" dirty="0" smtClean="0"/>
          </a:p>
        </p:txBody>
      </p:sp>
    </p:spTree>
    <p:extLst>
      <p:ext uri="{BB962C8B-B14F-4D97-AF65-F5344CB8AC3E}">
        <p14:creationId xmlns:p14="http://schemas.microsoft.com/office/powerpoint/2010/main" val="2869008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Build support for community information field</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063124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600"/>
              </a:spcAft>
            </a:pPr>
            <a:r>
              <a:rPr lang="en-US" dirty="0" smtClean="0"/>
              <a:t>Current Activities</a:t>
            </a:r>
            <a:r>
              <a:rPr lang="en-US" altLang="en-US" dirty="0"/>
              <a:t/>
            </a:r>
            <a:br>
              <a:rPr lang="en-US" altLang="en-US" dirty="0"/>
            </a:br>
            <a:endParaRPr lang="en-US" dirty="0"/>
          </a:p>
        </p:txBody>
      </p:sp>
      <p:sp>
        <p:nvSpPr>
          <p:cNvPr id="4" name="Content Placeholder 3"/>
          <p:cNvSpPr>
            <a:spLocks noGrp="1"/>
          </p:cNvSpPr>
          <p:nvPr>
            <p:ph idx="1"/>
          </p:nvPr>
        </p:nvSpPr>
        <p:spPr>
          <a:xfrm>
            <a:off x="641349" y="1644179"/>
            <a:ext cx="8039011" cy="4203573"/>
          </a:xfrm>
        </p:spPr>
        <p:txBody>
          <a:bodyPr/>
          <a:lstStyle/>
          <a:p>
            <a:r>
              <a:rPr lang="en-US" sz="2300" dirty="0" smtClean="0"/>
              <a:t>Civic tech and data framework (draft) </a:t>
            </a:r>
          </a:p>
          <a:p>
            <a:r>
              <a:rPr lang="en-US" sz="2300" dirty="0" smtClean="0"/>
              <a:t>Stories on NNIP &amp; federal place-based initiatives</a:t>
            </a:r>
          </a:p>
          <a:p>
            <a:pPr lvl="1"/>
            <a:r>
              <a:rPr lang="en-US" dirty="0" smtClean="0"/>
              <a:t>Kansas City, San Antonio, St. Louis, Washington, DC</a:t>
            </a:r>
          </a:p>
          <a:p>
            <a:r>
              <a:rPr lang="en-US" sz="2300" dirty="0" smtClean="0"/>
              <a:t>Engagement with Strive and Data Quality Campaign</a:t>
            </a:r>
          </a:p>
          <a:p>
            <a:r>
              <a:rPr lang="en-US" sz="2300" dirty="0" smtClean="0"/>
              <a:t>Engagement with Federal Reserve Banks</a:t>
            </a:r>
          </a:p>
        </p:txBody>
      </p:sp>
    </p:spTree>
    <p:extLst>
      <p:ext uri="{BB962C8B-B14F-4D97-AF65-F5344CB8AC3E}">
        <p14:creationId xmlns:p14="http://schemas.microsoft.com/office/powerpoint/2010/main" val="3284265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600"/>
              </a:spcAft>
            </a:pPr>
            <a:r>
              <a:rPr lang="en-US" altLang="en-US" dirty="0" smtClean="0"/>
              <a:t>Plans for 2016-17</a:t>
            </a:r>
            <a:r>
              <a:rPr lang="en-US" altLang="en-US" dirty="0"/>
              <a:t/>
            </a:r>
            <a:br>
              <a:rPr lang="en-US" altLang="en-US" dirty="0"/>
            </a:br>
            <a:endParaRPr lang="en-US" dirty="0"/>
          </a:p>
        </p:txBody>
      </p:sp>
      <p:sp>
        <p:nvSpPr>
          <p:cNvPr id="4" name="Content Placeholder 3"/>
          <p:cNvSpPr>
            <a:spLocks noGrp="1"/>
          </p:cNvSpPr>
          <p:nvPr>
            <p:ph idx="1"/>
          </p:nvPr>
        </p:nvSpPr>
        <p:spPr>
          <a:xfrm>
            <a:off x="641349" y="1644179"/>
            <a:ext cx="8039011" cy="4203573"/>
          </a:xfrm>
        </p:spPr>
        <p:txBody>
          <a:bodyPr/>
          <a:lstStyle/>
          <a:p>
            <a:r>
              <a:rPr lang="en-US" sz="2300" dirty="0" smtClean="0"/>
              <a:t>Prioritize networks for outreach</a:t>
            </a:r>
          </a:p>
          <a:p>
            <a:r>
              <a:rPr lang="en-US" sz="2300" dirty="0" smtClean="0"/>
              <a:t>Develop materials to explain local information infrastructure and need for investment</a:t>
            </a:r>
          </a:p>
          <a:p>
            <a:r>
              <a:rPr lang="en-US" sz="2300" dirty="0" smtClean="0"/>
              <a:t>Consider briefs on how NNIP partners improve local capacity </a:t>
            </a:r>
          </a:p>
          <a:p>
            <a:pPr lvl="1"/>
            <a:r>
              <a:rPr lang="en-US" sz="2000" dirty="0"/>
              <a:t>F</a:t>
            </a:r>
            <a:r>
              <a:rPr lang="en-US" sz="2000" dirty="0" smtClean="0"/>
              <a:t>or local governments, community foundations, etc</a:t>
            </a:r>
            <a:r>
              <a:rPr lang="en-US" sz="2000" dirty="0"/>
              <a:t>.</a:t>
            </a:r>
          </a:p>
        </p:txBody>
      </p:sp>
    </p:spTree>
    <p:extLst>
      <p:ext uri="{BB962C8B-B14F-4D97-AF65-F5344CB8AC3E}">
        <p14:creationId xmlns:p14="http://schemas.microsoft.com/office/powerpoint/2010/main" val="4199976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Cross-cutting activities</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530357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600"/>
              </a:spcAft>
            </a:pPr>
            <a:r>
              <a:rPr lang="en-US" dirty="0" smtClean="0"/>
              <a:t>Ongoing activities</a:t>
            </a:r>
            <a:endParaRPr lang="en-US" dirty="0"/>
          </a:p>
        </p:txBody>
      </p:sp>
      <p:sp>
        <p:nvSpPr>
          <p:cNvPr id="4" name="Content Placeholder 3"/>
          <p:cNvSpPr>
            <a:spLocks noGrp="1"/>
          </p:cNvSpPr>
          <p:nvPr>
            <p:ph idx="1"/>
          </p:nvPr>
        </p:nvSpPr>
        <p:spPr/>
        <p:txBody>
          <a:bodyPr/>
          <a:lstStyle/>
          <a:p>
            <a:r>
              <a:rPr lang="en-US" dirty="0" smtClean="0"/>
              <a:t>Diversify </a:t>
            </a:r>
            <a:r>
              <a:rPr lang="en-US" dirty="0" smtClean="0"/>
              <a:t>and increase </a:t>
            </a:r>
            <a:r>
              <a:rPr lang="en-US" dirty="0" smtClean="0"/>
              <a:t>funding </a:t>
            </a:r>
            <a:r>
              <a:rPr lang="en-US" dirty="0"/>
              <a:t>for network operations and special projects</a:t>
            </a:r>
          </a:p>
          <a:p>
            <a:pPr marL="342900" lvl="1" indent="-342900">
              <a:buFont typeface="Arial"/>
              <a:buChar char="•"/>
            </a:pPr>
            <a:r>
              <a:rPr lang="en-US" sz="2500" dirty="0" smtClean="0"/>
              <a:t>Improve </a:t>
            </a:r>
            <a:r>
              <a:rPr lang="en-US" sz="2500" dirty="0"/>
              <a:t>strategic communications </a:t>
            </a:r>
          </a:p>
          <a:p>
            <a:pPr lvl="1"/>
            <a:r>
              <a:rPr lang="en-US" dirty="0"/>
              <a:t>Improve network branding</a:t>
            </a:r>
          </a:p>
          <a:p>
            <a:pPr lvl="1"/>
            <a:r>
              <a:rPr lang="en-US" dirty="0" smtClean="0"/>
              <a:t>Develop </a:t>
            </a:r>
            <a:r>
              <a:rPr lang="en-US" dirty="0"/>
              <a:t>updated, more frequent content</a:t>
            </a:r>
          </a:p>
          <a:p>
            <a:pPr lvl="1"/>
            <a:r>
              <a:rPr lang="en-US" dirty="0" smtClean="0"/>
              <a:t>Consider newsletters </a:t>
            </a:r>
            <a:r>
              <a:rPr lang="en-US" dirty="0"/>
              <a:t>– both internal and external</a:t>
            </a:r>
          </a:p>
          <a:p>
            <a:pPr lvl="1"/>
            <a:r>
              <a:rPr lang="en-US" dirty="0"/>
              <a:t>Make better use of the website</a:t>
            </a:r>
          </a:p>
          <a:p>
            <a:endParaRPr lang="en-US" dirty="0"/>
          </a:p>
        </p:txBody>
      </p:sp>
    </p:spTree>
    <p:extLst>
      <p:ext uri="{BB962C8B-B14F-4D97-AF65-F5344CB8AC3E}">
        <p14:creationId xmlns:p14="http://schemas.microsoft.com/office/powerpoint/2010/main" val="461656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NNIP Work Plan 2015-17</a:t>
            </a:r>
            <a:endParaRPr lang="en-US" dirty="0"/>
          </a:p>
        </p:txBody>
      </p:sp>
      <p:sp>
        <p:nvSpPr>
          <p:cNvPr id="5" name="Content Placeholder 4"/>
          <p:cNvSpPr>
            <a:spLocks noGrp="1"/>
          </p:cNvSpPr>
          <p:nvPr>
            <p:ph idx="1"/>
          </p:nvPr>
        </p:nvSpPr>
        <p:spPr/>
        <p:txBody>
          <a:bodyPr/>
          <a:lstStyle/>
          <a:p>
            <a:r>
              <a:rPr lang="en-US" dirty="0" smtClean="0"/>
              <a:t>Articulate strategic principles for decisionmaking on new and future work</a:t>
            </a:r>
          </a:p>
          <a:p>
            <a:r>
              <a:rPr lang="en-US" dirty="0" smtClean="0"/>
              <a:t>Plan for near-term activities and staffing</a:t>
            </a:r>
          </a:p>
          <a:p>
            <a:r>
              <a:rPr lang="en-US" dirty="0" smtClean="0"/>
              <a:t>Review priorities and how we are investing across our goals</a:t>
            </a:r>
          </a:p>
          <a:p>
            <a:r>
              <a:rPr lang="en-US" dirty="0" smtClean="0"/>
              <a:t>Share upcoming plans with supporters, colleagues and partnership</a:t>
            </a:r>
          </a:p>
          <a:p>
            <a:r>
              <a:rPr lang="en-US" dirty="0" smtClean="0"/>
              <a:t>Create framework for identifying gaps and cultivating new ideas and support</a:t>
            </a:r>
          </a:p>
          <a:p>
            <a:endParaRPr lang="en-US" dirty="0" smtClean="0"/>
          </a:p>
          <a:p>
            <a:endParaRPr lang="en-US" dirty="0" smtClean="0"/>
          </a:p>
          <a:p>
            <a:endParaRPr lang="en-US" dirty="0"/>
          </a:p>
        </p:txBody>
      </p:sp>
    </p:spTree>
    <p:extLst>
      <p:ext uri="{BB962C8B-B14F-4D97-AF65-F5344CB8AC3E}">
        <p14:creationId xmlns:p14="http://schemas.microsoft.com/office/powerpoint/2010/main" val="3711010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600"/>
              </a:spcAft>
            </a:pPr>
            <a:r>
              <a:rPr lang="en-US" dirty="0"/>
              <a:t>Ongoing </a:t>
            </a:r>
            <a:r>
              <a:rPr lang="en-US" dirty="0" smtClean="0"/>
              <a:t>activities (cont.)</a:t>
            </a:r>
            <a:r>
              <a:rPr lang="en-US" altLang="en-US" dirty="0"/>
              <a:t/>
            </a:r>
            <a:br>
              <a:rPr lang="en-US" altLang="en-US" dirty="0"/>
            </a:br>
            <a:endParaRPr lang="en-US" dirty="0"/>
          </a:p>
        </p:txBody>
      </p:sp>
      <p:sp>
        <p:nvSpPr>
          <p:cNvPr id="4" name="Content Placeholder 3"/>
          <p:cNvSpPr>
            <a:spLocks noGrp="1"/>
          </p:cNvSpPr>
          <p:nvPr>
            <p:ph idx="1"/>
          </p:nvPr>
        </p:nvSpPr>
        <p:spPr/>
        <p:txBody>
          <a:bodyPr/>
          <a:lstStyle/>
          <a:p>
            <a:pPr marL="342900" lvl="1" indent="-342900">
              <a:buFont typeface="Arial"/>
              <a:buChar char="•"/>
            </a:pPr>
            <a:r>
              <a:rPr lang="en-US" sz="2500" dirty="0" smtClean="0"/>
              <a:t>Improve </a:t>
            </a:r>
            <a:r>
              <a:rPr lang="en-US" sz="2500" dirty="0"/>
              <a:t>NNIPHQ operations</a:t>
            </a:r>
          </a:p>
          <a:p>
            <a:pPr lvl="1"/>
            <a:r>
              <a:rPr lang="en-US" dirty="0" smtClean="0"/>
              <a:t>Implement, share performance measures</a:t>
            </a:r>
          </a:p>
          <a:p>
            <a:pPr lvl="1"/>
            <a:r>
              <a:rPr lang="en-US" dirty="0" smtClean="0"/>
              <a:t>Reduce </a:t>
            </a:r>
            <a:r>
              <a:rPr lang="en-US" dirty="0"/>
              <a:t>number of systems for NNIPHQ &amp; </a:t>
            </a:r>
            <a:r>
              <a:rPr lang="en-US" dirty="0" smtClean="0"/>
              <a:t>partners</a:t>
            </a:r>
          </a:p>
          <a:p>
            <a:pPr lvl="2"/>
            <a:r>
              <a:rPr lang="en-US" dirty="0" smtClean="0"/>
              <a:t>Upgraded website backend</a:t>
            </a:r>
          </a:p>
          <a:p>
            <a:pPr lvl="2"/>
            <a:r>
              <a:rPr lang="en-US" dirty="0" smtClean="0"/>
              <a:t>Implementing </a:t>
            </a:r>
            <a:r>
              <a:rPr lang="en-US" dirty="0"/>
              <a:t>SalesForce</a:t>
            </a:r>
          </a:p>
          <a:p>
            <a:pPr lvl="1"/>
            <a:endParaRPr lang="en-US" dirty="0"/>
          </a:p>
          <a:p>
            <a:endParaRPr lang="en-US" dirty="0"/>
          </a:p>
        </p:txBody>
      </p:sp>
    </p:spTree>
    <p:extLst>
      <p:ext uri="{BB962C8B-B14F-4D97-AF65-F5344CB8AC3E}">
        <p14:creationId xmlns:p14="http://schemas.microsoft.com/office/powerpoint/2010/main" val="983335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084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NNIP Work Plan Components</a:t>
            </a:r>
            <a:endParaRPr lang="en-US" dirty="0"/>
          </a:p>
        </p:txBody>
      </p:sp>
      <p:sp>
        <p:nvSpPr>
          <p:cNvPr id="5" name="Content Placeholder 4"/>
          <p:cNvSpPr>
            <a:spLocks noGrp="1"/>
          </p:cNvSpPr>
          <p:nvPr>
            <p:ph idx="1"/>
          </p:nvPr>
        </p:nvSpPr>
        <p:spPr>
          <a:xfrm>
            <a:off x="641350" y="1863119"/>
            <a:ext cx="8059888" cy="4203573"/>
          </a:xfrm>
        </p:spPr>
        <p:txBody>
          <a:bodyPr/>
          <a:lstStyle/>
          <a:p>
            <a:r>
              <a:rPr lang="en-US" altLang="en-US" dirty="0" smtClean="0"/>
              <a:t>Build and strengthen local capacity</a:t>
            </a:r>
          </a:p>
          <a:p>
            <a:pPr lvl="1"/>
            <a:r>
              <a:rPr lang="en-US" altLang="en-US" dirty="0" smtClean="0"/>
              <a:t>Support current partners</a:t>
            </a:r>
          </a:p>
          <a:p>
            <a:pPr lvl="2"/>
            <a:r>
              <a:rPr lang="en-US" altLang="en-US" dirty="0"/>
              <a:t>Provide capacity-building opportunities </a:t>
            </a:r>
            <a:r>
              <a:rPr lang="en-US" altLang="en-US" dirty="0" smtClean="0"/>
              <a:t>&amp; materials</a:t>
            </a:r>
          </a:p>
          <a:p>
            <a:pPr lvl="2"/>
            <a:r>
              <a:rPr lang="en-US" altLang="en-US" dirty="0" smtClean="0"/>
              <a:t>Increase </a:t>
            </a:r>
            <a:r>
              <a:rPr lang="en-US" altLang="en-US" dirty="0"/>
              <a:t>network participation</a:t>
            </a:r>
          </a:p>
          <a:p>
            <a:pPr lvl="2"/>
            <a:r>
              <a:rPr lang="en-US" dirty="0" smtClean="0"/>
              <a:t>Increase </a:t>
            </a:r>
            <a:r>
              <a:rPr lang="en-US" dirty="0"/>
              <a:t>partner and network </a:t>
            </a:r>
            <a:r>
              <a:rPr lang="en-US" dirty="0" smtClean="0"/>
              <a:t>accountability</a:t>
            </a:r>
          </a:p>
          <a:p>
            <a:pPr lvl="1"/>
            <a:r>
              <a:rPr lang="en-US" altLang="en-US" dirty="0" smtClean="0"/>
              <a:t>Support potential partners</a:t>
            </a:r>
            <a:endParaRPr lang="en-US" altLang="en-US" dirty="0"/>
          </a:p>
          <a:p>
            <a:r>
              <a:rPr lang="en-US" dirty="0"/>
              <a:t>Inform local and national policy </a:t>
            </a:r>
          </a:p>
          <a:p>
            <a:r>
              <a:rPr lang="en-US" altLang="en-US" dirty="0" smtClean="0"/>
              <a:t>Build </a:t>
            </a:r>
            <a:r>
              <a:rPr lang="en-US" altLang="en-US" dirty="0"/>
              <a:t>support for community information </a:t>
            </a:r>
            <a:r>
              <a:rPr lang="en-US" altLang="en-US" dirty="0" smtClean="0"/>
              <a:t>field</a:t>
            </a:r>
          </a:p>
          <a:p>
            <a:endParaRPr lang="en-US" dirty="0"/>
          </a:p>
        </p:txBody>
      </p:sp>
    </p:spTree>
    <p:extLst>
      <p:ext uri="{BB962C8B-B14F-4D97-AF65-F5344CB8AC3E}">
        <p14:creationId xmlns:p14="http://schemas.microsoft.com/office/powerpoint/2010/main" val="2586801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Build and strengthen local </a:t>
            </a:r>
            <a:r>
              <a:rPr lang="en-US" altLang="en-US" dirty="0" smtClean="0"/>
              <a:t>capacity</a:t>
            </a:r>
            <a:r>
              <a:rPr lang="en-US" altLang="en-US" dirty="0"/>
              <a:t/>
            </a:r>
            <a:br>
              <a:rPr lang="en-US" altLang="en-US" dirty="0"/>
            </a:br>
            <a:r>
              <a:rPr lang="en-US" altLang="en-US" dirty="0"/>
              <a:t/>
            </a:r>
            <a:br>
              <a:rPr lang="en-US" altLang="en-US" dirty="0"/>
            </a:b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28840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 </a:t>
            </a:r>
            <a:r>
              <a:rPr lang="en-US" dirty="0" smtClean="0"/>
              <a:t>capacity-building opportunities and materials</a:t>
            </a:r>
            <a:endParaRPr lang="en-US" dirty="0"/>
          </a:p>
        </p:txBody>
      </p:sp>
      <p:sp>
        <p:nvSpPr>
          <p:cNvPr id="3" name="Content Placeholder 2"/>
          <p:cNvSpPr>
            <a:spLocks noGrp="1"/>
          </p:cNvSpPr>
          <p:nvPr>
            <p:ph idx="1"/>
          </p:nvPr>
        </p:nvSpPr>
        <p:spPr/>
        <p:txBody>
          <a:bodyPr/>
          <a:lstStyle/>
          <a:p>
            <a:r>
              <a:rPr lang="en-US" dirty="0" smtClean="0"/>
              <a:t>Two partnership meetings</a:t>
            </a:r>
          </a:p>
          <a:p>
            <a:r>
              <a:rPr lang="en-US" dirty="0" smtClean="0"/>
              <a:t>Pittsburgh pre-meeting on data and technology for managers</a:t>
            </a:r>
          </a:p>
          <a:p>
            <a:r>
              <a:rPr lang="en-US" dirty="0" smtClean="0"/>
              <a:t>Performance management guide and webinar</a:t>
            </a:r>
          </a:p>
          <a:p>
            <a:r>
              <a:rPr lang="en-US" dirty="0" smtClean="0"/>
              <a:t>Performance </a:t>
            </a:r>
            <a:r>
              <a:rPr lang="en-US" dirty="0"/>
              <a:t>management </a:t>
            </a:r>
            <a:r>
              <a:rPr lang="en-US" dirty="0" smtClean="0"/>
              <a:t>workgroup</a:t>
            </a:r>
          </a:p>
          <a:p>
            <a:r>
              <a:rPr lang="en-US" dirty="0" smtClean="0"/>
              <a:t>School discipline webinar</a:t>
            </a:r>
            <a:endParaRPr lang="en-US" dirty="0" smtClean="0"/>
          </a:p>
          <a:p>
            <a:r>
              <a:rPr lang="en-US" dirty="0" smtClean="0"/>
              <a:t>Help </a:t>
            </a:r>
            <a:r>
              <a:rPr lang="en-US" dirty="0" smtClean="0"/>
              <a:t>desk guide</a:t>
            </a:r>
          </a:p>
        </p:txBody>
      </p:sp>
    </p:spTree>
    <p:extLst>
      <p:ext uri="{BB962C8B-B14F-4D97-AF65-F5344CB8AC3E}">
        <p14:creationId xmlns:p14="http://schemas.microsoft.com/office/powerpoint/2010/main" val="2685962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Increase network participation</a:t>
            </a:r>
            <a:endParaRPr lang="en-US" dirty="0"/>
          </a:p>
        </p:txBody>
      </p:sp>
      <p:sp>
        <p:nvSpPr>
          <p:cNvPr id="4" name="Content Placeholder 3"/>
          <p:cNvSpPr>
            <a:spLocks noGrp="1"/>
          </p:cNvSpPr>
          <p:nvPr>
            <p:ph idx="1"/>
          </p:nvPr>
        </p:nvSpPr>
        <p:spPr>
          <a:xfrm>
            <a:off x="641350" y="1708136"/>
            <a:ext cx="7760188" cy="4203573"/>
          </a:xfrm>
        </p:spPr>
        <p:txBody>
          <a:bodyPr/>
          <a:lstStyle/>
          <a:p>
            <a:pPr>
              <a:spcAft>
                <a:spcPts val="600"/>
              </a:spcAft>
            </a:pPr>
            <a:r>
              <a:rPr lang="en-US" altLang="en-US" dirty="0" smtClean="0"/>
              <a:t>Engagement between meetings</a:t>
            </a:r>
          </a:p>
          <a:p>
            <a:pPr lvl="1">
              <a:spcAft>
                <a:spcPts val="600"/>
              </a:spcAft>
            </a:pPr>
            <a:r>
              <a:rPr lang="en-US" altLang="en-US" dirty="0" smtClean="0"/>
              <a:t>Quarterly idea showcases </a:t>
            </a:r>
          </a:p>
          <a:p>
            <a:pPr lvl="1">
              <a:spcAft>
                <a:spcPts val="600"/>
              </a:spcAft>
            </a:pPr>
            <a:r>
              <a:rPr lang="en-US" altLang="en-US" dirty="0" smtClean="0"/>
              <a:t>Check-ins with NNIPHQ</a:t>
            </a:r>
          </a:p>
          <a:p>
            <a:pPr lvl="1">
              <a:spcAft>
                <a:spcPts val="600"/>
              </a:spcAft>
            </a:pPr>
            <a:r>
              <a:rPr lang="en-US" altLang="en-US" dirty="0"/>
              <a:t>#</a:t>
            </a:r>
            <a:r>
              <a:rPr lang="en-US" altLang="en-US" dirty="0"/>
              <a:t>NNIPChat</a:t>
            </a:r>
            <a:endParaRPr lang="en-US" altLang="en-US" dirty="0"/>
          </a:p>
          <a:p>
            <a:pPr lvl="1">
              <a:spcAft>
                <a:spcPts val="600"/>
              </a:spcAft>
            </a:pPr>
            <a:r>
              <a:rPr lang="en-US" altLang="en-US" dirty="0" smtClean="0"/>
              <a:t>Handout on network participation (draft)</a:t>
            </a:r>
          </a:p>
          <a:p>
            <a:pPr>
              <a:spcAft>
                <a:spcPts val="600"/>
              </a:spcAft>
            </a:pPr>
            <a:r>
              <a:rPr lang="en-US" altLang="en-US" dirty="0" smtClean="0"/>
              <a:t>New staff/partners</a:t>
            </a:r>
          </a:p>
          <a:p>
            <a:pPr lvl="1">
              <a:spcAft>
                <a:spcPts val="600"/>
              </a:spcAft>
            </a:pPr>
            <a:r>
              <a:rPr lang="en-US" altLang="en-US" dirty="0" smtClean="0"/>
              <a:t>Buddy system for meetings</a:t>
            </a:r>
          </a:p>
          <a:p>
            <a:pPr lvl="1">
              <a:spcAft>
                <a:spcPts val="600"/>
              </a:spcAft>
            </a:pPr>
            <a:r>
              <a:rPr lang="en-US" altLang="en-US" dirty="0" smtClean="0"/>
              <a:t>Next: </a:t>
            </a:r>
            <a:r>
              <a:rPr lang="en-US" altLang="en-US" dirty="0" smtClean="0"/>
              <a:t>intro NNIP materials for new staff</a:t>
            </a:r>
            <a:endParaRPr lang="en-US" dirty="0"/>
          </a:p>
        </p:txBody>
      </p:sp>
    </p:spTree>
    <p:extLst>
      <p:ext uri="{BB962C8B-B14F-4D97-AF65-F5344CB8AC3E}">
        <p14:creationId xmlns:p14="http://schemas.microsoft.com/office/powerpoint/2010/main" val="306497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partner and network accountability</a:t>
            </a:r>
            <a:endParaRPr lang="en-US" dirty="0"/>
          </a:p>
        </p:txBody>
      </p:sp>
      <p:sp>
        <p:nvSpPr>
          <p:cNvPr id="3" name="Content Placeholder 2"/>
          <p:cNvSpPr>
            <a:spLocks noGrp="1"/>
          </p:cNvSpPr>
          <p:nvPr>
            <p:ph idx="1"/>
          </p:nvPr>
        </p:nvSpPr>
        <p:spPr/>
        <p:txBody>
          <a:bodyPr/>
          <a:lstStyle/>
          <a:p>
            <a:r>
              <a:rPr lang="en-US" dirty="0" smtClean="0"/>
              <a:t>Policy for partners in transition</a:t>
            </a:r>
          </a:p>
          <a:p>
            <a:r>
              <a:rPr lang="en-US" dirty="0" smtClean="0"/>
              <a:t>Coaching for partners in transition</a:t>
            </a:r>
          </a:p>
          <a:p>
            <a:r>
              <a:rPr lang="en-US" dirty="0" smtClean="0"/>
              <a:t>Redesigned data inventory process &amp; recalibrated SNIP score</a:t>
            </a:r>
          </a:p>
          <a:p>
            <a:r>
              <a:rPr lang="en-US" dirty="0" smtClean="0"/>
              <a:t>Next:</a:t>
            </a:r>
            <a:endParaRPr lang="en-US" dirty="0"/>
          </a:p>
          <a:p>
            <a:pPr lvl="1"/>
            <a:r>
              <a:rPr lang="en-US" dirty="0" smtClean="0"/>
              <a:t>Written summary of principles and expectations </a:t>
            </a:r>
          </a:p>
          <a:p>
            <a:pPr lvl="1"/>
            <a:r>
              <a:rPr lang="en-US" dirty="0" smtClean="0"/>
              <a:t>Pilot </a:t>
            </a:r>
            <a:r>
              <a:rPr lang="en-US" dirty="0"/>
              <a:t>partner organization participation </a:t>
            </a:r>
            <a:r>
              <a:rPr lang="en-US" dirty="0" smtClean="0"/>
              <a:t>scorecard</a:t>
            </a:r>
          </a:p>
          <a:p>
            <a:endParaRPr lang="en-US" dirty="0" smtClean="0"/>
          </a:p>
        </p:txBody>
      </p:sp>
    </p:spTree>
    <p:extLst>
      <p:ext uri="{BB962C8B-B14F-4D97-AF65-F5344CB8AC3E}">
        <p14:creationId xmlns:p14="http://schemas.microsoft.com/office/powerpoint/2010/main" val="3444135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potential </a:t>
            </a:r>
            <a:r>
              <a:rPr lang="en-US" dirty="0"/>
              <a:t>p</a:t>
            </a:r>
            <a:r>
              <a:rPr lang="en-US" dirty="0" smtClean="0"/>
              <a:t>artners</a:t>
            </a:r>
            <a:endParaRPr lang="en-US" dirty="0"/>
          </a:p>
        </p:txBody>
      </p:sp>
      <p:sp>
        <p:nvSpPr>
          <p:cNvPr id="6" name="Content Placeholder 5"/>
          <p:cNvSpPr>
            <a:spLocks noGrp="1"/>
          </p:cNvSpPr>
          <p:nvPr>
            <p:ph idx="1"/>
          </p:nvPr>
        </p:nvSpPr>
        <p:spPr/>
        <p:txBody>
          <a:bodyPr/>
          <a:lstStyle/>
          <a:p>
            <a:r>
              <a:rPr lang="en-US" dirty="0" smtClean="0"/>
              <a:t>Growth strategy</a:t>
            </a:r>
          </a:p>
          <a:p>
            <a:pPr lvl="1"/>
            <a:r>
              <a:rPr lang="en-US" dirty="0"/>
              <a:t>E</a:t>
            </a:r>
            <a:r>
              <a:rPr lang="en-US" dirty="0" smtClean="0"/>
              <a:t>xplicit principles for growth</a:t>
            </a:r>
          </a:p>
          <a:p>
            <a:pPr lvl="1"/>
            <a:r>
              <a:rPr lang="en-US" dirty="0" smtClean="0"/>
              <a:t>Prioritized level of effort</a:t>
            </a:r>
          </a:p>
          <a:p>
            <a:r>
              <a:rPr lang="en-US" dirty="0" smtClean="0"/>
              <a:t>Technical assistance for 8 sites and fielded questions from others </a:t>
            </a:r>
            <a:endParaRPr lang="en-US" dirty="0"/>
          </a:p>
          <a:p>
            <a:r>
              <a:rPr lang="en-US" dirty="0" smtClean="0"/>
              <a:t>Summary of NNIP finances survey (Nov.)</a:t>
            </a:r>
          </a:p>
          <a:p>
            <a:r>
              <a:rPr lang="en-US" dirty="0" smtClean="0"/>
              <a:t>Start-up guide (in progress)</a:t>
            </a:r>
          </a:p>
          <a:p>
            <a:endParaRPr lang="en-US" sz="2800" dirty="0" smtClean="0"/>
          </a:p>
        </p:txBody>
      </p:sp>
    </p:spTree>
    <p:extLst>
      <p:ext uri="{BB962C8B-B14F-4D97-AF65-F5344CB8AC3E}">
        <p14:creationId xmlns:p14="http://schemas.microsoft.com/office/powerpoint/2010/main" val="3828591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Plans for 2016-17 (current partners)</a:t>
            </a:r>
            <a:endParaRPr lang="en-US" dirty="0"/>
          </a:p>
        </p:txBody>
      </p:sp>
      <p:sp>
        <p:nvSpPr>
          <p:cNvPr id="4" name="Content Placeholder 3"/>
          <p:cNvSpPr>
            <a:spLocks noGrp="1"/>
          </p:cNvSpPr>
          <p:nvPr>
            <p:ph idx="1"/>
          </p:nvPr>
        </p:nvSpPr>
        <p:spPr>
          <a:xfrm>
            <a:off x="641350" y="1708136"/>
            <a:ext cx="7760188" cy="4203573"/>
          </a:xfrm>
        </p:spPr>
        <p:txBody>
          <a:bodyPr/>
          <a:lstStyle/>
          <a:p>
            <a:pPr>
              <a:spcAft>
                <a:spcPts val="600"/>
              </a:spcAft>
            </a:pPr>
            <a:r>
              <a:rPr lang="en-US" altLang="en-US" dirty="0" smtClean="0"/>
              <a:t>Continue engagement and capacity building activities (check-ins, meetings etc.)</a:t>
            </a:r>
          </a:p>
          <a:p>
            <a:pPr>
              <a:spcAft>
                <a:spcPts val="600"/>
              </a:spcAft>
            </a:pPr>
            <a:r>
              <a:rPr lang="en-US" dirty="0"/>
              <a:t>Deploy participation scorecard</a:t>
            </a:r>
          </a:p>
          <a:p>
            <a:pPr>
              <a:spcAft>
                <a:spcPts val="600"/>
              </a:spcAft>
            </a:pPr>
            <a:r>
              <a:rPr lang="en-US" altLang="en-US" dirty="0"/>
              <a:t>Develop data management guide</a:t>
            </a:r>
          </a:p>
          <a:p>
            <a:pPr>
              <a:spcAft>
                <a:spcPts val="600"/>
              </a:spcAft>
            </a:pPr>
            <a:r>
              <a:rPr lang="en-US" altLang="en-US" dirty="0" smtClean="0"/>
              <a:t>Improve website as platform for peer exchange</a:t>
            </a:r>
          </a:p>
          <a:p>
            <a:r>
              <a:rPr lang="en-US" dirty="0" smtClean="0"/>
              <a:t>Consider </a:t>
            </a:r>
            <a:r>
              <a:rPr lang="en-US" dirty="0"/>
              <a:t>a member pledge </a:t>
            </a:r>
            <a:r>
              <a:rPr lang="en-US" dirty="0" smtClean="0"/>
              <a:t>at application and </a:t>
            </a:r>
            <a:r>
              <a:rPr lang="en-US" dirty="0"/>
              <a:t>regular </a:t>
            </a:r>
            <a:r>
              <a:rPr lang="en-US" dirty="0" smtClean="0"/>
              <a:t>recommitment process</a:t>
            </a:r>
            <a:endParaRPr lang="en-US" altLang="en-US" dirty="0"/>
          </a:p>
          <a:p>
            <a:endParaRPr lang="en-US" dirty="0"/>
          </a:p>
        </p:txBody>
      </p:sp>
    </p:spTree>
    <p:extLst>
      <p:ext uri="{BB962C8B-B14F-4D97-AF65-F5344CB8AC3E}">
        <p14:creationId xmlns:p14="http://schemas.microsoft.com/office/powerpoint/2010/main" val="2347932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sharepoint/v3/field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term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7386</TotalTime>
  <Words>1149</Words>
  <Application>Microsoft Office PowerPoint</Application>
  <PresentationFormat>On-screen Show (4:3)</PresentationFormat>
  <Paragraphs>179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NNIP PPT Theme</vt:lpstr>
      <vt:lpstr>NNIP Network Update</vt:lpstr>
      <vt:lpstr>NNIP Work Plan 2015-17</vt:lpstr>
      <vt:lpstr>NNIP Work Plan Components</vt:lpstr>
      <vt:lpstr>Build and strengthen local capacity  </vt:lpstr>
      <vt:lpstr>Provide capacity-building opportunities and materials</vt:lpstr>
      <vt:lpstr>Increase network participation</vt:lpstr>
      <vt:lpstr>Increase partner and network accountability</vt:lpstr>
      <vt:lpstr>Support potential partners</vt:lpstr>
      <vt:lpstr>Plans for 2016-17 (current partners)</vt:lpstr>
      <vt:lpstr>Plans for 2016-17 (potential partners)</vt:lpstr>
      <vt:lpstr>Inform local and national policy</vt:lpstr>
      <vt:lpstr>Goals</vt:lpstr>
      <vt:lpstr>Current cross-site projects </vt:lpstr>
      <vt:lpstr>Plans for 2016-17</vt:lpstr>
      <vt:lpstr>Build support for community information field</vt:lpstr>
      <vt:lpstr>Current Activities </vt:lpstr>
      <vt:lpstr>Plans for 2016-17 </vt:lpstr>
      <vt:lpstr>Cross-cutting activities</vt:lpstr>
      <vt:lpstr>Ongoing activities</vt:lpstr>
      <vt:lpstr>Ongoing activities (cont.)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Leah Hendey</cp:lastModifiedBy>
  <cp:revision>203</cp:revision>
  <cp:lastPrinted>2015-10-16T13:55:44Z</cp:lastPrinted>
  <dcterms:created xsi:type="dcterms:W3CDTF">2010-04-12T23:12:02Z</dcterms:created>
  <dcterms:modified xsi:type="dcterms:W3CDTF">2015-10-16T15:44:16Z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