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8" r:id="rId3"/>
    <p:sldId id="259" r:id="rId4"/>
    <p:sldId id="268" r:id="rId5"/>
    <p:sldId id="265" r:id="rId6"/>
    <p:sldId id="261" r:id="rId7"/>
    <p:sldId id="263" r:id="rId8"/>
    <p:sldId id="260" r:id="rId9"/>
    <p:sldId id="264" r:id="rId10"/>
    <p:sldId id="266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03" autoAdjust="0"/>
  </p:normalViewPr>
  <p:slideViewPr>
    <p:cSldViewPr>
      <p:cViewPr varScale="1">
        <p:scale>
          <a:sx n="65" d="100"/>
          <a:sy n="65" d="100"/>
        </p:scale>
        <p:origin x="90" y="2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csur-data1.ucsur.nt.pitt.edu\Shares$\URA\Annie%20E.%20Casey%20--%20Urban%20Institute%20--%20School%20Absenteeism\Data%20and%20presentations\No%20of%20stud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 of kids'!$B$3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'no of kids'!$A$4:$A$16</c:f>
              <c:strCache>
                <c:ptCount val="13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'no of kids'!$B$4:$B$16</c:f>
              <c:numCache>
                <c:formatCode>General</c:formatCode>
                <c:ptCount val="13"/>
                <c:pt idx="0">
                  <c:v>521</c:v>
                </c:pt>
                <c:pt idx="1">
                  <c:v>392</c:v>
                </c:pt>
                <c:pt idx="2">
                  <c:v>262</c:v>
                </c:pt>
                <c:pt idx="3">
                  <c:v>299</c:v>
                </c:pt>
                <c:pt idx="4">
                  <c:v>266</c:v>
                </c:pt>
                <c:pt idx="5">
                  <c:v>242</c:v>
                </c:pt>
                <c:pt idx="6">
                  <c:v>338</c:v>
                </c:pt>
                <c:pt idx="7">
                  <c:v>395</c:v>
                </c:pt>
                <c:pt idx="8">
                  <c:v>445</c:v>
                </c:pt>
                <c:pt idx="9">
                  <c:v>727</c:v>
                </c:pt>
                <c:pt idx="10">
                  <c:v>648</c:v>
                </c:pt>
                <c:pt idx="11">
                  <c:v>730</c:v>
                </c:pt>
                <c:pt idx="12">
                  <c:v>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414192"/>
        <c:axId val="185414752"/>
      </c:barChart>
      <c:lineChart>
        <c:grouping val="standard"/>
        <c:varyColors val="0"/>
        <c:ser>
          <c:idx val="1"/>
          <c:order val="1"/>
          <c:tx>
            <c:strRef>
              <c:f>'no of kids'!$D$3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rgbClr val="5D2221"/>
              </a:solidFill>
              <a:round/>
            </a:ln>
            <a:effectLst/>
          </c:spPr>
          <c:marker>
            <c:symbol val="none"/>
          </c:marker>
          <c:cat>
            <c:strRef>
              <c:f>'no of kids'!$A$4:$A$16</c:f>
              <c:strCache>
                <c:ptCount val="13"/>
                <c:pt idx="0">
                  <c:v>K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'no of kids'!$D$4:$D$16</c:f>
              <c:numCache>
                <c:formatCode>0.0%</c:formatCode>
                <c:ptCount val="13"/>
                <c:pt idx="0">
                  <c:v>0.21808287986605274</c:v>
                </c:pt>
                <c:pt idx="1">
                  <c:v>0.17345132743362832</c:v>
                </c:pt>
                <c:pt idx="2">
                  <c:v>0.13340122199592669</c:v>
                </c:pt>
                <c:pt idx="3">
                  <c:v>0.15870488322717621</c:v>
                </c:pt>
                <c:pt idx="4">
                  <c:v>0.1405176967776017</c:v>
                </c:pt>
                <c:pt idx="5">
                  <c:v>0.13444444444444445</c:v>
                </c:pt>
                <c:pt idx="6">
                  <c:v>0.17883597883597885</c:v>
                </c:pt>
                <c:pt idx="7">
                  <c:v>0.21691378363536518</c:v>
                </c:pt>
                <c:pt idx="8">
                  <c:v>0.23033126293995859</c:v>
                </c:pt>
                <c:pt idx="9">
                  <c:v>0.37629399585921325</c:v>
                </c:pt>
                <c:pt idx="10">
                  <c:v>0.35820895522388058</c:v>
                </c:pt>
                <c:pt idx="11">
                  <c:v>0.44785276073619634</c:v>
                </c:pt>
                <c:pt idx="12">
                  <c:v>0.52490886998784936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15872"/>
        <c:axId val="185415312"/>
      </c:lineChart>
      <c:catAx>
        <c:axId val="18541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14752"/>
        <c:crosses val="autoZero"/>
        <c:auto val="1"/>
        <c:lblAlgn val="ctr"/>
        <c:lblOffset val="100"/>
        <c:noMultiLvlLbl val="0"/>
      </c:catAx>
      <c:valAx>
        <c:axId val="18541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14192"/>
        <c:crosses val="autoZero"/>
        <c:crossBetween val="between"/>
      </c:valAx>
      <c:valAx>
        <c:axId val="18541531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15872"/>
        <c:crosses val="max"/>
        <c:crossBetween val="between"/>
      </c:valAx>
      <c:catAx>
        <c:axId val="18541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415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6059FB-77D0-4B0B-82EE-7DAB94E66841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7B70D6-2AB8-40DF-9C21-5CC041AD2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70D6-2AB8-40DF-9C21-5CC041AD2D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5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70D6-2AB8-40DF-9C21-5CC041AD2D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6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70D6-2AB8-40DF-9C21-5CC041AD2D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5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70D6-2AB8-40DF-9C21-5CC041AD2D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4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70D6-2AB8-40DF-9C21-5CC041AD2D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7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70D6-2AB8-40DF-9C21-5CC041AD2D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3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1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8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2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8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2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6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6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5336-2C5D-4C53-96C8-2D19021AEFA5}" type="datetimeFigureOut">
              <a:rPr lang="en-US" smtClean="0"/>
              <a:t>4/29/2015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C595-A4ED-4D3A-A137-6AEC01957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itle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066800"/>
            <a:ext cx="7356390" cy="142424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chemeClr val="bg1"/>
                </a:solidFill>
              </a:rPr>
              <a:t>Connecting People and Place:  Improving Communities through Integrated Data Systems</a:t>
            </a:r>
            <a:br>
              <a:rPr lang="en-US" alt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Chronic School Absenteeism in Pittsburgh </a:t>
            </a:r>
            <a:r>
              <a:rPr lang="en-US" altLang="en-US" sz="2800" b="1" i="1" dirty="0" smtClean="0">
                <a:solidFill>
                  <a:schemeClr val="bg1"/>
                </a:solidFill>
              </a:rPr>
              <a:t> PA</a:t>
            </a:r>
            <a:endParaRPr lang="en-US" altLang="en-US" sz="2800" b="1" i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0992" y="2667000"/>
            <a:ext cx="6761206" cy="186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Sabina Deitrick, PhD</a:t>
            </a:r>
          </a:p>
          <a:p>
            <a:pPr eaLnBrk="1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+mn-lt"/>
              </a:rPr>
              <a:t>University </a:t>
            </a:r>
            <a:r>
              <a:rPr lang="en-US" altLang="en-US" sz="2000" b="1" dirty="0">
                <a:solidFill>
                  <a:srgbClr val="FFFFFF"/>
                </a:solidFill>
                <a:latin typeface="+mn-lt"/>
              </a:rPr>
              <a:t>Center for Social and Urban </a:t>
            </a:r>
            <a:r>
              <a:rPr lang="en-US" altLang="en-US" sz="2000" b="1" dirty="0" smtClean="0">
                <a:solidFill>
                  <a:srgbClr val="FFFFFF"/>
                </a:solidFill>
                <a:latin typeface="+mn-lt"/>
              </a:rPr>
              <a:t>Research</a:t>
            </a:r>
          </a:p>
          <a:p>
            <a:pPr eaLnBrk="1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+mn-lt"/>
              </a:rPr>
              <a:t>University of Pittsburgh</a:t>
            </a:r>
          </a:p>
          <a:p>
            <a:pPr eaLnBrk="1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+mn-lt"/>
              </a:rPr>
              <a:t>NNIP, 7 May 2015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0992" y="4191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IDS Team:  Feifei Ye, PhD, Caiyan Zhang, and Josh Childs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Other top five predicators of chronic absenteeism, PPS by grade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DHS – Hunger and Homelessness (K, Grade 6)</a:t>
            </a:r>
            <a:endParaRPr lang="en-US" dirty="0"/>
          </a:p>
          <a:p>
            <a:r>
              <a:rPr lang="en-US" dirty="0" smtClean="0"/>
              <a:t>DHS – Mental Health (Grades 3, 4, 5)</a:t>
            </a:r>
          </a:p>
          <a:p>
            <a:r>
              <a:rPr lang="en-US" dirty="0" smtClean="0"/>
              <a:t>DHS – Children, Youth &amp; Families (Grades 3, 8)</a:t>
            </a:r>
          </a:p>
          <a:p>
            <a:r>
              <a:rPr lang="en-US" dirty="0" smtClean="0"/>
              <a:t>Public Housing (Grades 5, 12)</a:t>
            </a:r>
          </a:p>
          <a:p>
            <a:r>
              <a:rPr lang="en-US" dirty="0" smtClean="0"/>
              <a:t>DHS –Juvenile Justice (Grade 7)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Local and national </a:t>
            </a:r>
            <a:r>
              <a:rPr lang="en-US" sz="3600" b="1" dirty="0"/>
              <a:t>w</a:t>
            </a:r>
            <a:r>
              <a:rPr lang="en-US" sz="3600" b="1" dirty="0" smtClean="0"/>
              <a:t>ork on the importance of </a:t>
            </a:r>
            <a:r>
              <a:rPr lang="en-US" sz="3600" b="1" dirty="0"/>
              <a:t>S</a:t>
            </a:r>
            <a:r>
              <a:rPr lang="en-US" sz="3600" b="1" dirty="0" smtClean="0"/>
              <a:t>chool Attendance</a:t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34" y="3746165"/>
            <a:ext cx="3939734" cy="28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estweb1.ocd.pitt.edu/Images/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044077"/>
            <a:ext cx="3982107" cy="30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9" y="1054963"/>
            <a:ext cx="2617901" cy="377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5088665"/>
            <a:ext cx="3552825" cy="167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" y="5088667"/>
            <a:ext cx="2883743" cy="135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5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Local leader on data integration – Allegheny County Department of Human Services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513969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4648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4" y="2590800"/>
            <a:ext cx="2495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" y="5838827"/>
            <a:ext cx="6810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7"/>
            <a:ext cx="5505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07" y="5029202"/>
            <a:ext cx="6734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8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9090"/>
              </p:ext>
            </p:extLst>
          </p:nvPr>
        </p:nvGraphicFramePr>
        <p:xfrm>
          <a:off x="228601" y="624131"/>
          <a:ext cx="8089412" cy="5668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206"/>
                <a:gridCol w="1132444"/>
                <a:gridCol w="1438609"/>
                <a:gridCol w="1383278"/>
                <a:gridCol w="1549272"/>
                <a:gridCol w="1604603"/>
              </a:tblGrid>
              <a:tr h="61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Factor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Community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School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Property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Family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Student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9078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Safety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Crime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Ex-offenders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Incidents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Bullying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Building condition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Vacant property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Property condition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Code violations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Specific incidents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Involvement with justice system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Involvement with justice system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Walking paths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1598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Instability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Teacher turnover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Principal turnover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Tax delinquency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Foreclosure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Vacant property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Affordability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Home ownership status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Financial distress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Relocation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Homelessness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Change in composition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Parent in prison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Finances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School change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Mode of travel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9012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Health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Pollution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Teen births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Food availability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Building condition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Age of housing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Housing condition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Public housing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Mode of travel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1368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School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Poverty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Race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Principal stability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Suspension policies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Teacher attendance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Student </a:t>
                      </a:r>
                      <a:r>
                        <a:rPr lang="en-US" sz="1300" dirty="0" smtClean="0">
                          <a:effectLst/>
                        </a:rPr>
                        <a:t>perf.</a:t>
                      </a:r>
                      <a:endParaRPr lang="en-US" sz="1300" dirty="0">
                        <a:effectLst/>
                      </a:endParaRP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Special education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Participation in school activities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Poverty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Race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Special education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6774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Employment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Labor </a:t>
                      </a:r>
                      <a:r>
                        <a:rPr lang="en-US" sz="1300" dirty="0" smtClean="0">
                          <a:effectLst/>
                        </a:rPr>
                        <a:t>force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participation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Employed family members</a:t>
                      </a:r>
                    </a:p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Transit access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99060" marR="0" indent="-990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Work patterns and industry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5500" y="624129"/>
            <a:ext cx="1961494" cy="23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2539" y="14529"/>
            <a:ext cx="7224661" cy="36647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Research Question Framework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67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21"/>
            <a:ext cx="8229600" cy="83352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Connecting people and place in Pittsburgh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80325" y="1305588"/>
            <a:ext cx="1720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School district student data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7199" y="1474109"/>
            <a:ext cx="134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DHS=Drug &amp; Alcohol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41302" y="1092082"/>
            <a:ext cx="131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</a:t>
            </a:r>
            <a:r>
              <a:rPr lang="en-US" sz="1600" b="1" dirty="0" smtClean="0"/>
              <a:t>ousing authorities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4420" y="2083027"/>
            <a:ext cx="175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Public Welfare – SSI, TANF, FS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5923" y="4136017"/>
            <a:ext cx="137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 Hunger &amp; Homeless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10481" y="3242749"/>
            <a:ext cx="3169721" cy="91593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b="1" dirty="0" smtClean="0"/>
              <a:t>Allegheny County Department of Human Services Data Warehouse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9180" y="5302079"/>
            <a:ext cx="17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DHS-Mental Health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3468" y="5919136"/>
            <a:ext cx="228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DHS-Mental Retardation &amp; Developmental Disabilities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3468" y="2750119"/>
            <a:ext cx="1300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DHS-Early Intervention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5491" y="870134"/>
            <a:ext cx="170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DHS-Children, Youth  &amp; Families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5491" y="4717876"/>
            <a:ext cx="106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DHS-JPO Children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47724" y="3242749"/>
            <a:ext cx="3169721" cy="91593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b="1" dirty="0" smtClean="0"/>
              <a:t>University of Pittsburgh Center for Social and Urban Research  Regional Data Center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71628" y="1367601"/>
            <a:ext cx="1209606" cy="17115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19575" y="1668254"/>
            <a:ext cx="865576" cy="12821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431739" y="4371426"/>
            <a:ext cx="1033927" cy="5652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510377" y="4451073"/>
            <a:ext cx="1385223" cy="11433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377661" y="4350448"/>
            <a:ext cx="1140413" cy="189795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62125" y="1793648"/>
            <a:ext cx="1367294" cy="13014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83464" y="2449551"/>
            <a:ext cx="9144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401155" y="3243653"/>
            <a:ext cx="879018" cy="4566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45058" y="3809884"/>
            <a:ext cx="645540" cy="27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321401" y="2057633"/>
            <a:ext cx="92205" cy="1021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386741" y="4085710"/>
            <a:ext cx="889690" cy="2988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15003" y="1329261"/>
            <a:ext cx="150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Allegheny County government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157212" y="1501260"/>
            <a:ext cx="1439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Municipal government</a:t>
            </a:r>
            <a:endParaRPr lang="en-US" sz="1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728516" y="2094848"/>
            <a:ext cx="122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 Census data</a:t>
            </a:r>
            <a:endParaRPr lang="en-US" sz="1600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3827584" y="1904357"/>
            <a:ext cx="21857" cy="1253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960353" y="2620381"/>
            <a:ext cx="89765" cy="557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294102" y="2289687"/>
            <a:ext cx="22735" cy="7528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517323" y="4922794"/>
            <a:ext cx="382283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Integrated data system of people, place and parcel for studying school chronic absenteeism in Pittsburgh</a:t>
            </a:r>
            <a:endParaRPr lang="en-US" sz="2400" b="1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453971" y="4306309"/>
            <a:ext cx="880029" cy="4942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157212" y="4267762"/>
            <a:ext cx="0" cy="532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8544" y="3319331"/>
            <a:ext cx="146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DHS-Family Support Centers</a:t>
            </a:r>
            <a:endParaRPr lang="en-US" sz="16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995341" y="2094110"/>
            <a:ext cx="2251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DHS-Child Welfare</a:t>
            </a:r>
            <a:endParaRPr lang="en-US" sz="1600" b="1" dirty="0"/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482249" y="2407325"/>
            <a:ext cx="16883" cy="6436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Data and analysis – Pittsburgh Public Schools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24,205 students </a:t>
            </a:r>
            <a:r>
              <a:rPr lang="en-US" dirty="0" smtClean="0"/>
              <a:t>included for </a:t>
            </a:r>
            <a:r>
              <a:rPr lang="en-US" dirty="0" smtClean="0"/>
              <a:t>2013.</a:t>
            </a:r>
          </a:p>
          <a:p>
            <a:r>
              <a:rPr lang="en-US" dirty="0" smtClean="0"/>
              <a:t>Chronic absence ≥ 10% excused + unexcused </a:t>
            </a:r>
            <a:r>
              <a:rPr lang="en-US" dirty="0" smtClean="0"/>
              <a:t>absences</a:t>
            </a:r>
            <a:endParaRPr lang="en-US" dirty="0"/>
          </a:p>
          <a:p>
            <a:r>
              <a:rPr lang="en-US" dirty="0" smtClean="0"/>
              <a:t>6,129 </a:t>
            </a:r>
            <a:r>
              <a:rPr lang="en-US" dirty="0" smtClean="0"/>
              <a:t>students chronically absent in 2013, or </a:t>
            </a:r>
            <a:r>
              <a:rPr lang="en-US" dirty="0" smtClean="0"/>
              <a:t>24.7%</a:t>
            </a:r>
          </a:p>
          <a:p>
            <a:r>
              <a:rPr lang="en-US" dirty="0" smtClean="0"/>
              <a:t>First steps – CART analysis</a:t>
            </a:r>
          </a:p>
          <a:p>
            <a:r>
              <a:rPr lang="en-US" dirty="0" smtClean="0"/>
              <a:t>Input advisory board</a:t>
            </a:r>
          </a:p>
          <a:p>
            <a:r>
              <a:rPr lang="en-US" dirty="0" smtClean="0"/>
              <a:t>Neighborhood outreach and dissemination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Chronic Absence, Students Pittsburgh Public Schools, 2013</a:t>
            </a:r>
            <a:endParaRPr lang="en-US" sz="36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208152"/>
              </p:ext>
            </p:extLst>
          </p:nvPr>
        </p:nvGraphicFramePr>
        <p:xfrm>
          <a:off x="685800" y="1417638"/>
          <a:ext cx="7848600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9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Factors and conditions affecting school attendance</a:t>
            </a:r>
            <a:endParaRPr lang="en-US" sz="36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70083"/>
              </p:ext>
            </p:extLst>
          </p:nvPr>
        </p:nvGraphicFramePr>
        <p:xfrm>
          <a:off x="457200" y="1371600"/>
          <a:ext cx="8305800" cy="4709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43200"/>
                <a:gridCol w="2743200"/>
                <a:gridCol w="28194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INDIVIDUAL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NEIGHBORHOOD (tract)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HOME (parcel)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HH</a:t>
                      </a:r>
                      <a:r>
                        <a:rPr lang="en-US" baseline="0" dirty="0" smtClean="0"/>
                        <a:t> homeowner (estimate)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Reduced</a:t>
                      </a:r>
                      <a:r>
                        <a:rPr lang="en-US" baseline="0" dirty="0" smtClean="0"/>
                        <a:t> lunch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below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overty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built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DHS program involvement, by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Violent</a:t>
                      </a:r>
                      <a:r>
                        <a:rPr lang="en-US" baseline="0" dirty="0" smtClean="0"/>
                        <a:t> crime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Property</a:t>
                      </a:r>
                      <a:r>
                        <a:rPr lang="en-US" baseline="0" dirty="0" smtClean="0"/>
                        <a:t> recent sale and sales 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Within year school move(s)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residential</a:t>
                      </a:r>
                      <a:r>
                        <a:rPr lang="en-US" baseline="0" dirty="0" smtClean="0"/>
                        <a:t> sales 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 for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r>
                        <a:rPr lang="en-US" baseline="0" dirty="0" smtClean="0"/>
                        <a:t> delinquency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family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recent sales 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residential structures</a:t>
                      </a:r>
                      <a:r>
                        <a:rPr lang="en-US" baseline="0" dirty="0" smtClean="0"/>
                        <a:t> built before 1914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6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40494"/>
            <a:ext cx="8686799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Classification and tree analysis </a:t>
            </a:r>
            <a:r>
              <a:rPr lang="en-US" sz="2400" b="1" dirty="0" smtClean="0"/>
              <a:t>(CART) – </a:t>
            </a:r>
            <a:r>
              <a:rPr lang="en-US" sz="2400" b="1" dirty="0" smtClean="0"/>
              <a:t>Preliminary </a:t>
            </a:r>
            <a:r>
              <a:rPr lang="en-US" sz="2400" b="1" dirty="0" smtClean="0"/>
              <a:t>results of top predictors of chronic absence, Pittsburgh Public Schools, 2013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en-US" dirty="0" smtClean="0"/>
              <a:t>K – 5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Within-year school move(s) (PPS)</a:t>
            </a:r>
          </a:p>
          <a:p>
            <a:r>
              <a:rPr lang="en-US" dirty="0" smtClean="0"/>
              <a:t>Median sales price of residential units (ACS)</a:t>
            </a:r>
          </a:p>
          <a:p>
            <a:r>
              <a:rPr lang="en-US" dirty="0" smtClean="0"/>
              <a:t>Old for grade (PPS, DHS)</a:t>
            </a:r>
          </a:p>
          <a:p>
            <a:r>
              <a:rPr lang="en-US" dirty="0" smtClean="0"/>
              <a:t>Percent poverty (ACS)</a:t>
            </a:r>
            <a:endParaRPr lang="en-US" dirty="0" smtClean="0"/>
          </a:p>
          <a:p>
            <a:r>
              <a:rPr lang="en-US" dirty="0" smtClean="0"/>
              <a:t>Violent crimes</a:t>
            </a:r>
          </a:p>
          <a:p>
            <a:r>
              <a:rPr lang="en-US" dirty="0" smtClean="0"/>
              <a:t>Minority population (ACS)</a:t>
            </a:r>
          </a:p>
          <a:p>
            <a:r>
              <a:rPr lang="en-US" dirty="0" smtClean="0"/>
              <a:t>Poverty (SSI,TANF, FS) (DHS)</a:t>
            </a:r>
          </a:p>
          <a:p>
            <a:r>
              <a:rPr lang="en-US" dirty="0" smtClean="0"/>
              <a:t>Estimation of homeownership (UCSUR)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2903" y="1215232"/>
            <a:ext cx="4041775" cy="639762"/>
          </a:xfrm>
        </p:spPr>
        <p:txBody>
          <a:bodyPr/>
          <a:lstStyle/>
          <a:p>
            <a:r>
              <a:rPr lang="en-US" dirty="0" smtClean="0"/>
              <a:t> 6 – 12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1981200"/>
            <a:ext cx="4041775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Within-year school move(s) (PPS)</a:t>
            </a:r>
          </a:p>
          <a:p>
            <a:r>
              <a:rPr lang="en-US" dirty="0" smtClean="0"/>
              <a:t>Free lunch (PPS)</a:t>
            </a:r>
          </a:p>
          <a:p>
            <a:r>
              <a:rPr lang="en-US" dirty="0" smtClean="0"/>
              <a:t>Poverty (SSI, TANF, FS) (DHS)</a:t>
            </a:r>
          </a:p>
          <a:p>
            <a:r>
              <a:rPr lang="en-US" dirty="0" smtClean="0"/>
              <a:t>Median sales price of residential units (ACS)</a:t>
            </a:r>
            <a:endParaRPr lang="en-US" dirty="0" smtClean="0"/>
          </a:p>
          <a:p>
            <a:r>
              <a:rPr lang="en-US" dirty="0" smtClean="0"/>
              <a:t>Minority population (ACS)</a:t>
            </a:r>
          </a:p>
          <a:p>
            <a:r>
              <a:rPr lang="en-US" dirty="0" smtClean="0"/>
              <a:t>Old for grade (PPS, DHS)</a:t>
            </a:r>
          </a:p>
          <a:p>
            <a:r>
              <a:rPr lang="en-US" dirty="0" smtClean="0"/>
              <a:t>Percent poverty (ACS)</a:t>
            </a:r>
          </a:p>
          <a:p>
            <a:r>
              <a:rPr lang="en-US" dirty="0" smtClean="0"/>
              <a:t>Estimation of homeownership (UCSUR)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599</Words>
  <Application>Microsoft Office PowerPoint</Application>
  <PresentationFormat>On-screen Show (4:3)</PresentationFormat>
  <Paragraphs>159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Georgia</vt:lpstr>
      <vt:lpstr>Times New Roman</vt:lpstr>
      <vt:lpstr>Office Theme</vt:lpstr>
      <vt:lpstr>PowerPoint Presentation</vt:lpstr>
      <vt:lpstr>Local and national work on the importance of School Attendance </vt:lpstr>
      <vt:lpstr> Local leader on data integration – Allegheny County Department of Human Services </vt:lpstr>
      <vt:lpstr>Research Question Framework</vt:lpstr>
      <vt:lpstr>Connecting people and place in Pittsburgh</vt:lpstr>
      <vt:lpstr>Data and analysis – Pittsburgh Public Schools</vt:lpstr>
      <vt:lpstr>Chronic Absence, Students Pittsburgh Public Schools, 2013</vt:lpstr>
      <vt:lpstr>Factors and conditions affecting school attendance</vt:lpstr>
      <vt:lpstr>Classification and tree analysis (CART) – Preliminary results of top predictors of chronic absence, Pittsburgh Public Schools, 2013</vt:lpstr>
      <vt:lpstr>Other top five predicators of chronic absenteeism, PPS by grade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People and Place through Integrated Data Systems --  An Analysis of Chronic Absenteeism in Pittsburgh</dc:title>
  <dc:creator>Deitrick, Sabina Eva</dc:creator>
  <cp:lastModifiedBy>Deitrick, Sabina Eva</cp:lastModifiedBy>
  <cp:revision>42</cp:revision>
  <cp:lastPrinted>2015-04-29T17:48:59Z</cp:lastPrinted>
  <dcterms:created xsi:type="dcterms:W3CDTF">2015-04-27T15:20:49Z</dcterms:created>
  <dcterms:modified xsi:type="dcterms:W3CDTF">2015-04-29T20:48:37Z</dcterms:modified>
</cp:coreProperties>
</file>