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2"/>
  </p:notesMasterIdLst>
  <p:handoutMasterIdLst>
    <p:handoutMasterId r:id="rId13"/>
  </p:handoutMasterIdLst>
  <p:sldIdLst>
    <p:sldId id="256" r:id="rId5"/>
    <p:sldId id="280" r:id="rId6"/>
    <p:sldId id="281" r:id="rId7"/>
    <p:sldId id="282" r:id="rId8"/>
    <p:sldId id="258" r:id="rId9"/>
    <p:sldId id="278" r:id="rId10"/>
    <p:sldId id="279" r:id="rId1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3691"/>
    <a:srgbClr val="00B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35" autoAdjust="0"/>
    <p:restoredTop sz="91299" autoAdjust="0"/>
  </p:normalViewPr>
  <p:slideViewPr>
    <p:cSldViewPr snapToGrid="0" snapToObjects="1">
      <p:cViewPr varScale="1">
        <p:scale>
          <a:sx n="103" d="100"/>
          <a:sy n="103" d="100"/>
        </p:scale>
        <p:origin x="-1896" y="-84"/>
      </p:cViewPr>
      <p:guideLst>
        <p:guide orient="horz" pos="72"/>
        <p:guide pos="388"/>
      </p:guideLst>
    </p:cSldViewPr>
  </p:slideViewPr>
  <p:outlineViewPr>
    <p:cViewPr>
      <p:scale>
        <a:sx n="33" d="100"/>
        <a:sy n="33" d="100"/>
      </p:scale>
      <p:origin x="0" y="3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DCBD167-070D-428B-A8BE-7A00AD32E6E3}" type="datetimeFigureOut">
              <a:rPr lang="en-US" smtClean="0"/>
              <a:t>4/27/2015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C4D214F-2BED-4494-90CF-CAC375617E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635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F5ED001-8E4F-41BA-B339-E1E7E3327FC9}" type="datetimeFigureOut">
              <a:rPr lang="en-US" smtClean="0"/>
              <a:t>4/27/2015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1C0A19E-F03E-4439-8473-00B692EFD3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31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TitlePage_Header_Img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6854" y="3388959"/>
            <a:ext cx="7863840" cy="914400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 marL="0" indent="0" algn="l">
              <a:buNone/>
              <a:defRPr sz="2600">
                <a:solidFill>
                  <a:srgbClr val="2736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 HERE</a:t>
            </a:r>
            <a:br>
              <a:rPr lang="en-US" dirty="0" smtClean="0"/>
            </a:br>
            <a:r>
              <a:rPr lang="en-US" dirty="0" smtClean="0"/>
              <a:t>SECOND LINE OF TEXT IF NEEDED</a:t>
            </a:r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676854" y="1947534"/>
            <a:ext cx="7863840" cy="1366770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baseline="0">
                <a:solidFill>
                  <a:srgbClr val="273691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TITLE </a:t>
            </a:r>
            <a:br>
              <a:rPr lang="en-US" dirty="0" smtClean="0"/>
            </a:br>
            <a:r>
              <a:rPr lang="en-US" dirty="0" smtClean="0"/>
              <a:t>TWO LINES OF TEXT IF NEEDED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676852" y="4455382"/>
            <a:ext cx="5486400" cy="1699233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800" baseline="0">
                <a:solidFill>
                  <a:srgbClr val="00B6DE"/>
                </a:solidFill>
              </a:defRPr>
            </a:lvl1pPr>
            <a:lvl5pPr marL="1828800" indent="0" algn="l">
              <a:buFont typeface="Arial"/>
              <a:buNone/>
              <a:defRPr sz="1800"/>
            </a:lvl5pPr>
          </a:lstStyle>
          <a:p>
            <a:pPr lvl="0"/>
            <a:r>
              <a:rPr lang="en-US" dirty="0" smtClean="0"/>
              <a:t>CLICK TO ADD </a:t>
            </a:r>
            <a:br>
              <a:rPr lang="en-US" dirty="0" smtClean="0"/>
            </a:br>
            <a:r>
              <a:rPr lang="en-US" dirty="0" smtClean="0"/>
              <a:t>MONTH XX, 20XX</a:t>
            </a:r>
            <a:br>
              <a:rPr lang="en-US" dirty="0" smtClean="0"/>
            </a:br>
            <a:r>
              <a:rPr lang="en-US" dirty="0" smtClean="0"/>
              <a:t>PRESENTER’S NAME</a:t>
            </a:r>
            <a:br>
              <a:rPr lang="en-US" dirty="0" smtClean="0"/>
            </a:br>
            <a:r>
              <a:rPr lang="en-US" dirty="0" smtClean="0"/>
              <a:t>EVENT TITLE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Slide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 SLIDE TITLE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510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736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914292"/>
            <a:ext cx="7924800" cy="1920286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l">
              <a:defRPr sz="4000" b="1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HERE TO ADD</a:t>
            </a:r>
            <a:br>
              <a:rPr lang="en-US" dirty="0" smtClean="0"/>
            </a:br>
            <a:r>
              <a:rPr lang="en-US" dirty="0" smtClean="0"/>
              <a:t>TRANSITION SLIDE TITLE</a:t>
            </a:r>
            <a:br>
              <a:rPr lang="en-US" dirty="0" smtClean="0"/>
            </a:br>
            <a:r>
              <a:rPr lang="en-US" dirty="0" smtClean="0"/>
              <a:t>THIRD LINE IF NEEDED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932375"/>
            <a:ext cx="7924800" cy="10543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HERE TO ADD SUBTITLE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883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NNIP_PowerPoint_Template_Slides_v3-1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99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itable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ankYou_Slide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27019" y="2133455"/>
            <a:ext cx="7035799" cy="787545"/>
          </a:xfrm>
          <a:prstGeom prst="rect">
            <a:avLst/>
          </a:prstGeom>
          <a:noFill/>
          <a:ln>
            <a:noFill/>
          </a:ln>
        </p:spPr>
        <p:txBody>
          <a:bodyPr vert="horz"/>
          <a:lstStyle>
            <a:lvl1pPr algn="l">
              <a:defRPr sz="4000" b="1">
                <a:solidFill>
                  <a:srgbClr val="273691"/>
                </a:solidFill>
              </a:defRPr>
            </a:lvl1pPr>
          </a:lstStyle>
          <a:p>
            <a:r>
              <a:rPr lang="en-US" dirty="0" smtClean="0"/>
              <a:t>CLICK TO EDIT CLOSING</a:t>
            </a:r>
            <a:endParaRPr lang="en-US" dirty="0"/>
          </a:p>
        </p:txBody>
      </p:sp>
      <p:pic>
        <p:nvPicPr>
          <p:cNvPr id="5" name="Picture 4" descr="NNIP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97" y="3266096"/>
            <a:ext cx="3090672" cy="1112520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27019" y="4810387"/>
            <a:ext cx="7035799" cy="6967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00B6DE"/>
                </a:solidFill>
              </a:defRPr>
            </a:lvl1pPr>
          </a:lstStyle>
          <a:p>
            <a:pPr lvl="0"/>
            <a:r>
              <a:rPr lang="en-US" dirty="0" smtClean="0"/>
              <a:t>Click to add custom contact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515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Page_Header_Img_v2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03231" cy="1392238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6854" y="3388959"/>
            <a:ext cx="7863840" cy="914400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 marL="0" indent="0" algn="l">
              <a:buNone/>
              <a:defRPr sz="2600">
                <a:solidFill>
                  <a:srgbClr val="2736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 HERE</a:t>
            </a:r>
            <a:br>
              <a:rPr lang="en-US" dirty="0" smtClean="0"/>
            </a:br>
            <a:r>
              <a:rPr lang="en-US" dirty="0" smtClean="0"/>
              <a:t>SECOND LINE OF TEXT IF NEEDED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76854" y="1947534"/>
            <a:ext cx="7863840" cy="1366770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baseline="0">
                <a:solidFill>
                  <a:srgbClr val="273691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TITLE </a:t>
            </a:r>
            <a:br>
              <a:rPr lang="en-US" dirty="0" smtClean="0"/>
            </a:br>
            <a:r>
              <a:rPr lang="en-US" dirty="0" smtClean="0"/>
              <a:t>TWO LINES OF TEXT IF NEEDED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676852" y="4455382"/>
            <a:ext cx="5486400" cy="1699233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800" baseline="0">
                <a:solidFill>
                  <a:srgbClr val="00B6DE"/>
                </a:solidFill>
              </a:defRPr>
            </a:lvl1pPr>
            <a:lvl5pPr marL="1828800" indent="0" algn="l">
              <a:buFont typeface="Arial"/>
              <a:buNone/>
              <a:defRPr sz="1800"/>
            </a:lvl5pPr>
          </a:lstStyle>
          <a:p>
            <a:pPr lvl="0"/>
            <a:r>
              <a:rPr lang="en-US" dirty="0" smtClean="0"/>
              <a:t>CLICK TO ADD </a:t>
            </a:r>
            <a:br>
              <a:rPr lang="en-US" dirty="0" smtClean="0"/>
            </a:br>
            <a:r>
              <a:rPr lang="en-US" dirty="0" smtClean="0"/>
              <a:t>MONTH XX, 20XX</a:t>
            </a:r>
            <a:br>
              <a:rPr lang="en-US" dirty="0" smtClean="0"/>
            </a:br>
            <a:r>
              <a:rPr lang="en-US" dirty="0" smtClean="0"/>
              <a:t>PRESENTER’S NAME</a:t>
            </a:r>
            <a:br>
              <a:rPr lang="en-US" dirty="0" smtClean="0"/>
            </a:br>
            <a:r>
              <a:rPr lang="en-US" dirty="0" smtClean="0"/>
              <a:t>EVENT TITLE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892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0784" cy="106025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 SLIDE TITLE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9856" cy="1060258"/>
          </a:xfrm>
          <a:prstGeom prst="rect">
            <a:avLst/>
          </a:prstGeom>
        </p:spPr>
        <p:txBody>
          <a:bodyPr vert="horz"/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 SLIDE TITLE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 numCol="2" spcCol="228600"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 smtClean="0"/>
              <a:t>Two column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1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&amp; Photo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 userDrawn="1"/>
        </p:nvSpPr>
        <p:spPr>
          <a:xfrm>
            <a:off x="641350" y="1863119"/>
            <a:ext cx="4115377" cy="4203573"/>
          </a:xfrm>
          <a:prstGeom prst="rect">
            <a:avLst/>
          </a:prstGeom>
        </p:spPr>
        <p:txBody>
          <a:bodyPr numCol="1" spcCol="228600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4114800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9856" cy="1060258"/>
          </a:xfrm>
          <a:prstGeom prst="rect">
            <a:avLst/>
          </a:prstGeom>
        </p:spPr>
        <p:txBody>
          <a:bodyPr vert="horz"/>
          <a:lstStyle>
            <a:lvl1pPr algn="l">
              <a:defRPr sz="3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HERE TO EDIT SLIDE TITLE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052786" y="1863725"/>
            <a:ext cx="3629252" cy="4203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011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Slide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985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 SLIDE TITLE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539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 SLIDE TITLE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51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 numCol="2" spcCol="228600"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 smtClean="0"/>
              <a:t>Two column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 SLIDE TITLE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29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&amp; Photo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4114800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 SLIDE TITLE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052786" y="1863725"/>
            <a:ext cx="3629252" cy="4203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88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67" r:id="rId2"/>
    <p:sldLayoutId id="2147493457" r:id="rId3"/>
    <p:sldLayoutId id="2147493483" r:id="rId4"/>
    <p:sldLayoutId id="2147493484" r:id="rId5"/>
    <p:sldLayoutId id="2147493478" r:id="rId6"/>
    <p:sldLayoutId id="2147493470" r:id="rId7"/>
    <p:sldLayoutId id="2147493481" r:id="rId8"/>
    <p:sldLayoutId id="2147493482" r:id="rId9"/>
    <p:sldLayoutId id="2147493477" r:id="rId10"/>
    <p:sldLayoutId id="2147493471" r:id="rId11"/>
    <p:sldLayoutId id="2147493475" r:id="rId12"/>
    <p:sldLayoutId id="2147493474" r:id="rId1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ataqualitycampaign.org/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0.jpg"/><Relationship Id="rId2" Type="http://schemas.openxmlformats.org/officeDocument/2006/relationships/hyperlink" Target="http://www.aisp.upenn.edu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neighborhoodindicators.org/" TargetMode="External"/><Relationship Id="rId11" Type="http://schemas.openxmlformats.org/officeDocument/2006/relationships/hyperlink" Target="mailto:aderian@urban.org" TargetMode="External"/><Relationship Id="rId5" Type="http://schemas.openxmlformats.org/officeDocument/2006/relationships/image" Target="../media/image9.jpg"/><Relationship Id="rId10" Type="http://schemas.openxmlformats.org/officeDocument/2006/relationships/hyperlink" Target="http://neighborhoodindicators.org/resources-integrated-data-systems-ids" TargetMode="External"/><Relationship Id="rId4" Type="http://schemas.openxmlformats.org/officeDocument/2006/relationships/hyperlink" Target="http://www.nlc.org/find-city-solutions/institute-for-youth-education-and-families" TargetMode="External"/><Relationship Id="rId9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9202" y="3447523"/>
            <a:ext cx="7863840" cy="914400"/>
          </a:xfrm>
        </p:spPr>
        <p:txBody>
          <a:bodyPr/>
          <a:lstStyle/>
          <a:p>
            <a:r>
              <a:rPr lang="en-US" sz="2200" dirty="0" smtClean="0"/>
              <a:t>NNIP </a:t>
            </a:r>
            <a:r>
              <a:rPr lang="en-US" sz="2200" dirty="0" smtClean="0"/>
              <a:t>Partnership Meeting May 2015</a:t>
            </a:r>
            <a:endParaRPr lang="en-US" sz="2200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06400" y="1495253"/>
            <a:ext cx="8543636" cy="1922774"/>
          </a:xfrm>
        </p:spPr>
        <p:txBody>
          <a:bodyPr/>
          <a:lstStyle/>
          <a:p>
            <a:r>
              <a:rPr lang="en-US" sz="3600" dirty="0" smtClean="0"/>
              <a:t>Exploring Child Well-Being and School Success with Integrated Data</a:t>
            </a:r>
            <a:endParaRPr lang="en-US" sz="3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58868" y="4445550"/>
            <a:ext cx="5486400" cy="1699233"/>
          </a:xfrm>
        </p:spPr>
        <p:txBody>
          <a:bodyPr/>
          <a:lstStyle/>
          <a:p>
            <a:r>
              <a:rPr lang="en-US" sz="1600" dirty="0" smtClean="0"/>
              <a:t>Leah Hendey, Urban </a:t>
            </a:r>
            <a:r>
              <a:rPr lang="en-US" sz="1600" dirty="0" smtClean="0"/>
              <a:t>Institute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68768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</a:t>
            </a:r>
            <a:r>
              <a:rPr lang="en-US" dirty="0" smtClean="0"/>
              <a:t>Integrated Data System (IDS)?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5845" y="1863119"/>
            <a:ext cx="7966319" cy="4203573"/>
          </a:xfrm>
        </p:spPr>
        <p:txBody>
          <a:bodyPr>
            <a:normAutofit/>
          </a:bodyPr>
          <a:lstStyle/>
          <a:p>
            <a:r>
              <a:rPr lang="en-US" dirty="0" smtClean="0"/>
              <a:t>Link </a:t>
            </a:r>
            <a:r>
              <a:rPr lang="en-US" dirty="0"/>
              <a:t>individual-level data from multiple administrative agencies </a:t>
            </a:r>
            <a:r>
              <a:rPr lang="en-US" dirty="0" smtClean="0"/>
              <a:t>on </a:t>
            </a:r>
            <a:r>
              <a:rPr lang="en-US" dirty="0"/>
              <a:t>an ongoing </a:t>
            </a:r>
            <a:r>
              <a:rPr lang="en-US" dirty="0" smtClean="0"/>
              <a:t>basis</a:t>
            </a:r>
          </a:p>
          <a:p>
            <a:pPr lvl="1"/>
            <a:r>
              <a:rPr lang="en-US" dirty="0" smtClean="0"/>
              <a:t>E.g. child welfare, school records, Medicaid, birth certificates, juvenile justice, etc.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42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Increasing interest in using and developing 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Protected </a:t>
            </a:r>
            <a:r>
              <a:rPr lang="en-US" dirty="0" smtClean="0"/>
              <a:t>datasets</a:t>
            </a:r>
          </a:p>
          <a:p>
            <a:pPr lvl="1"/>
            <a:r>
              <a:rPr lang="en-US" dirty="0"/>
              <a:t>Contain sensitive and confidential, individual-level data</a:t>
            </a:r>
          </a:p>
          <a:p>
            <a:pPr lvl="1"/>
            <a:r>
              <a:rPr lang="en-US" dirty="0" smtClean="0"/>
              <a:t>Must be handled carefully, restricted access</a:t>
            </a:r>
          </a:p>
          <a:p>
            <a:pPr lvl="1"/>
            <a:r>
              <a:rPr lang="en-US" dirty="0" smtClean="0"/>
              <a:t>Must </a:t>
            </a:r>
            <a:r>
              <a:rPr lang="en-US" dirty="0" smtClean="0"/>
              <a:t>consider privacy </a:t>
            </a:r>
            <a:r>
              <a:rPr lang="en-US" dirty="0" smtClean="0"/>
              <a:t>laws (FERPA, HIPAA, etc.)</a:t>
            </a:r>
            <a:endParaRPr lang="en-US" dirty="0"/>
          </a:p>
          <a:p>
            <a:r>
              <a:rPr lang="en-US" dirty="0" smtClean="0"/>
              <a:t>IDS itself should never be “open” </a:t>
            </a:r>
          </a:p>
          <a:p>
            <a:pPr lvl="1"/>
            <a:r>
              <a:rPr lang="en-US" dirty="0" smtClean="0"/>
              <a:t>If aggregated appropriately, neighborhood indicators created from data in IDS could be publically released.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427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914" y="1890926"/>
            <a:ext cx="3875232" cy="4203573"/>
          </a:xfrm>
        </p:spPr>
        <p:txBody>
          <a:bodyPr/>
          <a:lstStyle/>
          <a:p>
            <a:r>
              <a:rPr lang="en-US" dirty="0" smtClean="0"/>
              <a:t>Real-time integration across data sources</a:t>
            </a:r>
          </a:p>
          <a:p>
            <a:pPr lvl="1"/>
            <a:r>
              <a:rPr lang="en-US" dirty="0" smtClean="0"/>
              <a:t>Can be collaborative </a:t>
            </a:r>
          </a:p>
          <a:p>
            <a:pPr lvl="1"/>
            <a:r>
              <a:rPr lang="en-US" dirty="0" smtClean="0"/>
              <a:t>Used for case management </a:t>
            </a:r>
          </a:p>
          <a:p>
            <a:pPr lvl="2"/>
            <a:r>
              <a:rPr lang="en-US" dirty="0" smtClean="0"/>
              <a:t>Ex. Efforts to Outcomes (ETO)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integration and </a:t>
            </a:r>
            <a:r>
              <a:rPr lang="en-US" dirty="0"/>
              <a:t>u</a:t>
            </a:r>
            <a:r>
              <a:rPr lang="en-US" dirty="0" smtClean="0"/>
              <a:t>ses of IDS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16582" y="1890926"/>
            <a:ext cx="4114800" cy="4203573"/>
          </a:xfrm>
        </p:spPr>
        <p:txBody>
          <a:bodyPr/>
          <a:lstStyle/>
          <a:p>
            <a:r>
              <a:rPr lang="en-US" dirty="0" smtClean="0"/>
              <a:t>Periodic integration across sources</a:t>
            </a:r>
          </a:p>
          <a:p>
            <a:pPr lvl="1"/>
            <a:r>
              <a:rPr lang="en-US" dirty="0" smtClean="0"/>
              <a:t>Used for research, policy development and planning, evaluation, etc.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11564" y="5264529"/>
            <a:ext cx="6206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Some IDS may have both </a:t>
            </a:r>
            <a:r>
              <a:rPr lang="en-US" dirty="0" smtClean="0"/>
              <a:t>of these </a:t>
            </a:r>
            <a:r>
              <a:rPr lang="en-US" sz="2000" dirty="0"/>
              <a:t>components</a:t>
            </a:r>
          </a:p>
        </p:txBody>
      </p:sp>
    </p:spTree>
    <p:extLst>
      <p:ext uri="{BB962C8B-B14F-4D97-AF65-F5344CB8AC3E}">
        <p14:creationId xmlns:p14="http://schemas.microsoft.com/office/powerpoint/2010/main" val="3085875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Cross-site project </a:t>
            </a:r>
            <a:r>
              <a:rPr lang="en-US" dirty="0"/>
              <a:t>with the Annie E. Casey </a:t>
            </a:r>
            <a:r>
              <a:rPr lang="en-US" dirty="0" smtClean="0"/>
              <a:t>Foundation: Goals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41350" y="1863725"/>
            <a:ext cx="7769225" cy="42037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Enhance access </a:t>
            </a:r>
            <a:r>
              <a:rPr lang="en-US" dirty="0" smtClean="0"/>
              <a:t>to </a:t>
            </a:r>
            <a:r>
              <a:rPr lang="en-US" dirty="0" smtClean="0"/>
              <a:t>IDS by NNIP partners and their communities </a:t>
            </a:r>
          </a:p>
          <a:p>
            <a:r>
              <a:rPr lang="en-US" dirty="0" smtClean="0"/>
              <a:t>Establish relationships and create </a:t>
            </a:r>
            <a:r>
              <a:rPr lang="en-US" dirty="0"/>
              <a:t>two-way exchange of info between NNIP &amp; </a:t>
            </a:r>
            <a:r>
              <a:rPr lang="en-US" dirty="0" smtClean="0"/>
              <a:t>IDS</a:t>
            </a:r>
          </a:p>
          <a:p>
            <a:r>
              <a:rPr lang="en-US" dirty="0" smtClean="0"/>
              <a:t>Demonstrate </a:t>
            </a:r>
            <a:r>
              <a:rPr lang="en-US" dirty="0"/>
              <a:t>value of adding place info to people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Apply to problems at the neighborhood level across different contexts</a:t>
            </a:r>
          </a:p>
          <a:p>
            <a:r>
              <a:rPr lang="en-US" dirty="0" smtClean="0"/>
              <a:t>Improve IDS data quality and demand for IDS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54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Cross-site project </a:t>
            </a:r>
            <a:r>
              <a:rPr lang="en-US" dirty="0" smtClean="0"/>
              <a:t>with the Annie E. Casey Foundation: Sites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5950" y="1599349"/>
            <a:ext cx="7760188" cy="4423382"/>
          </a:xfrm>
        </p:spPr>
        <p:txBody>
          <a:bodyPr/>
          <a:lstStyle/>
          <a:p>
            <a:pPr lvl="0"/>
            <a:r>
              <a:rPr lang="en-US" sz="2000" dirty="0" smtClean="0">
                <a:solidFill>
                  <a:srgbClr val="273691"/>
                </a:solidFill>
              </a:rPr>
              <a:t>Baltimore: </a:t>
            </a:r>
            <a:r>
              <a:rPr lang="en-US" sz="2000" dirty="0" smtClean="0"/>
              <a:t>Equity of access in energy assistance programs</a:t>
            </a:r>
          </a:p>
          <a:p>
            <a:r>
              <a:rPr lang="en-US" sz="2000" dirty="0" smtClean="0">
                <a:solidFill>
                  <a:srgbClr val="273691"/>
                </a:solidFill>
              </a:rPr>
              <a:t>Cleveland:</a:t>
            </a:r>
            <a:r>
              <a:rPr lang="en-US" sz="2000" dirty="0" smtClean="0"/>
              <a:t> </a:t>
            </a:r>
            <a:r>
              <a:rPr lang="en-US" sz="2000" dirty="0"/>
              <a:t>Outcomes for youth involved in the juvenile justice and child welfare systems</a:t>
            </a:r>
          </a:p>
          <a:p>
            <a:r>
              <a:rPr lang="en-US" sz="2000" dirty="0" smtClean="0">
                <a:solidFill>
                  <a:srgbClr val="273691"/>
                </a:solidFill>
              </a:rPr>
              <a:t>New </a:t>
            </a:r>
            <a:r>
              <a:rPr lang="en-US" sz="2000" dirty="0">
                <a:solidFill>
                  <a:srgbClr val="273691"/>
                </a:solidFill>
              </a:rPr>
              <a:t>York </a:t>
            </a:r>
            <a:r>
              <a:rPr lang="en-US" sz="2000" dirty="0" smtClean="0">
                <a:solidFill>
                  <a:srgbClr val="273691"/>
                </a:solidFill>
              </a:rPr>
              <a:t>City:</a:t>
            </a:r>
            <a:r>
              <a:rPr lang="en-US" sz="2000" dirty="0" smtClean="0"/>
              <a:t> </a:t>
            </a:r>
            <a:r>
              <a:rPr lang="en-US" sz="2000" dirty="0"/>
              <a:t>Neighborhood and building effects on </a:t>
            </a:r>
            <a:r>
              <a:rPr lang="en-US" sz="2000" dirty="0" smtClean="0"/>
              <a:t>homeless shelter entry </a:t>
            </a:r>
          </a:p>
          <a:p>
            <a:pPr lvl="0"/>
            <a:r>
              <a:rPr lang="en-US" sz="2000" dirty="0" smtClean="0">
                <a:solidFill>
                  <a:srgbClr val="273691"/>
                </a:solidFill>
              </a:rPr>
              <a:t>Pinellas County: </a:t>
            </a:r>
            <a:r>
              <a:rPr lang="en-US" sz="2000" dirty="0" smtClean="0"/>
              <a:t>Individual</a:t>
            </a:r>
            <a:r>
              <a:rPr lang="en-US" sz="2000" dirty="0"/>
              <a:t>, home, family, school, and community-level factors </a:t>
            </a:r>
            <a:r>
              <a:rPr lang="en-US" sz="2000" dirty="0" smtClean="0"/>
              <a:t>impacting chronic </a:t>
            </a:r>
            <a:r>
              <a:rPr lang="en-US" sz="2000" dirty="0"/>
              <a:t>absenteeism</a:t>
            </a:r>
          </a:p>
          <a:p>
            <a:pPr lvl="0"/>
            <a:r>
              <a:rPr lang="en-US" sz="2000" dirty="0" smtClean="0">
                <a:solidFill>
                  <a:srgbClr val="273691"/>
                </a:solidFill>
              </a:rPr>
              <a:t>Pittsburgh: </a:t>
            </a:r>
            <a:r>
              <a:rPr lang="en-US" sz="2000" dirty="0" smtClean="0"/>
              <a:t> Effects of neighborhood </a:t>
            </a:r>
            <a:r>
              <a:rPr lang="en-US" sz="2000" dirty="0"/>
              <a:t>characteristics and human services involvement </a:t>
            </a:r>
            <a:r>
              <a:rPr lang="en-US" sz="2000" dirty="0" smtClean="0"/>
              <a:t>on chronic absenteeism</a:t>
            </a:r>
          </a:p>
          <a:p>
            <a:pPr lvl="0"/>
            <a:r>
              <a:rPr lang="en-US" sz="2000" dirty="0" smtClean="0">
                <a:solidFill>
                  <a:srgbClr val="273691"/>
                </a:solidFill>
              </a:rPr>
              <a:t>Providence:</a:t>
            </a:r>
            <a:r>
              <a:rPr lang="en-US" sz="2000" dirty="0" smtClean="0"/>
              <a:t> </a:t>
            </a:r>
            <a:r>
              <a:rPr lang="en-US" sz="2000" dirty="0"/>
              <a:t>Education and employment outcomes and civic engagement levels</a:t>
            </a:r>
          </a:p>
          <a:p>
            <a:pPr lvl="0"/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7288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for IDS</a:t>
            </a:r>
            <a:endParaRPr lang="en-US" dirty="0"/>
          </a:p>
        </p:txBody>
      </p:sp>
      <p:pic>
        <p:nvPicPr>
          <p:cNvPr id="3" name="Picture 2" descr="http://www.aisp.upenn.edu/wp-content/themes/intelligence/images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140" y="1524000"/>
            <a:ext cx="2205098" cy="108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115848"/>
            <a:ext cx="3382365" cy="870857"/>
          </a:xfrm>
          <a:prstGeom prst="rect">
            <a:avLst/>
          </a:prstGeom>
        </p:spPr>
      </p:pic>
      <p:pic>
        <p:nvPicPr>
          <p:cNvPr id="5" name="Picture 4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98" y="2944916"/>
            <a:ext cx="2775182" cy="1212723"/>
          </a:xfrm>
          <a:prstGeom prst="rect">
            <a:avLst/>
          </a:prstGeom>
        </p:spPr>
      </p:pic>
      <p:pic>
        <p:nvPicPr>
          <p:cNvPr id="6" name="Picture 5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309" y="1676400"/>
            <a:ext cx="1085850" cy="1066800"/>
          </a:xfrm>
          <a:prstGeom prst="rect">
            <a:avLst/>
          </a:prstGeom>
        </p:spPr>
      </p:pic>
      <p:sp>
        <p:nvSpPr>
          <p:cNvPr id="11" name="Content Placeholder 1"/>
          <p:cNvSpPr txBox="1">
            <a:spLocks/>
          </p:cNvSpPr>
          <p:nvPr/>
        </p:nvSpPr>
        <p:spPr>
          <a:xfrm>
            <a:off x="615950" y="4351389"/>
            <a:ext cx="8229600" cy="199187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dirty="0" smtClean="0"/>
              <a:t>NNIP IDS catalog and resource page </a:t>
            </a:r>
            <a:r>
              <a:rPr lang="en-US" sz="2600" dirty="0" smtClean="0">
                <a:hlinkClick r:id="rId10"/>
              </a:rPr>
              <a:t>http://neighborhoodindicators.org/resources-integrated-data-systems-ids</a:t>
            </a:r>
            <a:endParaRPr lang="en-US" sz="2600" dirty="0"/>
          </a:p>
          <a:p>
            <a:pPr marL="0" indent="0" algn="ctr">
              <a:buNone/>
            </a:pPr>
            <a:r>
              <a:rPr lang="en-US" sz="2600" dirty="0" smtClean="0"/>
              <a:t>Email: </a:t>
            </a:r>
            <a:r>
              <a:rPr lang="en-US" sz="2600" dirty="0" smtClean="0">
                <a:hlinkClick r:id="rId11"/>
              </a:rPr>
              <a:t>aderian@urban.org</a:t>
            </a:r>
            <a:r>
              <a:rPr lang="en-US" sz="2600" dirty="0" smtClean="0"/>
              <a:t> 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22870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NIP PPT Theme">
  <a:themeElements>
    <a:clrScheme name="NNIP Custom Palette">
      <a:dk1>
        <a:srgbClr val="000000"/>
      </a:dk1>
      <a:lt1>
        <a:sysClr val="window" lastClr="FFFFFF"/>
      </a:lt1>
      <a:dk2>
        <a:srgbClr val="273691"/>
      </a:dk2>
      <a:lt2>
        <a:srgbClr val="00B6DE"/>
      </a:lt2>
      <a:accent1>
        <a:srgbClr val="00B6DE"/>
      </a:accent1>
      <a:accent2>
        <a:srgbClr val="B5D334"/>
      </a:accent2>
      <a:accent3>
        <a:srgbClr val="BAE5F2"/>
      </a:accent3>
      <a:accent4>
        <a:srgbClr val="92278F"/>
      </a:accent4>
      <a:accent5>
        <a:srgbClr val="273691"/>
      </a:accent5>
      <a:accent6>
        <a:srgbClr val="FFFFFF"/>
      </a:accent6>
      <a:hlink>
        <a:srgbClr val="00B6DE"/>
      </a:hlink>
      <a:folHlink>
        <a:srgbClr val="273691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sharepoint/v3/fields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2048</TotalTime>
  <Words>328</Words>
  <Application>Microsoft Office PowerPoint</Application>
  <PresentationFormat>On-screen Show (4:3)</PresentationFormat>
  <Paragraphs>39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NNIP PPT Theme</vt:lpstr>
      <vt:lpstr>Exploring Child Well-Being and School Success with Integrated Data</vt:lpstr>
      <vt:lpstr>What is an Integrated Data System (IDS)?</vt:lpstr>
      <vt:lpstr>Increasing interest in using and developing IDS</vt:lpstr>
      <vt:lpstr>Types of integration and uses of IDS</vt:lpstr>
      <vt:lpstr>Cross-site project with the Annie E. Casey Foundation: Goals</vt:lpstr>
      <vt:lpstr>Cross-site project with the Annie E. Casey Foundation: Sites</vt:lpstr>
      <vt:lpstr>Resources for IDS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Leah Hendey</cp:lastModifiedBy>
  <cp:revision>176</cp:revision>
  <cp:lastPrinted>2014-09-26T20:22:20Z</cp:lastPrinted>
  <dcterms:created xsi:type="dcterms:W3CDTF">2010-04-12T23:12:02Z</dcterms:created>
  <dcterms:modified xsi:type="dcterms:W3CDTF">2015-04-27T19:42:03Z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