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8" r:id="rId3"/>
    <p:sldId id="363" r:id="rId4"/>
    <p:sldId id="401" r:id="rId5"/>
    <p:sldId id="407" r:id="rId6"/>
    <p:sldId id="412" r:id="rId7"/>
    <p:sldId id="416" r:id="rId8"/>
    <p:sldId id="364" r:id="rId9"/>
    <p:sldId id="409" r:id="rId10"/>
    <p:sldId id="415" r:id="rId11"/>
    <p:sldId id="411" r:id="rId12"/>
    <p:sldId id="390" r:id="rId13"/>
    <p:sldId id="392" r:id="rId14"/>
    <p:sldId id="393" r:id="rId15"/>
    <p:sldId id="394" r:id="rId16"/>
    <p:sldId id="386" r:id="rId17"/>
    <p:sldId id="359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FA2"/>
    <a:srgbClr val="FFCCCC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8" autoAdjust="0"/>
    <p:restoredTop sz="93604" autoAdjust="0"/>
  </p:normalViewPr>
  <p:slideViewPr>
    <p:cSldViewPr>
      <p:cViewPr varScale="1">
        <p:scale>
          <a:sx n="80" d="100"/>
          <a:sy n="80" d="100"/>
        </p:scale>
        <p:origin x="126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128" y="90"/>
      </p:cViewPr>
      <p:guideLst>
        <p:guide orient="horz" pos="2928"/>
        <p:guide pos="2208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142080935079063E-2"/>
          <c:w val="1"/>
          <c:h val="0.924208587976984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FC only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205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(1.6%)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205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(1.6%)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207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(1.7%)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99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9th grade to age 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DL only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2,524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(20.2%)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2,524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(20.2%)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228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(1.8%)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99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9th grade to age 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3500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Dually inv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207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(1.7%)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207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(1.7%)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9</a:t>
                    </a:r>
                  </a:p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(0.1%)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99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9th grade to age 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inv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864197530864196E-3"/>
                  <c:y val="7.9560570833868659E-3"/>
                </c:manualLayout>
              </c:layout>
              <c:tx>
                <c:rich>
                  <a:bodyPr rot="0" spcFirstLastPara="1" vertOverflow="clip" horzOverflow="clip" vert="horz" wrap="square" lIns="91440" tIns="91440" rIns="91440" bIns="274320" anchor="ctr" anchorCtr="1">
                    <a:noAutofit/>
                  </a:bodyPr>
                  <a:lstStyle/>
                  <a:p>
                    <a:pPr>
                      <a:defRPr sz="1098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sz="1098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9,553</a:t>
                    </a:r>
                  </a:p>
                  <a:p>
                    <a:pPr>
                      <a:defRPr sz="1098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(76.5%)</a:t>
                    </a:r>
                    <a:endParaRPr lang="en-US" dirty="0" smtClean="0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5381914066297268E-2"/>
                      <c:h val="0.197046403070272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6.1728395061728322E-3"/>
                  <c:y val="1.0140232267642548E-2"/>
                </c:manualLayout>
              </c:layout>
              <c:tx>
                <c:rich>
                  <a:bodyPr rot="0" spcFirstLastPara="1" vertOverflow="clip" horzOverflow="clip" vert="horz" wrap="square" lIns="38100" tIns="91440" rIns="91440" bIns="91440" anchor="ctr" anchorCtr="1">
                    <a:noAutofit/>
                  </a:bodyPr>
                  <a:lstStyle/>
                  <a:p>
                    <a:pPr>
                      <a:defRPr sz="1098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9,553</a:t>
                    </a:r>
                  </a:p>
                  <a:p>
                    <a:pPr>
                      <a:defRPr sz="1098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(76.5%)</a:t>
                    </a:r>
                    <a:endParaRPr lang="en-US" dirty="0" smtClean="0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8.4269223291532983E-2"/>
                      <c:h val="0.1875203152135015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5432098765432098E-3"/>
                  <c:y val="6.0472451279359019E-2"/>
                </c:manualLayout>
              </c:layout>
              <c:tx>
                <c:rich>
                  <a:bodyPr rot="0" spcFirstLastPara="1" vertOverflow="clip" horzOverflow="clip" vert="horz" wrap="square" lIns="0" tIns="0" rIns="91440" bIns="0" anchor="ctr" anchorCtr="1">
                    <a:spAutoFit/>
                  </a:bodyPr>
                  <a:lstStyle/>
                  <a:p>
                    <a:pPr>
                      <a:defRPr sz="1098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12,045</a:t>
                    </a:r>
                  </a:p>
                  <a:p>
                    <a:pPr>
                      <a:defRPr sz="1098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(96.4%)</a:t>
                    </a:r>
                    <a:endParaRPr lang="en-US" dirty="0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91440" bIns="19050" anchor="ctr" anchorCtr="1">
                <a:spAutoFit/>
              </a:bodyPr>
              <a:lstStyle/>
              <a:p>
                <a:pPr>
                  <a:defRPr sz="1099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9th grade to age 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0"/>
        <c:axId val="118711688"/>
        <c:axId val="118712080"/>
      </c:barChart>
      <c:catAx>
        <c:axId val="118711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8712080"/>
        <c:crosses val="autoZero"/>
        <c:auto val="1"/>
        <c:lblAlgn val="ctr"/>
        <c:lblOffset val="100"/>
        <c:noMultiLvlLbl val="0"/>
      </c:catAx>
      <c:valAx>
        <c:axId val="118712080"/>
        <c:scaling>
          <c:orientation val="minMax"/>
          <c:max val="14100"/>
          <c:min val="0"/>
        </c:scaling>
        <c:delete val="1"/>
        <c:axPos val="l"/>
        <c:numFmt formatCode="#,##0" sourceLinked="0"/>
        <c:majorTickMark val="out"/>
        <c:minorTickMark val="none"/>
        <c:tickLblPos val="nextTo"/>
        <c:crossAx val="118711688"/>
        <c:crosses val="autoZero"/>
        <c:crossBetween val="between"/>
        <c:majorUnit val="10000"/>
        <c:minorUnit val="1000"/>
      </c:valAx>
      <c:spPr>
        <a:noFill/>
        <a:ln w="25373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232091524273752E-2"/>
          <c:w val="0.99259251158331407"/>
          <c:h val="0.8953579463281374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3893107117960445E-8"/>
                  <c:y val="-2.6126198510901377E-3"/>
                </c:manualLayout>
              </c:layout>
              <c:tx>
                <c:rich>
                  <a:bodyPr rot="0" spcFirstLastPara="1" vertOverflow="ellipsis" vert="horz" wrap="square" lIns="0" tIns="19050" rIns="38100" bIns="19050" anchor="ctr" anchorCtr="0">
                    <a:noAutofit/>
                  </a:bodyPr>
                  <a:lstStyle/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   180</a:t>
                    </a:r>
                  </a:p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(87.8%)</a:t>
                    </a:r>
                    <a:endParaRPr lang="en-US" sz="15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10857143786083"/>
                      <c:h val="0.22448979591836737"/>
                    </c:manualLayout>
                  </c15:layout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2,426</a:t>
                    </a:r>
                  </a:p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(96.1%)</a:t>
                    </a:r>
                    <a:endParaRPr lang="en-US" sz="15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layout>
                <c:manualLayout>
                  <c:x val="2.9727196993555488E-4"/>
                  <c:y val="-3.1402324709411261E-3"/>
                </c:manualLayout>
              </c:layout>
              <c:tx>
                <c:rich>
                  <a:bodyPr rot="0" spcFirstLastPara="1" vertOverflow="ellipsis" vert="horz" wrap="square" lIns="0" tIns="19050" rIns="38100" bIns="19050" anchor="ctr" anchorCtr="0">
                    <a:noAutofit/>
                  </a:bodyPr>
                  <a:lstStyle/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   175</a:t>
                    </a:r>
                  </a:p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(84.5%)</a:t>
                    </a:r>
                    <a:endParaRPr lang="en-US" sz="15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10857143786083"/>
                      <c:h val="0.20748299319727892"/>
                    </c:manualLayout>
                  </c15:layout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9,377</a:t>
                    </a:r>
                  </a:p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(98.2%)</a:t>
                    </a:r>
                    <a:endParaRPr lang="en-US" sz="15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420</c:v>
                </c:pt>
                <c:pt idx="1">
                  <c:v>1500</c:v>
                </c:pt>
                <c:pt idx="2">
                  <c:v>400</c:v>
                </c:pt>
                <c:pt idx="3">
                  <c:v>3900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3093112260920681E-2"/>
                  <c:y val="-1.0227516203332766E-3"/>
                </c:manualLayout>
              </c:layout>
              <c:tx>
                <c:rich>
                  <a:bodyPr rot="0" spcFirstLastPara="1" vertOverflow="ellipsis" vert="horz" wrap="square" lIns="38100" tIns="0" rIns="38100" bIns="9144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25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(12.2%)</a:t>
                    </a:r>
                    <a:endParaRPr lang="en-US" sz="15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10857143786083"/>
                      <c:h val="0.222789115646258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7.1829789887905629E-2"/>
                  <c:y val="-2.724771010766511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98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(3.9%)</a:t>
                    </a:r>
                    <a:endParaRPr lang="en-US" sz="15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10857143786083"/>
                      <c:h val="0.214285714285714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6.7865572477241273E-2"/>
                  <c:y val="-4.8501749781277338E-3"/>
                </c:manualLayout>
              </c:layout>
              <c:tx>
                <c:rich>
                  <a:bodyPr rot="0" spcFirstLastPara="1" vertOverflow="ellipsis" vert="horz" wrap="square" lIns="0" tIns="91440" rIns="38100" bIns="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32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(15.5%)</a:t>
                    </a:r>
                    <a:endParaRPr lang="en-US" sz="15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10857143786083"/>
                      <c:h val="0.2114512471655328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6.2120605078141225E-2"/>
                  <c:y val="-7.146428125055803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  176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  (1.8%)</a:t>
                    </a:r>
                    <a:endParaRPr lang="en-US" sz="15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35781746954237"/>
                      <c:h val="0.207482993197278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51</c:v>
                </c:pt>
                <c:pt idx="1">
                  <c:v>140</c:v>
                </c:pt>
                <c:pt idx="2">
                  <c:v>61</c:v>
                </c:pt>
                <c:pt idx="3">
                  <c:v>210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154439928"/>
        <c:axId val="154440320"/>
      </c:barChart>
      <c:catAx>
        <c:axId val="1544399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440320"/>
        <c:crosses val="autoZero"/>
        <c:auto val="1"/>
        <c:lblAlgn val="ctr"/>
        <c:lblOffset val="100"/>
        <c:noMultiLvlLbl val="0"/>
      </c:catAx>
      <c:valAx>
        <c:axId val="154440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4439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9645279482623028E-2"/>
          <c:w val="0.99259251158331407"/>
          <c:h val="0.9231786641194064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2582936515032158E-4"/>
                  <c:y val="-4.7715115453784784E-4"/>
                </c:manualLayout>
              </c:layout>
              <c:tx>
                <c:rich>
                  <a:bodyPr rot="0" spcFirstLastPara="1" vertOverflow="ellipsis" vert="horz" wrap="square" lIns="0" tIns="19050" rIns="38100" bIns="19050" anchor="ctr" anchorCtr="0">
                    <a:noAutofit/>
                  </a:bodyPr>
                  <a:lstStyle/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   173</a:t>
                    </a:r>
                  </a:p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(84.4%)</a:t>
                    </a:r>
                    <a:endParaRPr lang="en-US" sz="15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954106321244964"/>
                      <c:h val="0.22693460751556782"/>
                    </c:manualLayout>
                  </c15:layout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1,563</a:t>
                    </a:r>
                  </a:p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(61.9%)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layout>
                <c:manualLayout>
                  <c:x val="-1.5015005473262434E-2"/>
                  <c:y val="2.9221482108787241E-3"/>
                </c:manualLayout>
              </c:layout>
              <c:tx>
                <c:rich>
                  <a:bodyPr rot="0" spcFirstLastPara="1" vertOverflow="ellipsis" vert="horz" wrap="square" lIns="0" tIns="19050" rIns="38100" bIns="19050" anchor="ctr" anchorCtr="0">
                    <a:noAutofit/>
                  </a:bodyPr>
                  <a:lstStyle/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  139</a:t>
                    </a:r>
                  </a:p>
                  <a:p>
                    <a:pPr algn="l"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dirty="0" smtClean="0"/>
                      <a:t> (67.2%)</a:t>
                    </a:r>
                    <a:endParaRPr lang="en-US" sz="15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51417528420397"/>
                      <c:h val="0.2346134281930073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8768849207961953E-3"/>
                  <c:y val="4.382819705652497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8,951</a:t>
                    </a:r>
                  </a:p>
                  <a:p>
                    <a:pPr>
                      <a:defRPr sz="15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(93.7%)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395618079633415E-2"/>
                      <c:h val="0.2297121609816890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440</c:v>
                </c:pt>
                <c:pt idx="1">
                  <c:v>1150</c:v>
                </c:pt>
                <c:pt idx="2">
                  <c:v>400</c:v>
                </c:pt>
                <c:pt idx="3">
                  <c:v>3900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866542250379106E-2"/>
                  <c:y val="-4.7738121777534878E-4"/>
                </c:manualLayout>
              </c:layout>
              <c:tx>
                <c:rich>
                  <a:bodyPr rot="0" spcFirstLastPara="1" vertOverflow="ellipsis" vert="horz" wrap="square" lIns="38100" tIns="0" rIns="38100" bIns="9144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32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(15.6%)</a:t>
                    </a:r>
                    <a:endParaRPr lang="en-US" sz="15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16267552753397"/>
                      <c:h val="0.23304255640747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0911011861173769"/>
                  <c:y val="-1.257755719314567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961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(38.1%)</a:t>
                    </a:r>
                    <a:endParaRPr lang="en-US" sz="15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260891142004669"/>
                      <c:h val="0.2150442492127811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7.0521364640167908E-2"/>
                  <c:y val="3.379743990230541E-3"/>
                </c:manualLayout>
              </c:layout>
              <c:tx>
                <c:rich>
                  <a:bodyPr rot="0" spcFirstLastPara="1" vertOverflow="ellipsis" vert="horz" wrap="square" lIns="0" tIns="91440" rIns="38100" bIns="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68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 smtClean="0"/>
                      <a:t>(32.9%)</a:t>
                    </a:r>
                    <a:endParaRPr lang="en-US" sz="15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92754766068463"/>
                      <c:h val="0.23035679817311383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6.6173346431132887E-2"/>
                  <c:y val="1.257985782552050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602</a:t>
                    </a:r>
                  </a:p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(6.3%)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398263896226886E-2"/>
                      <c:h val="0.2297121609816890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62</c:v>
                </c:pt>
                <c:pt idx="1">
                  <c:v>450</c:v>
                </c:pt>
                <c:pt idx="2">
                  <c:v>100</c:v>
                </c:pt>
                <c:pt idx="3">
                  <c:v>250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154441104"/>
        <c:axId val="154441496"/>
      </c:barChart>
      <c:catAx>
        <c:axId val="154441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441496"/>
        <c:crosses val="autoZero"/>
        <c:auto val="1"/>
        <c:lblAlgn val="ctr"/>
        <c:lblOffset val="100"/>
        <c:noMultiLvlLbl val="0"/>
      </c:catAx>
      <c:valAx>
        <c:axId val="154441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4441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7A3CA2-1373-41DE-BC27-3E226FE9E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42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FA4A69-143A-4BC7-A9AE-A2D05F8B4157}" type="datetimeFigureOut">
              <a:rPr lang="en-US"/>
              <a:pPr>
                <a:defRPr/>
              </a:pPr>
              <a:t>5/20/2015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F54132-0D8C-4A9B-A2C8-3B010F174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58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25AD56-CF62-4AF6-9B6F-C7559F9AB73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5390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E25EF6-6A27-4DA2-85BF-D06018C8890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0405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4519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2F01F5-E5F7-436B-A76A-0E65CE7E03C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3981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347607-C328-428A-A7A0-FFD5A880EF9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2871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347607-C328-428A-A7A0-FFD5A880EF9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5756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347607-C328-428A-A7A0-FFD5A880EF9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0378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9A86C7-443A-43DF-9D91-3D497940575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7948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23DF6-4F6B-4444-B9A3-B92F4DDDC2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50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93256-8A38-4EF0-AFD1-77885D1D9D0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5078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54132-0D8C-4A9B-A2C8-3B010F17455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2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Footer Placeholder 2"/>
          <p:cNvSpPr txBox="1">
            <a:spLocks/>
          </p:cNvSpPr>
          <p:nvPr userDrawn="1"/>
        </p:nvSpPr>
        <p:spPr>
          <a:xfrm>
            <a:off x="3657600" y="6583364"/>
            <a:ext cx="54864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5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bg1">
                    <a:lumMod val="65000"/>
                  </a:schemeClr>
                </a:solidFill>
              </a:rPr>
              <a:t>Jack, Joseph and Morton Mandel School of Applied Social Sciences</a:t>
            </a:r>
            <a:endParaRPr lang="en-US" sz="13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0" y="6583364"/>
            <a:ext cx="4572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D87E6D1-9092-4064-AE88-E28373033D60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l">
              <a:defRPr sz="2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22"/>
            <a:ext cx="8229600" cy="4571951"/>
          </a:xfrm>
        </p:spPr>
        <p:txBody>
          <a:bodyPr/>
          <a:lstStyle>
            <a:lvl1pPr marL="228600" indent="-228600">
              <a:defRPr sz="2600"/>
            </a:lvl1pPr>
            <a:lvl2pPr marL="457200" indent="-228600">
              <a:buFont typeface="Courier New" pitchFamily="49" charset="0"/>
              <a:buChar char="o"/>
              <a:defRPr sz="2200"/>
            </a:lvl2pPr>
            <a:lvl3pPr>
              <a:defRPr sz="25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2023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" name="Footer Placeholder 2"/>
          <p:cNvSpPr txBox="1">
            <a:spLocks/>
          </p:cNvSpPr>
          <p:nvPr userDrawn="1"/>
        </p:nvSpPr>
        <p:spPr>
          <a:xfrm>
            <a:off x="3657600" y="6583364"/>
            <a:ext cx="54864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5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bg1">
                    <a:lumMod val="65000"/>
                  </a:schemeClr>
                </a:solidFill>
              </a:rPr>
              <a:t>Jack, Joseph and Morton Mandel School of Applied Social Sciences</a:t>
            </a:r>
            <a:endParaRPr lang="en-US" sz="13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0" y="6583364"/>
            <a:ext cx="4572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1708631-0BB4-472B-9F26-A56C16DAC87A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l">
              <a:defRPr sz="2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9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0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35"/>
            <a:ext cx="8229600" cy="685800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D59644D-BF09-48C7-AA82-0AF256E4C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6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C387D-D7DD-43F8-BD41-97C6345F251F}" type="datetime1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11B7-0EF5-43AC-8FCC-9D1A48D26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7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3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0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5FB72-1702-447E-ACB6-AE39EFE83C71}" type="datetime1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D51CF-3DCE-4717-8FAE-10A3E2E0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8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510F20-0A1C-45EE-9FB2-6A95AF008C95}" type="datetime1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2D0C5F-70D1-4CB5-8D81-C81E29746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3" r:id="rId5"/>
    <p:sldLayoutId id="2147483719" r:id="rId6"/>
    <p:sldLayoutId id="2147483720" r:id="rId7"/>
    <p:sldLayoutId id="214748371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laudia.Coulton@case.edu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hyperlink" Target="http://neocando.case.edu/" TargetMode="External"/><Relationship Id="rId4" Type="http://schemas.openxmlformats.org/officeDocument/2006/relationships/hyperlink" Target="http://povertycenter.case.ed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400800" y="2514600"/>
            <a:ext cx="1828800" cy="1828800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457200"/>
            <a:ext cx="31099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315200" y="2514590"/>
            <a:ext cx="914400" cy="914400"/>
          </a:xfrm>
          <a:prstGeom prst="rect">
            <a:avLst/>
          </a:prstGeom>
          <a:solidFill>
            <a:schemeClr val="accent6"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11913" y="3428990"/>
            <a:ext cx="914400" cy="914400"/>
          </a:xfrm>
          <a:prstGeom prst="rect">
            <a:avLst/>
          </a:prstGeom>
          <a:solidFill>
            <a:schemeClr val="accent1"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69113" y="2971790"/>
            <a:ext cx="914400" cy="914400"/>
          </a:xfrm>
          <a:prstGeom prst="rect">
            <a:avLst/>
          </a:prstGeom>
          <a:solidFill>
            <a:srgbClr val="C00000">
              <a:alpha val="7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1271" name="Title 1"/>
          <p:cNvSpPr>
            <a:spLocks noGrp="1"/>
          </p:cNvSpPr>
          <p:nvPr>
            <p:ph type="ctrTitle"/>
          </p:nvPr>
        </p:nvSpPr>
        <p:spPr>
          <a:xfrm>
            <a:off x="917575" y="2514610"/>
            <a:ext cx="7315200" cy="1828780"/>
          </a:xfrm>
        </p:spPr>
        <p:txBody>
          <a:bodyPr/>
          <a:lstStyle/>
          <a:p>
            <a:pPr algn="l" eaLnBrk="1" hangingPunct="1"/>
            <a:r>
              <a:rPr lang="en-US" altLang="en-US" sz="25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Early adult outcomes for </a:t>
            </a:r>
            <a:r>
              <a:rPr lang="en-US" altLang="en-US" sz="2500" b="1" dirty="0" smtClean="0">
                <a:cs typeface="Times New Roman" panose="02020603050405020304" pitchFamily="18" charset="0"/>
              </a:rPr>
              <a:t>a Cleveland Metropolitan School District (CMSD) 9t</a:t>
            </a:r>
            <a:r>
              <a:rPr lang="en-US" altLang="en-US" sz="25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 grade cohort:</a:t>
            </a:r>
            <a:br>
              <a:rPr lang="en-US" altLang="en-US" sz="25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sz="25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How do youth with foster care and</a:t>
            </a:r>
            <a:br>
              <a:rPr lang="en-US" altLang="en-US" sz="25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sz="25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delinquency spells differ from their peers? </a:t>
            </a:r>
            <a:endParaRPr lang="en-US" altLang="en-US" sz="2500" b="1" i="1" dirty="0" smtClean="0"/>
          </a:p>
        </p:txBody>
      </p:sp>
      <p:sp>
        <p:nvSpPr>
          <p:cNvPr id="11272" name="Subtitle 2"/>
          <p:cNvSpPr>
            <a:spLocks noGrp="1"/>
          </p:cNvSpPr>
          <p:nvPr>
            <p:ph type="subTitle" idx="1"/>
          </p:nvPr>
        </p:nvSpPr>
        <p:spPr>
          <a:xfrm>
            <a:off x="917575" y="4876448"/>
            <a:ext cx="7315200" cy="157003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Claudia J. </a:t>
            </a:r>
            <a:r>
              <a:rPr lang="en-US" altLang="en-US" sz="1500" b="1" i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Coulton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, Ph.D.,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Professor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David </a:t>
            </a:r>
            <a:r>
              <a:rPr lang="en-US" altLang="en-US" sz="15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Crampton</a:t>
            </a:r>
            <a:r>
              <a:rPr lang="en-US" altLang="en-US" sz="15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, Ph.D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Associate Professor</a:t>
            </a:r>
          </a:p>
          <a:p>
            <a:pPr>
              <a:spcBef>
                <a:spcPct val="0"/>
              </a:spcBef>
            </a:pPr>
            <a:r>
              <a:rPr lang="en-US" altLang="en-US" sz="1500" b="1" i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Seok-Joo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Kim, Ph.D.,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Postdoctoral Scholar</a:t>
            </a:r>
            <a:endParaRPr lang="en-US" altLang="en-US" sz="1500" b="1" i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1500" b="1" i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1500" b="1" i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oungmin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Cho, M.A.,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Graduate Assistant</a:t>
            </a:r>
            <a:endParaRPr lang="en-US" altLang="en-US" sz="1500" b="1" i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1500" dirty="0" smtClean="0">
                <a:solidFill>
                  <a:schemeClr val="tx1"/>
                </a:solidFill>
              </a:rPr>
              <a:t>Center on Urban Poverty &amp; Community Development</a:t>
            </a:r>
          </a:p>
          <a:p>
            <a:pPr eaLnBrk="1" hangingPunct="1"/>
            <a:r>
              <a:rPr lang="en-US" altLang="en-US" sz="1500" dirty="0" smtClean="0">
                <a:solidFill>
                  <a:schemeClr val="tx1"/>
                </a:solidFill>
              </a:rPr>
              <a:t>May 7, 2015 | Pittsburgh, PA</a:t>
            </a:r>
          </a:p>
        </p:txBody>
      </p:sp>
      <p:pic>
        <p:nvPicPr>
          <p:cNvPr id="9" name="Picture 8" descr="NNIP_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1" y="457200"/>
            <a:ext cx="2540279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60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611564" y="2295802"/>
            <a:ext cx="3398838" cy="454469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00385" y="1965976"/>
            <a:ext cx="2743200" cy="18288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Cleveland Metropolitan School District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1985" y="2148856"/>
            <a:ext cx="274302" cy="7318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754878" y="6080731"/>
            <a:ext cx="4023316" cy="6400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ctr"/>
          <a:lstStyle/>
          <a:p>
            <a:r>
              <a:rPr lang="en-US" sz="1000" b="1" dirty="0" smtClean="0">
                <a:solidFill>
                  <a:schemeClr val="tx1"/>
                </a:solidFill>
                <a:cs typeface="Cambria"/>
              </a:rPr>
              <a:t>Source: </a:t>
            </a:r>
            <a:r>
              <a:rPr lang="en-US" sz="1000" dirty="0" smtClean="0">
                <a:solidFill>
                  <a:schemeClr val="tx1"/>
                </a:solidFill>
                <a:cs typeface="Cambria"/>
              </a:rPr>
              <a:t>1</a:t>
            </a:r>
            <a:r>
              <a:rPr lang="en-US" sz="1000" dirty="0">
                <a:solidFill>
                  <a:schemeClr val="tx1"/>
                </a:solidFill>
                <a:cs typeface="Cambria"/>
              </a:rPr>
              <a:t>. Cleveland Metropolitan School District (CMSD</a:t>
            </a:r>
            <a:r>
              <a:rPr lang="en-US" sz="1000" dirty="0" smtClean="0">
                <a:solidFill>
                  <a:schemeClr val="tx1"/>
                </a:solidFill>
                <a:cs typeface="Cambria"/>
              </a:rPr>
              <a:t>)</a:t>
            </a:r>
          </a:p>
          <a:p>
            <a:r>
              <a:rPr lang="en-US" sz="1000" dirty="0">
                <a:solidFill>
                  <a:schemeClr val="tx1"/>
                </a:solidFill>
                <a:cs typeface="Cambria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cs typeface="Cambria"/>
              </a:rPr>
              <a:t>              </a:t>
            </a:r>
            <a:r>
              <a:rPr lang="en-US" sz="1000" dirty="0">
                <a:solidFill>
                  <a:schemeClr val="tx1"/>
                </a:solidFill>
                <a:cs typeface="Cambria"/>
              </a:rPr>
              <a:t>2. Cuyahoga County Department of Children and Family Services </a:t>
            </a:r>
          </a:p>
          <a:p>
            <a:r>
              <a:rPr lang="en-US" sz="1000" b="1" dirty="0" smtClean="0">
                <a:solidFill>
                  <a:schemeClr val="tx1"/>
                </a:solidFill>
                <a:cs typeface="Cambria"/>
              </a:rPr>
              <a:t>Note: </a:t>
            </a:r>
            <a:r>
              <a:rPr lang="en-US" sz="1000" dirty="0" smtClean="0">
                <a:solidFill>
                  <a:schemeClr val="tx1"/>
                </a:solidFill>
              </a:rPr>
              <a:t>System involved youth: n=2,935</a:t>
            </a:r>
            <a:r>
              <a:rPr lang="en-US" sz="1000" dirty="0">
                <a:solidFill>
                  <a:schemeClr val="tx1"/>
                </a:solidFill>
              </a:rPr>
              <a:t>, 23.5 % of total </a:t>
            </a:r>
            <a:r>
              <a:rPr lang="en-US" sz="1000" dirty="0" smtClean="0">
                <a:solidFill>
                  <a:schemeClr val="tx1"/>
                </a:solidFill>
              </a:rPr>
              <a:t>sample</a:t>
            </a:r>
            <a:endParaRPr lang="en-US" sz="1000" dirty="0" smtClean="0">
              <a:solidFill>
                <a:schemeClr val="tx1"/>
              </a:solidFill>
              <a:cs typeface="Cambria"/>
            </a:endParaRPr>
          </a:p>
          <a:p>
            <a:r>
              <a:rPr lang="en-US" sz="1000" dirty="0" smtClean="0">
                <a:solidFill>
                  <a:schemeClr val="tx1"/>
                </a:solidFill>
                <a:cs typeface="Cambria"/>
              </a:rPr>
              <a:t>            Total sample: 9</a:t>
            </a:r>
            <a:r>
              <a:rPr lang="en-US" sz="1000" baseline="30000" dirty="0" smtClean="0">
                <a:solidFill>
                  <a:schemeClr val="tx1"/>
                </a:solidFill>
                <a:cs typeface="Cambria"/>
              </a:rPr>
              <a:t>th</a:t>
            </a:r>
            <a:r>
              <a:rPr lang="en-US" sz="1000" dirty="0" smtClean="0">
                <a:solidFill>
                  <a:schemeClr val="tx1"/>
                </a:solidFill>
                <a:cs typeface="Cambria"/>
              </a:rPr>
              <a:t> graders in years of 2005/6-2007/8 (N=12,489)</a:t>
            </a:r>
            <a:endParaRPr lang="en-US" sz="1000" dirty="0">
              <a:solidFill>
                <a:schemeClr val="tx1"/>
              </a:solidFill>
              <a:cs typeface="Cambri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198" y="457200"/>
            <a:ext cx="7406605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Density of system involvement </a:t>
            </a:r>
            <a:r>
              <a:rPr lang="en-US" b="1" dirty="0">
                <a:solidFill>
                  <a:schemeClr val="tx1"/>
                </a:solidFill>
              </a:rPr>
              <a:t>(foster care and/or </a:t>
            </a:r>
            <a:r>
              <a:rPr lang="en-US" b="1" dirty="0" smtClean="0">
                <a:solidFill>
                  <a:schemeClr val="tx1"/>
                </a:solidFill>
              </a:rPr>
              <a:t>delinquency, n=2,935) 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between 9</a:t>
            </a:r>
            <a:r>
              <a:rPr lang="en-US" b="1" baseline="30000" dirty="0" smtClean="0">
                <a:solidFill>
                  <a:schemeClr val="tx1"/>
                </a:solidFill>
              </a:rPr>
              <a:t>th</a:t>
            </a:r>
            <a:r>
              <a:rPr lang="en-US" b="1" dirty="0" smtClean="0">
                <a:solidFill>
                  <a:schemeClr val="tx1"/>
                </a:solidFill>
              </a:rPr>
              <a:t> grade and age 18: Residential locations at 9</a:t>
            </a:r>
            <a:r>
              <a:rPr lang="en-US" b="1" baseline="30000" dirty="0" smtClean="0">
                <a:solidFill>
                  <a:schemeClr val="tx1"/>
                </a:solidFill>
              </a:rPr>
              <a:t>th</a:t>
            </a:r>
            <a:r>
              <a:rPr lang="en-US" b="1" dirty="0" smtClean="0">
                <a:solidFill>
                  <a:schemeClr val="tx1"/>
                </a:solidFill>
              </a:rPr>
              <a:t> grade</a:t>
            </a:r>
          </a:p>
        </p:txBody>
      </p:sp>
      <p:sp>
        <p:nvSpPr>
          <p:cNvPr id="8" name="Rectangle 7"/>
          <p:cNvSpPr/>
          <p:nvPr/>
        </p:nvSpPr>
        <p:spPr>
          <a:xfrm>
            <a:off x="731561" y="2148840"/>
            <a:ext cx="1188708" cy="18288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>
              <a:defRPr/>
            </a:pPr>
            <a:r>
              <a:rPr lang="en-US" sz="1300" dirty="0" smtClean="0">
                <a:solidFill>
                  <a:schemeClr val="tx1"/>
                </a:solidFill>
              </a:rPr>
              <a:t>Low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5791" y="2148853"/>
            <a:ext cx="182880" cy="182880"/>
          </a:xfrm>
          <a:prstGeom prst="rect">
            <a:avLst/>
          </a:prstGeom>
          <a:solidFill>
            <a:srgbClr val="92D05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5791" y="2423169"/>
            <a:ext cx="182880" cy="182880"/>
          </a:xfrm>
          <a:prstGeom prst="rect">
            <a:avLst/>
          </a:prstGeom>
          <a:solidFill>
            <a:srgbClr val="FFC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5791" y="2697486"/>
            <a:ext cx="182880" cy="182880"/>
          </a:xfrm>
          <a:prstGeom prst="rect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1562" y="2423169"/>
            <a:ext cx="1188708" cy="18288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>
              <a:defRPr/>
            </a:pPr>
            <a:r>
              <a:rPr lang="en-US" sz="1300" dirty="0" smtClean="0">
                <a:solidFill>
                  <a:schemeClr val="tx1"/>
                </a:solidFill>
              </a:rPr>
              <a:t>Middle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1562" y="2697486"/>
            <a:ext cx="1188708" cy="18288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>
              <a:defRPr/>
            </a:pPr>
            <a:r>
              <a:rPr lang="en-US" sz="1300" dirty="0" smtClean="0">
                <a:solidFill>
                  <a:schemeClr val="tx1"/>
                </a:solidFill>
              </a:rPr>
              <a:t>High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5793" y="1874537"/>
            <a:ext cx="1463040" cy="188208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>
              <a:defRPr/>
            </a:pPr>
            <a:r>
              <a:rPr lang="en-US" sz="1300" dirty="0" smtClean="0">
                <a:solidFill>
                  <a:schemeClr val="tx1"/>
                </a:solidFill>
              </a:rPr>
              <a:t>Density (kernel) level</a:t>
            </a:r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3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457200" y="3794760"/>
            <a:ext cx="914400" cy="91440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Milestone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371645" y="1600200"/>
            <a:ext cx="7315160" cy="2194560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62456" y="1600200"/>
            <a:ext cx="1828800" cy="21945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2,403 (100</a:t>
            </a:r>
            <a:r>
              <a:rPr lang="en-US" sz="1500" dirty="0" smtClean="0">
                <a:solidFill>
                  <a:schemeClr val="tx1"/>
                </a:solidFill>
              </a:rPr>
              <a:t>%)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7245" y="1600200"/>
            <a:ext cx="914400" cy="219456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All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youth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57245" y="4709160"/>
            <a:ext cx="927964" cy="146304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System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involved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youth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371645" y="4709146"/>
            <a:ext cx="7315160" cy="1463040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71644" y="4709146"/>
            <a:ext cx="1828800" cy="1463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200445" y="5573268"/>
            <a:ext cx="1828800" cy="5943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029245" y="5760706"/>
            <a:ext cx="1828800" cy="411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858045" y="5897852"/>
            <a:ext cx="1828800" cy="2743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bg1"/>
                </a:solidFill>
              </a:rPr>
              <a:t>53 (11</a:t>
            </a:r>
            <a:r>
              <a:rPr lang="en-US" sz="1500" dirty="0" smtClean="0">
                <a:solidFill>
                  <a:schemeClr val="bg1"/>
                </a:solidFill>
              </a:rPr>
              <a:t>%)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58045" y="3118100"/>
            <a:ext cx="1834425" cy="67665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bg1"/>
                </a:solidFill>
              </a:rPr>
              <a:t>748 (31</a:t>
            </a:r>
            <a:r>
              <a:rPr lang="en-US" sz="1500" dirty="0" smtClean="0">
                <a:solidFill>
                  <a:schemeClr val="bg1"/>
                </a:solidFill>
              </a:rPr>
              <a:t>%)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197642" y="2532884"/>
            <a:ext cx="1828800" cy="12618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1,380 (57</a:t>
            </a:r>
            <a:r>
              <a:rPr lang="en-US" sz="1500" dirty="0" smtClean="0">
                <a:solidFill>
                  <a:schemeClr val="tx1"/>
                </a:solidFill>
              </a:rPr>
              <a:t>%)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029245" y="2770628"/>
            <a:ext cx="1834425" cy="1024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1,118 (47</a:t>
            </a:r>
            <a:r>
              <a:rPr lang="en-US" sz="1500" dirty="0" smtClean="0">
                <a:solidFill>
                  <a:schemeClr val="tx1"/>
                </a:solidFill>
              </a:rPr>
              <a:t>%)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Academic trajectory of 2005 CMSD school entry cohort</a:t>
            </a:r>
            <a:r>
              <a:rPr lang="en-US" baseline="30000" dirty="0" smtClean="0"/>
              <a:t>*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All youth vs. system involved youth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371645" y="3794760"/>
            <a:ext cx="1828820" cy="91440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9</a:t>
            </a:r>
            <a:r>
              <a:rPr lang="en-US" sz="1500" baseline="30000" dirty="0" smtClean="0">
                <a:solidFill>
                  <a:schemeClr val="tx1"/>
                </a:solidFill>
              </a:rPr>
              <a:t>th</a:t>
            </a:r>
            <a:r>
              <a:rPr lang="en-US" sz="1500" dirty="0" smtClean="0">
                <a:solidFill>
                  <a:schemeClr val="tx1"/>
                </a:solidFill>
              </a:rPr>
              <a:t> grade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enrollment</a:t>
            </a:r>
            <a:endParaRPr lang="en-US" sz="15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at CMSD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200445" y="3794760"/>
            <a:ext cx="1828820" cy="91440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12</a:t>
            </a:r>
            <a:r>
              <a:rPr lang="en-US" sz="1500" baseline="30000" dirty="0" smtClean="0">
                <a:solidFill>
                  <a:schemeClr val="tx1"/>
                </a:solidFill>
              </a:rPr>
              <a:t>th</a:t>
            </a:r>
            <a:r>
              <a:rPr lang="en-US" sz="1500" dirty="0" smtClean="0">
                <a:solidFill>
                  <a:schemeClr val="tx1"/>
                </a:solidFill>
              </a:rPr>
              <a:t> grade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enrollment</a:t>
            </a:r>
            <a:endParaRPr lang="en-US" sz="15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at CMSD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029245" y="3794760"/>
            <a:ext cx="1828820" cy="91440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High school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graduation</a:t>
            </a:r>
            <a:endParaRPr lang="en-US" sz="15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at CMSD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858045" y="3794760"/>
            <a:ext cx="1828820" cy="91440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College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m</a:t>
            </a:r>
            <a:r>
              <a:rPr lang="en-US" sz="1500" dirty="0" smtClean="0">
                <a:solidFill>
                  <a:schemeClr val="tx1"/>
                </a:solidFill>
              </a:rPr>
              <a:t>atriculation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(Age 18-21)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200465" y="1600200"/>
            <a:ext cx="0" cy="457200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029245" y="1600200"/>
            <a:ext cx="0" cy="457200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858025" y="1600200"/>
            <a:ext cx="0" cy="457200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681201" y="1600200"/>
            <a:ext cx="0" cy="457200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371685" y="1600200"/>
            <a:ext cx="0" cy="457200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ight Arrow 1"/>
          <p:cNvSpPr/>
          <p:nvPr/>
        </p:nvSpPr>
        <p:spPr>
          <a:xfrm>
            <a:off x="3017582" y="4069080"/>
            <a:ext cx="365760" cy="36576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4840718" y="4069080"/>
            <a:ext cx="365760" cy="36576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6675143" y="4069080"/>
            <a:ext cx="365760" cy="36576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200445" y="5897880"/>
            <a:ext cx="1828800" cy="27432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163 (33</a:t>
            </a:r>
            <a:r>
              <a:rPr lang="en-US" sz="1500" dirty="0" smtClean="0">
                <a:solidFill>
                  <a:schemeClr val="tx1"/>
                </a:solidFill>
              </a:rPr>
              <a:t>%)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029245" y="5897880"/>
            <a:ext cx="1828800" cy="27432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101 (21</a:t>
            </a:r>
            <a:r>
              <a:rPr lang="en-US" sz="1500" dirty="0" smtClean="0">
                <a:solidFill>
                  <a:schemeClr val="tx1"/>
                </a:solidFill>
              </a:rPr>
              <a:t>%)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371644" y="5897880"/>
            <a:ext cx="1828800" cy="27432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491 (100</a:t>
            </a:r>
            <a:r>
              <a:rPr lang="en-US" sz="1500" dirty="0" smtClean="0">
                <a:solidFill>
                  <a:schemeClr val="tx1"/>
                </a:solidFill>
              </a:rPr>
              <a:t>%)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" name="AutoShape 2" descr="Image result for nni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371600" y="6172200"/>
            <a:ext cx="7315200" cy="4572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Note.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*</a:t>
            </a:r>
            <a:r>
              <a:rPr lang="en-US" sz="1200" dirty="0" smtClean="0">
                <a:solidFill>
                  <a:schemeClr val="tx1"/>
                </a:solidFill>
              </a:rPr>
              <a:t>Only the youth who were first enrolled in 9</a:t>
            </a:r>
            <a:r>
              <a:rPr lang="en-US" sz="1200" baseline="30000" dirty="0" smtClean="0">
                <a:solidFill>
                  <a:schemeClr val="tx1"/>
                </a:solidFill>
              </a:rPr>
              <a:t>th</a:t>
            </a:r>
            <a:r>
              <a:rPr lang="en-US" sz="1200" dirty="0" smtClean="0">
                <a:solidFill>
                  <a:schemeClr val="tx1"/>
                </a:solidFill>
              </a:rPr>
              <a:t> grade at CMSD  in school year of 2005/06 (N=2,403)</a:t>
            </a:r>
          </a:p>
        </p:txBody>
      </p:sp>
    </p:spTree>
    <p:extLst>
      <p:ext uri="{BB962C8B-B14F-4D97-AF65-F5344CB8AC3E}">
        <p14:creationId xmlns:p14="http://schemas.microsoft.com/office/powerpoint/2010/main" val="399349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4" grpId="0" animBg="1"/>
      <p:bldP spid="51" grpId="0" animBg="1"/>
      <p:bldP spid="53" grpId="0" animBg="1"/>
      <p:bldP spid="62" grpId="0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Homeless services use of CMSD 9</a:t>
            </a:r>
            <a:r>
              <a:rPr lang="en-US" sz="2000" baseline="30000" dirty="0">
                <a:solidFill>
                  <a:prstClr val="black"/>
                </a:solidFill>
              </a:rPr>
              <a:t>th</a:t>
            </a:r>
            <a:r>
              <a:rPr lang="en-US" sz="2000" dirty="0">
                <a:solidFill>
                  <a:prstClr val="black"/>
                </a:solidFill>
              </a:rPr>
              <a:t> grade cohorts between age 18 to </a:t>
            </a:r>
            <a:r>
              <a:rPr lang="en-US" sz="2000" dirty="0" smtClean="0">
                <a:solidFill>
                  <a:prstClr val="black"/>
                </a:solidFill>
              </a:rPr>
              <a:t>21:</a:t>
            </a:r>
            <a:br>
              <a:rPr lang="en-US" sz="2000" dirty="0" smtClean="0">
                <a:solidFill>
                  <a:prstClr val="black"/>
                </a:solidFill>
              </a:rPr>
            </a:br>
            <a:r>
              <a:rPr lang="en-US" sz="2000" dirty="0" smtClean="0"/>
              <a:t>By </a:t>
            </a:r>
            <a:r>
              <a:rPr lang="en-US" sz="2000" dirty="0"/>
              <a:t>system involvement between 9</a:t>
            </a:r>
            <a:r>
              <a:rPr lang="en-US" sz="2000" baseline="30000" dirty="0"/>
              <a:t>th</a:t>
            </a:r>
            <a:r>
              <a:rPr lang="en-US" sz="2000" dirty="0"/>
              <a:t> grade and age 18 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749675" y="1600201"/>
            <a:ext cx="0" cy="2560639"/>
          </a:xfrm>
          <a:prstGeom prst="line">
            <a:avLst/>
          </a:prstGeom>
          <a:ln w="15875" cap="rnd" cmpd="sng">
            <a:noFill/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Chart 47"/>
          <p:cNvGraphicFramePr/>
          <p:nvPr>
            <p:extLst>
              <p:ext uri="{D42A27DB-BD31-4B8C-83A1-F6EECF244321}">
                <p14:modId xmlns:p14="http://schemas.microsoft.com/office/powerpoint/2010/main" val="2278146106"/>
              </p:ext>
            </p:extLst>
          </p:nvPr>
        </p:nvGraphicFramePr>
        <p:xfrm>
          <a:off x="1920269" y="1371600"/>
          <a:ext cx="6766531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0" name="Rectangle 79"/>
          <p:cNvSpPr/>
          <p:nvPr/>
        </p:nvSpPr>
        <p:spPr>
          <a:xfrm>
            <a:off x="457200" y="4873752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Foster care only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57200" y="3886190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Delinquency only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57200" y="2880361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Dually </a:t>
            </a:r>
            <a:endParaRPr lang="en-US" sz="15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involved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57200" y="1874532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No involvement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57200" y="4873752"/>
            <a:ext cx="182880" cy="45720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57200" y="3886190"/>
            <a:ext cx="182880" cy="457200"/>
          </a:xfrm>
          <a:prstGeom prst="rect">
            <a:avLst/>
          </a:prstGeom>
          <a:solidFill>
            <a:schemeClr val="accent6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57200" y="2880361"/>
            <a:ext cx="182880" cy="457200"/>
          </a:xfrm>
          <a:prstGeom prst="rect">
            <a:avLst/>
          </a:prstGeom>
          <a:solidFill>
            <a:srgbClr val="C0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57200" y="1874531"/>
            <a:ext cx="18288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394894" y="5943536"/>
            <a:ext cx="2926080" cy="36576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Homeless services use=331(2.7%)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Mean </a:t>
            </a:r>
            <a:r>
              <a:rPr lang="en-US" sz="1500" b="1" dirty="0" smtClean="0">
                <a:solidFill>
                  <a:schemeClr val="tx1"/>
                </a:solidFill>
              </a:rPr>
              <a:t>of days=179.7 days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651781" y="5943536"/>
            <a:ext cx="2103097" cy="36576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No homeless service use =12,158 (97.4%)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760707" y="5074896"/>
            <a:ext cx="2468873" cy="54864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i="1" dirty="0">
                <a:solidFill>
                  <a:schemeClr val="tx1"/>
                </a:solidFill>
              </a:rPr>
              <a:t>χ²</a:t>
            </a:r>
            <a:r>
              <a:rPr lang="en-US" sz="1500" dirty="0" smtClean="0">
                <a:solidFill>
                  <a:schemeClr val="tx1"/>
                </a:solidFill>
              </a:rPr>
              <a:t> (3)=233.04, </a:t>
            </a:r>
            <a:r>
              <a:rPr lang="en-US" sz="1500" i="1" dirty="0">
                <a:solidFill>
                  <a:schemeClr val="tx1"/>
                </a:solidFill>
              </a:rPr>
              <a:t>p</a:t>
            </a:r>
            <a:r>
              <a:rPr lang="en-US" sz="1500" dirty="0">
                <a:solidFill>
                  <a:schemeClr val="tx1"/>
                </a:solidFill>
              </a:rPr>
              <a:t>&lt;0.001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(N=12,489)</a:t>
            </a:r>
            <a:endParaRPr lang="en-US" sz="15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920240" y="5605272"/>
            <a:ext cx="6400730" cy="0"/>
          </a:xfrm>
          <a:prstGeom prst="straightConnector1">
            <a:avLst/>
          </a:prstGeom>
          <a:ln w="3175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920240" y="1591056"/>
            <a:ext cx="0" cy="4014216"/>
          </a:xfrm>
          <a:prstGeom prst="straightConnector1">
            <a:avLst/>
          </a:prstGeom>
          <a:ln w="3175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86025" y="5897848"/>
            <a:ext cx="457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195" y="5897848"/>
            <a:ext cx="4572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7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0123" y="2057415"/>
            <a:ext cx="786384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Results of logistic regression analysis predicting homeless services use between age 18 and 21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000" dirty="0" smtClean="0">
                <a:solidFill>
                  <a:prstClr val="black"/>
                </a:solidFill>
              </a:rPr>
              <a:t>Homeless services use </a:t>
            </a:r>
            <a:r>
              <a:rPr lang="en-US" sz="2000" dirty="0">
                <a:solidFill>
                  <a:prstClr val="black"/>
                </a:solidFill>
              </a:rPr>
              <a:t>of CMSD 9</a:t>
            </a:r>
            <a:r>
              <a:rPr lang="en-US" sz="2000" baseline="30000" dirty="0">
                <a:solidFill>
                  <a:prstClr val="black"/>
                </a:solidFill>
              </a:rPr>
              <a:t>th</a:t>
            </a:r>
            <a:r>
              <a:rPr lang="en-US" sz="2000" dirty="0">
                <a:solidFill>
                  <a:prstClr val="black"/>
                </a:solidFill>
              </a:rPr>
              <a:t> grade cohorts between age 18 </a:t>
            </a:r>
            <a:r>
              <a:rPr lang="en-US" sz="2000" dirty="0" smtClean="0">
                <a:solidFill>
                  <a:prstClr val="black"/>
                </a:solidFill>
              </a:rPr>
              <a:t>to 21:</a:t>
            </a:r>
            <a:br>
              <a:rPr lang="en-US" sz="2000" dirty="0" smtClean="0">
                <a:solidFill>
                  <a:prstClr val="black"/>
                </a:solidFill>
              </a:rPr>
            </a:br>
            <a:r>
              <a:rPr lang="en-US" sz="2000" dirty="0" smtClean="0">
                <a:solidFill>
                  <a:prstClr val="black"/>
                </a:solidFill>
              </a:rPr>
              <a:t>By demographics, system involvement, and school attendance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91404"/>
              </p:ext>
            </p:extLst>
          </p:nvPr>
        </p:nvGraphicFramePr>
        <p:xfrm>
          <a:off x="914439" y="2514614"/>
          <a:ext cx="6400731" cy="3390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1951"/>
                <a:gridCol w="1554463"/>
                <a:gridCol w="274317"/>
              </a:tblGrid>
              <a:tr h="277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Variables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                     Odds Ratio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Age at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9th </a:t>
                      </a: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grade (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Mean=14.2</a:t>
                      </a: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SD=0.58)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1.232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1500" b="0" i="0" u="none" strike="noStrike" baseline="10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0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Gender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(Female=1</a:t>
                      </a: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50.3%)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1.717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7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Race (Reference=White or others,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16.0%)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500" dirty="0"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dirty="0"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0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  African American (Yes=1, 72.6%)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2.349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7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  Hispanic (Yes=1, 10.2%)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0.976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0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spc="-20" baseline="0" dirty="0">
                          <a:effectLst/>
                          <a:latin typeface="+mj-lt"/>
                        </a:rPr>
                        <a:t>Foster care between 9th grade to age 18 (Yes=1, </a:t>
                      </a:r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3.3%)</a:t>
                      </a:r>
                      <a:endParaRPr lang="en-US" sz="1500" b="0" i="0" u="none" strike="noStrike" spc="-20" baseline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5.305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020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spc="-20" baseline="0" dirty="0">
                          <a:effectLst/>
                          <a:latin typeface="+mj-lt"/>
                        </a:rPr>
                        <a:t>Delinquency between 9th grade to age 18 (</a:t>
                      </a:r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Yes=1, 21.9%)</a:t>
                      </a:r>
                      <a:endParaRPr lang="en-US" sz="1500" b="0" i="0" u="none" strike="noStrike" spc="-20" baseline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1.961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277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Attendance </a:t>
                      </a:r>
                      <a:r>
                        <a:rPr lang="en-US" sz="1500" u="none" strike="noStrike" spc="-20" baseline="0" dirty="0">
                          <a:effectLst/>
                          <a:latin typeface="+mj-lt"/>
                        </a:rPr>
                        <a:t>rate at 9th grade above 89% (Yes=1, </a:t>
                      </a:r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47.6%)</a:t>
                      </a:r>
                      <a:endParaRPr lang="en-US" sz="1500" b="0" i="0" u="none" strike="noStrike" spc="-20" baseline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0.795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en-US" sz="15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78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Model </a:t>
                      </a:r>
                      <a:r>
                        <a:rPr lang="el-GR" sz="1500" i="1" u="none" strike="noStrike" dirty="0" smtClean="0">
                          <a:effectLst/>
                          <a:latin typeface="+mj-lt"/>
                        </a:rPr>
                        <a:t>χ²</a:t>
                      </a:r>
                      <a:r>
                        <a:rPr lang="en-US" sz="1500" i="1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(7)=200.606, </a:t>
                      </a:r>
                      <a:r>
                        <a:rPr lang="en-US" sz="15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&lt;0.001;</a:t>
                      </a:r>
                      <a:r>
                        <a:rPr lang="en-US" sz="15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N=12,489;</a:t>
                      </a:r>
                      <a:endParaRPr lang="en-US" sz="15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83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Homelessness services</a:t>
                      </a:r>
                      <a:r>
                        <a:rPr lang="en-US" sz="1500" u="none" strike="noStrike" baseline="0" dirty="0" smtClean="0">
                          <a:effectLst/>
                          <a:latin typeface="+mj-lt"/>
                        </a:rPr>
                        <a:t> use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 between </a:t>
                      </a: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age 18 and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21 (Yes=1)</a:t>
                      </a:r>
                      <a:r>
                        <a:rPr lang="en-US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=2.7%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55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Note.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&lt;.10</a:t>
                      </a:r>
                      <a:r>
                        <a:rPr kumimoji="0" lang="en-US" sz="12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&lt;.05 </a:t>
                      </a:r>
                      <a:r>
                        <a:rPr kumimoji="0" lang="en-US" sz="12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&lt;.01 </a:t>
                      </a:r>
                      <a:r>
                        <a:rPr kumimoji="0" lang="en-US" sz="12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&lt;.001 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0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/>
              <a:t>Jail involvement of CMSD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cohorts between age 18 to 21:</a:t>
            </a:r>
            <a:br>
              <a:rPr lang="en-US" sz="2000" dirty="0" smtClean="0"/>
            </a:br>
            <a:r>
              <a:rPr lang="en-US" sz="2000" dirty="0" smtClean="0"/>
              <a:t>By system involvement between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and age 18 </a:t>
            </a:r>
            <a:endParaRPr lang="en-US" sz="20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749675" y="1600201"/>
            <a:ext cx="0" cy="2560639"/>
          </a:xfrm>
          <a:prstGeom prst="line">
            <a:avLst/>
          </a:prstGeom>
          <a:ln w="15875" cap="rnd" cmpd="sng">
            <a:noFill/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Chart 47"/>
          <p:cNvGraphicFramePr/>
          <p:nvPr>
            <p:extLst>
              <p:ext uri="{D42A27DB-BD31-4B8C-83A1-F6EECF244321}">
                <p14:modId xmlns:p14="http://schemas.microsoft.com/office/powerpoint/2010/main" val="359475423"/>
              </p:ext>
            </p:extLst>
          </p:nvPr>
        </p:nvGraphicFramePr>
        <p:xfrm>
          <a:off x="1920269" y="1459783"/>
          <a:ext cx="6766531" cy="4346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Rectangle 49"/>
          <p:cNvSpPr/>
          <p:nvPr/>
        </p:nvSpPr>
        <p:spPr>
          <a:xfrm>
            <a:off x="5852146" y="5074902"/>
            <a:ext cx="2377434" cy="54864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i="1" dirty="0">
                <a:solidFill>
                  <a:schemeClr val="tx1"/>
                </a:solidFill>
              </a:rPr>
              <a:t>χ²</a:t>
            </a:r>
            <a:r>
              <a:rPr lang="en-US" sz="1500" dirty="0" smtClean="0">
                <a:solidFill>
                  <a:schemeClr val="tx1"/>
                </a:solidFill>
              </a:rPr>
              <a:t> (3)=1816.958, </a:t>
            </a:r>
            <a:r>
              <a:rPr lang="en-US" sz="1500" i="1" dirty="0">
                <a:solidFill>
                  <a:schemeClr val="tx1"/>
                </a:solidFill>
              </a:rPr>
              <a:t>p</a:t>
            </a:r>
            <a:r>
              <a:rPr lang="en-US" sz="1500" dirty="0">
                <a:solidFill>
                  <a:schemeClr val="tx1"/>
                </a:solidFill>
              </a:rPr>
              <a:t>&lt;0.001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(N=12,489)</a:t>
            </a:r>
            <a:endParaRPr lang="en-US" sz="15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920240" y="5596128"/>
            <a:ext cx="6400730" cy="0"/>
          </a:xfrm>
          <a:prstGeom prst="straightConnector1">
            <a:avLst/>
          </a:prstGeom>
          <a:ln w="3175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920240" y="1591056"/>
            <a:ext cx="0" cy="4014216"/>
          </a:xfrm>
          <a:prstGeom prst="straightConnector1">
            <a:avLst/>
          </a:prstGeom>
          <a:ln w="3175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394894" y="5943536"/>
            <a:ext cx="2926076" cy="36576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Involved </a:t>
            </a:r>
            <a:r>
              <a:rPr lang="en-US" sz="1500" b="1" dirty="0">
                <a:solidFill>
                  <a:schemeClr val="tx1"/>
                </a:solidFill>
              </a:rPr>
              <a:t>in jail=1,663 (13.3%)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Mean of </a:t>
            </a:r>
            <a:r>
              <a:rPr lang="en-US" sz="1500" b="1" dirty="0" smtClean="0">
                <a:solidFill>
                  <a:schemeClr val="tx1"/>
                </a:solidFill>
              </a:rPr>
              <a:t>days=87.7 days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51781" y="5943536"/>
            <a:ext cx="1828780" cy="36576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Not involved in </a:t>
            </a:r>
            <a:r>
              <a:rPr lang="en-US" sz="1500" dirty="0" smtClean="0">
                <a:solidFill>
                  <a:schemeClr val="tx1"/>
                </a:solidFill>
              </a:rPr>
              <a:t>jail =10,826 </a:t>
            </a:r>
            <a:r>
              <a:rPr lang="en-US" sz="1500" dirty="0">
                <a:solidFill>
                  <a:schemeClr val="tx1"/>
                </a:solidFill>
              </a:rPr>
              <a:t>(86.7%)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286025" y="5897848"/>
            <a:ext cx="4572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29195" y="5897848"/>
            <a:ext cx="4572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57200" y="4873752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Foster care only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57200" y="3886190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Delinquency only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57200" y="2880361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Dually </a:t>
            </a:r>
            <a:endParaRPr lang="en-US" sz="15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involved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7200" y="1874532"/>
            <a:ext cx="137160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No involvement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7200" y="4873752"/>
            <a:ext cx="182880" cy="45720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57200" y="3886190"/>
            <a:ext cx="182880" cy="457200"/>
          </a:xfrm>
          <a:prstGeom prst="rect">
            <a:avLst/>
          </a:prstGeom>
          <a:solidFill>
            <a:schemeClr val="accent6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7200" y="2880361"/>
            <a:ext cx="182880" cy="457200"/>
          </a:xfrm>
          <a:prstGeom prst="rect">
            <a:avLst/>
          </a:prstGeom>
          <a:solidFill>
            <a:srgbClr val="C0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7200" y="1874531"/>
            <a:ext cx="18288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0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0123" y="2057415"/>
            <a:ext cx="7863840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      Results of logistic regression analysis predicting jail involvement between age 18 and 21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prstClr val="black"/>
                </a:solidFill>
              </a:rPr>
              <a:t>Jail involvement of </a:t>
            </a:r>
            <a:r>
              <a:rPr lang="en-US" sz="2000" dirty="0">
                <a:solidFill>
                  <a:prstClr val="black"/>
                </a:solidFill>
              </a:rPr>
              <a:t>CMSD 9</a:t>
            </a:r>
            <a:r>
              <a:rPr lang="en-US" sz="2000" baseline="30000" dirty="0">
                <a:solidFill>
                  <a:prstClr val="black"/>
                </a:solidFill>
              </a:rPr>
              <a:t>th</a:t>
            </a:r>
            <a:r>
              <a:rPr lang="en-US" sz="2000" dirty="0">
                <a:solidFill>
                  <a:prstClr val="black"/>
                </a:solidFill>
              </a:rPr>
              <a:t> grade cohorts between age 18 </a:t>
            </a:r>
            <a:r>
              <a:rPr lang="en-US" sz="2000" dirty="0" smtClean="0">
                <a:solidFill>
                  <a:prstClr val="black"/>
                </a:solidFill>
              </a:rPr>
              <a:t>to 21:</a:t>
            </a:r>
            <a:br>
              <a:rPr lang="en-US" sz="2000" dirty="0" smtClean="0">
                <a:solidFill>
                  <a:prstClr val="black"/>
                </a:solidFill>
              </a:rPr>
            </a:br>
            <a:r>
              <a:rPr lang="en-US" sz="2000" dirty="0" smtClean="0">
                <a:solidFill>
                  <a:prstClr val="black"/>
                </a:solidFill>
              </a:rPr>
              <a:t>By demographics, system involvement, and school attendance</a:t>
            </a:r>
            <a:endParaRPr lang="en-US" sz="2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65468"/>
              </p:ext>
            </p:extLst>
          </p:nvPr>
        </p:nvGraphicFramePr>
        <p:xfrm>
          <a:off x="914441" y="2514614"/>
          <a:ext cx="6400729" cy="3385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1949"/>
                <a:gridCol w="1554463"/>
                <a:gridCol w="274317"/>
              </a:tblGrid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Variables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Odds Ratio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Age at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9th </a:t>
                      </a: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grade (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Mean=14.2</a:t>
                      </a: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SD=0.58)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1.449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kern="1200" baseline="15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kern="1200" baseline="15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Gender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(Female=1</a:t>
                      </a:r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50.3%)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0.202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baseline="14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Race (Reference=White or others, </a:t>
                      </a:r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16.0%)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500" dirty="0"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dirty="0"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  African American (Yes=1, 72.6%)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2.177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  Hispanic (Yes=1, 10.2%)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0.806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spc="-20" baseline="0" dirty="0">
                          <a:effectLst/>
                          <a:latin typeface="+mj-lt"/>
                        </a:rPr>
                        <a:t>Foster care between 9th grade to age 18 (Yes=1, </a:t>
                      </a:r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3.3%)</a:t>
                      </a:r>
                      <a:endParaRPr lang="en-US" sz="1500" b="0" i="0" u="none" strike="noStrike" spc="-20" baseline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1.509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sz="1500" b="0" i="0" u="none" strike="noStrike" baseline="15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00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spc="-20" baseline="0" dirty="0">
                          <a:effectLst/>
                          <a:latin typeface="+mj-lt"/>
                        </a:rPr>
                        <a:t>Delinquency between 9th grade to age 18 (</a:t>
                      </a:r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Yes=1, 21.9%)</a:t>
                      </a:r>
                      <a:endParaRPr lang="en-US" sz="1500" b="0" i="0" u="none" strike="noStrike" spc="-20" baseline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5.664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</a:tr>
              <a:tr h="300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Attendance </a:t>
                      </a:r>
                      <a:r>
                        <a:rPr lang="en-US" sz="1500" u="none" strike="noStrike" spc="-20" baseline="0" dirty="0">
                          <a:effectLst/>
                          <a:latin typeface="+mj-lt"/>
                        </a:rPr>
                        <a:t>rate at 9th grade above 89% (Yes=1, </a:t>
                      </a:r>
                      <a:r>
                        <a:rPr lang="en-US" sz="1500" u="none" strike="noStrike" spc="-20" baseline="0" dirty="0" smtClean="0">
                          <a:effectLst/>
                          <a:latin typeface="+mj-lt"/>
                        </a:rPr>
                        <a:t>47.6%)</a:t>
                      </a:r>
                      <a:endParaRPr lang="en-US" sz="1500" b="0" i="0" u="none" strike="noStrike" spc="-20" baseline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0.561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20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0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  <a:latin typeface="+mj-lt"/>
                        </a:rPr>
                        <a:t>Model </a:t>
                      </a:r>
                      <a:r>
                        <a:rPr lang="el-GR" sz="1500" i="1" u="none" strike="noStrike" dirty="0" smtClean="0">
                          <a:effectLst/>
                          <a:latin typeface="+mj-lt"/>
                        </a:rPr>
                        <a:t>χ²</a:t>
                      </a:r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(7)=2375.211,  </a:t>
                      </a:r>
                      <a:r>
                        <a:rPr lang="en-US" sz="150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&lt;0.001; N=12,489;</a:t>
                      </a:r>
                      <a:endParaRPr lang="el-GR" sz="15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051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500" u="none" strike="noStrike" dirty="0" smtClean="0">
                          <a:effectLst/>
                          <a:latin typeface="+mj-lt"/>
                        </a:rPr>
                        <a:t>Jail involvement between age 18 and 21 (Yes=1)=13.3%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5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Note.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&lt;.10 </a:t>
                      </a:r>
                      <a:r>
                        <a:rPr kumimoji="0" lang="en-US" sz="12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&lt;.05 </a:t>
                      </a:r>
                      <a:r>
                        <a:rPr kumimoji="0" lang="en-US" sz="12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&lt;.01 </a:t>
                      </a:r>
                      <a:r>
                        <a:rPr kumimoji="0" lang="en-US" sz="1200" b="0" i="0" u="none" strike="noStrike" kern="1200" cap="none" spc="0" normalizeH="0" baseline="1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r>
                        <a:rPr lang="en-US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&lt;.001 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Conclusions</a:t>
            </a:r>
            <a:endParaRPr lang="en-US" sz="2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rtlCol="0">
            <a:normAutofit fontScale="85000" lnSpcReduction="20000"/>
          </a:bodyPr>
          <a:lstStyle/>
          <a:p>
            <a:pPr marL="227013" indent="-227013"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Adult transition problems (between age 18 and 21)</a:t>
            </a:r>
          </a:p>
          <a:p>
            <a:pPr marL="455613" lvl="1" indent="-227013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Youth with foster care involvement are at markedly increased risk for homelessness than their peers with no system involvement.</a:t>
            </a:r>
          </a:p>
          <a:p>
            <a:pPr marL="455613" lvl="1" indent="-227013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Youth with juvenile justice system involvement are at markedly increased risk for jail involvement.</a:t>
            </a:r>
          </a:p>
          <a:p>
            <a:pPr marL="455613" lvl="1" indent="-227013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Dually involved youth are at highest risk of both of these problematic outcomes.</a:t>
            </a:r>
          </a:p>
          <a:p>
            <a:pPr marL="227013" indent="-227013"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School </a:t>
            </a:r>
            <a:r>
              <a:rPr lang="en-US" sz="3100" dirty="0"/>
              <a:t>outcomes </a:t>
            </a:r>
            <a:endParaRPr lang="en-US" sz="3100" dirty="0" smtClean="0"/>
          </a:p>
          <a:p>
            <a:pPr marL="455613" lvl="1" indent="-227013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School instability is high for all youth </a:t>
            </a:r>
          </a:p>
          <a:p>
            <a:pPr marL="455613" lvl="1" indent="-227013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Graduation rate is generally low for system involved youth</a:t>
            </a:r>
          </a:p>
          <a:p>
            <a:pPr marL="455613" lvl="1" indent="-227013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Higher education—need more data</a:t>
            </a:r>
            <a:endParaRPr lang="en-US" sz="2200" dirty="0" smtClean="0"/>
          </a:p>
          <a:p>
            <a:pPr marL="227013" indent="-227013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400800" y="2514600"/>
            <a:ext cx="1828800" cy="1828800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14400" y="2514600"/>
            <a:ext cx="7315200" cy="1828800"/>
          </a:xfrm>
          <a:prstGeom prst="rect">
            <a:avLst/>
          </a:prstGeom>
          <a:noFill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500" b="1" i="1" dirty="0" smtClean="0"/>
              <a:t>Thank you!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500" b="1" i="1" dirty="0" smtClean="0"/>
              <a:t>Q / A</a:t>
            </a:r>
            <a:endParaRPr lang="en-US" sz="3500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4343400"/>
            <a:ext cx="8229600" cy="18288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b="1" dirty="0" smtClean="0"/>
              <a:t>Contact Information</a:t>
            </a:r>
          </a:p>
          <a:p>
            <a:pPr marL="574675" indent="-234950" eaLnBrk="1" fontAlgn="auto" hangingPunct="1">
              <a:spcAft>
                <a:spcPts val="0"/>
              </a:spcAft>
              <a:defRPr/>
            </a:pPr>
            <a:r>
              <a:rPr lang="en-US" sz="1500" dirty="0" smtClean="0"/>
              <a:t>Claudia J. </a:t>
            </a:r>
            <a:r>
              <a:rPr lang="en-US" sz="1500" dirty="0" err="1" smtClean="0"/>
              <a:t>Coulton</a:t>
            </a:r>
            <a:r>
              <a:rPr lang="en-US" sz="1500" dirty="0" smtClean="0"/>
              <a:t>, Ph.D. (</a:t>
            </a:r>
            <a:r>
              <a:rPr lang="en-US" sz="1500" dirty="0" smtClean="0">
                <a:hlinkClick r:id="rId3"/>
              </a:rPr>
              <a:t>claudia.coulton@case.edu</a:t>
            </a:r>
            <a:r>
              <a:rPr lang="en-US" sz="1500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b="1" dirty="0" smtClean="0"/>
              <a:t>Resources</a:t>
            </a:r>
          </a:p>
          <a:p>
            <a:pPr marL="571500" indent="-228600" eaLnBrk="1" fontAlgn="auto" hangingPunct="1">
              <a:spcAft>
                <a:spcPts val="0"/>
              </a:spcAft>
              <a:defRPr/>
            </a:pPr>
            <a:r>
              <a:rPr lang="en-US" sz="1500" dirty="0" smtClean="0"/>
              <a:t>Center on Urban Poverty &amp; Community Development: </a:t>
            </a:r>
            <a:r>
              <a:rPr lang="en-US" sz="1500" dirty="0" smtClean="0">
                <a:hlinkClick r:id="rId4"/>
              </a:rPr>
              <a:t>http</a:t>
            </a:r>
            <a:r>
              <a:rPr lang="en-US" sz="1500" dirty="0">
                <a:hlinkClick r:id="rId4"/>
              </a:rPr>
              <a:t>://</a:t>
            </a:r>
            <a:r>
              <a:rPr lang="en-US" sz="1500" dirty="0" smtClean="0">
                <a:hlinkClick r:id="rId4"/>
              </a:rPr>
              <a:t>povertycenter.case.edu/</a:t>
            </a:r>
            <a:endParaRPr lang="en-US" sz="1500" dirty="0" smtClean="0"/>
          </a:p>
          <a:p>
            <a:pPr marL="571500" indent="-228600" eaLnBrk="1" fontAlgn="auto" hangingPunct="1">
              <a:spcAft>
                <a:spcPts val="0"/>
              </a:spcAft>
              <a:defRPr/>
            </a:pPr>
            <a:r>
              <a:rPr lang="en-US" sz="1500" dirty="0" smtClean="0"/>
              <a:t>NEO CANDO: </a:t>
            </a:r>
            <a:r>
              <a:rPr lang="en-US" sz="1500" dirty="0" smtClean="0">
                <a:hlinkClick r:id="rId5"/>
              </a:rPr>
              <a:t>http</a:t>
            </a:r>
            <a:r>
              <a:rPr lang="en-US" sz="1500" dirty="0">
                <a:hlinkClick r:id="rId5"/>
              </a:rPr>
              <a:t>://neocando.case.edu</a:t>
            </a:r>
            <a:r>
              <a:rPr lang="en-US" sz="1500" dirty="0" smtClean="0">
                <a:hlinkClick r:id="rId5"/>
              </a:rPr>
              <a:t>/</a:t>
            </a:r>
            <a:endParaRPr lang="en-US" sz="15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7315200" y="2514590"/>
            <a:ext cx="914400" cy="914400"/>
          </a:xfrm>
          <a:prstGeom prst="rect">
            <a:avLst/>
          </a:prstGeom>
          <a:solidFill>
            <a:schemeClr val="accent6"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11913" y="3428990"/>
            <a:ext cx="914400" cy="914400"/>
          </a:xfrm>
          <a:prstGeom prst="rect">
            <a:avLst/>
          </a:prstGeom>
          <a:solidFill>
            <a:schemeClr val="accent1"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69113" y="2971790"/>
            <a:ext cx="914400" cy="914400"/>
          </a:xfrm>
          <a:prstGeom prst="rect">
            <a:avLst/>
          </a:prstGeom>
          <a:solidFill>
            <a:srgbClr val="C00000">
              <a:alpha val="7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457200"/>
            <a:ext cx="31099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NNIP_Logo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1" y="457200"/>
            <a:ext cx="2540279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Annie E. Casey Foundation (AECF) and</a:t>
            </a:r>
            <a:br>
              <a:rPr lang="en-US" sz="2000" dirty="0" smtClean="0"/>
            </a:br>
            <a:r>
              <a:rPr lang="en-US" sz="2000" dirty="0" smtClean="0"/>
              <a:t>National Neighborhood Indicator Partnership (NNIP) cross </a:t>
            </a:r>
            <a:r>
              <a:rPr lang="en-US" sz="2000" dirty="0"/>
              <a:t>site </a:t>
            </a:r>
            <a:r>
              <a:rPr lang="en-US" sz="2000" dirty="0" smtClean="0"/>
              <a:t>project </a:t>
            </a:r>
            <a:endParaRPr lang="en-US" sz="2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/>
              <a:t>Purposes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To combine data </a:t>
            </a:r>
            <a:r>
              <a:rPr lang="en-US" sz="2400" dirty="0"/>
              <a:t>from </a:t>
            </a:r>
            <a:r>
              <a:rPr lang="en-US" sz="2400" dirty="0" smtClean="0"/>
              <a:t>local and state Integrated Data Systems (IDS) with neighborhood information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To address </a:t>
            </a:r>
            <a:r>
              <a:rPr lang="en-US" sz="2400" dirty="0"/>
              <a:t>an important program and policy </a:t>
            </a:r>
            <a:r>
              <a:rPr lang="en-US" sz="2400" dirty="0" smtClean="0"/>
              <a:t>question regarding foster care and juvenile justice system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To enable </a:t>
            </a:r>
            <a:r>
              <a:rPr lang="en-US" sz="2400" dirty="0"/>
              <a:t>community and neighborhood partners to take data driven action to improve outcomes for at risk </a:t>
            </a:r>
            <a:r>
              <a:rPr lang="en-US" sz="2400" dirty="0" smtClean="0"/>
              <a:t>youth</a:t>
            </a:r>
          </a:p>
        </p:txBody>
      </p:sp>
      <p:pic>
        <p:nvPicPr>
          <p:cNvPr id="13316" name="Picture 2" descr="http://www.cffo.org/images/uploads/AECF_Logo_Stacked_2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75" y="498344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83434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NNIP_Logo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791" y="5074902"/>
            <a:ext cx="3090672" cy="1112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Why focus on system involved youth?</a:t>
            </a:r>
            <a:endParaRPr lang="en-US" sz="2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High level of community concern about youth aging out of foster care and youth involved in juvenile justice system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Problematic outcomes based on empirical studies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High school drop out rates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Failure to matriculate at post-secondary schools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High unemployment rates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Homelessness episodes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I</a:t>
            </a:r>
            <a:r>
              <a:rPr lang="en-US" dirty="0" smtClean="0"/>
              <a:t>nvolvement with criminal justice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Why an Integrated </a:t>
            </a:r>
            <a:r>
              <a:rPr lang="en-US" sz="2600" dirty="0"/>
              <a:t>Data System (IDS) </a:t>
            </a:r>
            <a:r>
              <a:rPr lang="en-US" sz="2600" dirty="0" smtClean="0"/>
              <a:t>approach?</a:t>
            </a:r>
            <a:endParaRPr lang="en-US" sz="2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Cuyahoga County and State of Ohio both have IDSs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Allows system involved youth to be compared with peers who are not system involved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Captures variability in the youths’ experiences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Foster care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Juvenile delinquency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Dually involvement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Differentiates of the at-risk youths from those who are likely to thrive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Helps providers and other decision-makers better target the appropriate services to the most vulnerable youth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2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Research questions </a:t>
            </a:r>
            <a:endParaRPr lang="en-US" sz="2600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143000" y="2606034"/>
            <a:ext cx="182880" cy="15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143000" y="5166326"/>
            <a:ext cx="182880" cy="15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325880" y="1600220"/>
            <a:ext cx="7315200" cy="205734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182880" bIns="0" rtlCol="0" anchor="t" anchorCtr="0"/>
          <a:lstStyle/>
          <a:p>
            <a:r>
              <a:rPr lang="en-US" sz="2000" dirty="0">
                <a:solidFill>
                  <a:schemeClr val="tx1"/>
                </a:solidFill>
              </a:rPr>
              <a:t>What is the incidence of involvement in the foster care and juvenile justice systems among youth </a:t>
            </a:r>
            <a:r>
              <a:rPr lang="en-US" sz="2000" dirty="0" smtClean="0">
                <a:solidFill>
                  <a:schemeClr val="tx1"/>
                </a:solidFill>
              </a:rPr>
              <a:t>in Cleveland Metropolitan School District (CMSD)?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25880" y="3886193"/>
            <a:ext cx="7315200" cy="25146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182880" bIns="0" rtlCol="0" anchor="t" anchorCtr="0"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>
                <a:solidFill>
                  <a:schemeClr val="tx1"/>
                </a:solidFill>
              </a:rPr>
              <a:t>How do system involved youth differ from their school and neighborhood peers on selected indicators of problems in transition to adulthood?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1600265"/>
            <a:ext cx="685800" cy="20574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182880" bIns="0"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1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3886195"/>
            <a:ext cx="685800" cy="25146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182880" bIns="0"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28800" y="2971795"/>
            <a:ext cx="914400" cy="457200"/>
          </a:xfrm>
          <a:prstGeom prst="rect">
            <a:avLst/>
          </a:prstGeom>
          <a:solidFill>
            <a:schemeClr val="accent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Foster care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only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57600" y="2971795"/>
            <a:ext cx="914400" cy="457200"/>
          </a:xfrm>
          <a:prstGeom prst="rect">
            <a:avLst/>
          </a:prstGeom>
          <a:solidFill>
            <a:srgbClr val="C00000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bg1"/>
                </a:solidFill>
              </a:rPr>
              <a:t>Dually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bg1"/>
                </a:solidFill>
              </a:rPr>
              <a:t>involved</a:t>
            </a:r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1990" y="2971795"/>
            <a:ext cx="2743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No involvement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743200" y="2971795"/>
            <a:ext cx="914400" cy="457200"/>
          </a:xfrm>
          <a:prstGeom prst="rect">
            <a:avLst/>
          </a:prstGeom>
          <a:solidFill>
            <a:schemeClr val="accent6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tx1"/>
                </a:solidFill>
              </a:rPr>
              <a:t>Delinquency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only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2000" y="2514610"/>
            <a:ext cx="2743200" cy="4572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28830" y="2514610"/>
            <a:ext cx="2743200" cy="4572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System involvement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28750" y="5257795"/>
            <a:ext cx="914400" cy="457200"/>
          </a:xfrm>
          <a:prstGeom prst="rect">
            <a:avLst/>
          </a:prstGeom>
          <a:solidFill>
            <a:schemeClr val="accent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Foster care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only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657550" y="5257795"/>
            <a:ext cx="914400" cy="457200"/>
          </a:xfrm>
          <a:prstGeom prst="rect">
            <a:avLst/>
          </a:prstGeom>
          <a:solidFill>
            <a:srgbClr val="C00000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bg1"/>
                </a:solidFill>
              </a:rPr>
              <a:t>Dually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bg1"/>
                </a:solidFill>
              </a:rPr>
              <a:t>involved</a:t>
            </a:r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828830" y="5714970"/>
            <a:ext cx="2743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No involvement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743150" y="5257795"/>
            <a:ext cx="914400" cy="457200"/>
          </a:xfrm>
          <a:prstGeom prst="rect">
            <a:avLst/>
          </a:prstGeom>
          <a:solidFill>
            <a:schemeClr val="accent6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solidFill>
                  <a:schemeClr val="tx1"/>
                </a:solidFill>
              </a:rPr>
              <a:t>Delinquency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only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86330" y="5257770"/>
            <a:ext cx="182884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Indicators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of transition 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adulthood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828830" y="4800570"/>
            <a:ext cx="2743200" cy="4572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System involvement</a:t>
            </a:r>
            <a:endParaRPr lang="en-US" sz="1500" b="1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4571950" y="5714970"/>
            <a:ext cx="91443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/>
          <p:cNvSpPr/>
          <p:nvPr/>
        </p:nvSpPr>
        <p:spPr>
          <a:xfrm>
            <a:off x="5257800" y="1737518"/>
            <a:ext cx="3429000" cy="4754563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00" b="1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6950022" y="4435142"/>
            <a:ext cx="671" cy="63976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Adult transitions for system involved youth</a:t>
            </a:r>
            <a:br>
              <a:rPr lang="en-US" sz="2600" dirty="0" smtClean="0"/>
            </a:br>
            <a:r>
              <a:rPr lang="en-US" sz="2600" dirty="0" smtClean="0"/>
              <a:t>: Longitudinal IDS model</a:t>
            </a:r>
            <a:endParaRPr lang="en-US" sz="2600" dirty="0"/>
          </a:p>
        </p:txBody>
      </p:sp>
      <p:sp>
        <p:nvSpPr>
          <p:cNvPr id="62" name="Oval 61"/>
          <p:cNvSpPr/>
          <p:nvPr/>
        </p:nvSpPr>
        <p:spPr>
          <a:xfrm>
            <a:off x="549277" y="3521076"/>
            <a:ext cx="730251" cy="730251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9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62" idx="6"/>
            <a:endCxn id="66" idx="2"/>
          </p:cNvCxnSpPr>
          <p:nvPr/>
        </p:nvCxnSpPr>
        <p:spPr>
          <a:xfrm>
            <a:off x="1279526" y="3886200"/>
            <a:ext cx="2600325" cy="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olid"/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406599" y="5257780"/>
            <a:ext cx="914400" cy="365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0" rIns="0" bIns="0"/>
          <a:lstStyle/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Employment 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Earnings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406640" y="4283695"/>
            <a:ext cx="1188742" cy="4254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0" rIns="0" bIns="0"/>
          <a:lstStyle/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Ohio </a:t>
            </a:r>
            <a:r>
              <a:rPr lang="en-US" sz="1200" dirty="0" smtClean="0">
                <a:solidFill>
                  <a:schemeClr val="tx1"/>
                </a:solidFill>
              </a:rPr>
              <a:t>Graduation     </a:t>
            </a:r>
            <a:endParaRPr lang="en-US" sz="12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   Test (OGT)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560639" y="5257800"/>
            <a:ext cx="13716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chemeClr val="tx1"/>
                </a:solidFill>
              </a:rPr>
              <a:t> Delinquency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 Abuse/Neglect</a:t>
            </a:r>
          </a:p>
          <a:p>
            <a:pPr marL="61913" indent="-6191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dirty="0">
                <a:solidFill>
                  <a:schemeClr val="tx1"/>
                </a:solidFill>
              </a:rPr>
              <a:t> Out-of-home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   placement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08449" y="4800600"/>
            <a:ext cx="1143000" cy="4968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0" rIns="0" bIns="0"/>
          <a:lstStyle/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Attendance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Proficiency test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School mobility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3336925" y="1874837"/>
            <a:ext cx="2057400" cy="639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0" rIns="0" bIns="0" anchor="b"/>
          <a:lstStyle/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Crime rates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Concentrated disadvantage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Residential instability 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Immigrant concentration 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036763" y="2263775"/>
            <a:ext cx="685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0" rIns="0" bIns="0" anchor="b"/>
          <a:lstStyle/>
          <a:p>
            <a:pPr marL="58738" indent="-58738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 TANF</a:t>
            </a:r>
            <a:endParaRPr lang="en-US" sz="1200" dirty="0">
              <a:solidFill>
                <a:schemeClr val="tx1"/>
              </a:solidFill>
            </a:endParaRPr>
          </a:p>
          <a:p>
            <a:pPr marL="58738" indent="-58738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 SNAP</a:t>
            </a:r>
            <a:endParaRPr lang="en-US" sz="1200" dirty="0">
              <a:solidFill>
                <a:schemeClr val="tx1"/>
              </a:solidFill>
            </a:endParaRPr>
          </a:p>
          <a:p>
            <a:pPr marL="58738" indent="-58738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 Medicaid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492253" y="5026027"/>
            <a:ext cx="1096963" cy="547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Demographics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Disability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 Language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039939" y="2720975"/>
            <a:ext cx="6858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Family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492251" y="4340225"/>
            <a:ext cx="6858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Individual</a:t>
            </a:r>
          </a:p>
        </p:txBody>
      </p:sp>
      <p:sp>
        <p:nvSpPr>
          <p:cNvPr id="88" name="Rectangle 87"/>
          <p:cNvSpPr/>
          <p:nvPr/>
        </p:nvSpPr>
        <p:spPr>
          <a:xfrm>
            <a:off x="3292475" y="2514600"/>
            <a:ext cx="685800" cy="685800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err="1">
                <a:solidFill>
                  <a:schemeClr val="tx1"/>
                </a:solidFill>
              </a:rPr>
              <a:t>Nhood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89" name="Straight Connector 88"/>
          <p:cNvCxnSpPr>
            <a:stCxn id="85" idx="2"/>
          </p:cNvCxnSpPr>
          <p:nvPr/>
        </p:nvCxnSpPr>
        <p:spPr>
          <a:xfrm flipH="1">
            <a:off x="2379667" y="3406775"/>
            <a:ext cx="3175" cy="457200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8" idx="2"/>
          </p:cNvCxnSpPr>
          <p:nvPr/>
        </p:nvCxnSpPr>
        <p:spPr>
          <a:xfrm>
            <a:off x="3635375" y="3200400"/>
            <a:ext cx="0" cy="685800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86" idx="0"/>
          </p:cNvCxnSpPr>
          <p:nvPr/>
        </p:nvCxnSpPr>
        <p:spPr>
          <a:xfrm flipV="1">
            <a:off x="1835152" y="3876675"/>
            <a:ext cx="3175" cy="457200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3200400" y="3886201"/>
            <a:ext cx="0" cy="1398588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endCxn id="93" idx="0"/>
          </p:cNvCxnSpPr>
          <p:nvPr/>
        </p:nvCxnSpPr>
        <p:spPr>
          <a:xfrm>
            <a:off x="4108451" y="3892552"/>
            <a:ext cx="457200" cy="441325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endCxn id="93" idx="0"/>
          </p:cNvCxnSpPr>
          <p:nvPr/>
        </p:nvCxnSpPr>
        <p:spPr>
          <a:xfrm flipH="1">
            <a:off x="4565653" y="3892552"/>
            <a:ext cx="3175" cy="441325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93" idx="0"/>
          </p:cNvCxnSpPr>
          <p:nvPr/>
        </p:nvCxnSpPr>
        <p:spPr>
          <a:xfrm flipH="1">
            <a:off x="4565652" y="3886201"/>
            <a:ext cx="463551" cy="447675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3879851" y="3657600"/>
            <a:ext cx="457200" cy="4572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10</a:t>
            </a:r>
            <a:r>
              <a:rPr lang="en-US" sz="1500" b="1" baseline="30000" dirty="0">
                <a:solidFill>
                  <a:schemeClr val="tx1"/>
                </a:solidFill>
              </a:rPr>
              <a:t>th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4343400" y="3657600"/>
            <a:ext cx="457200" cy="4572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11</a:t>
            </a:r>
            <a:r>
              <a:rPr lang="en-US" sz="1500" b="1" baseline="30000" dirty="0">
                <a:solidFill>
                  <a:schemeClr val="tx1"/>
                </a:solidFill>
              </a:rPr>
              <a:t>th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4800600" y="3657600"/>
            <a:ext cx="457200" cy="457200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12</a:t>
            </a:r>
            <a:r>
              <a:rPr lang="en-US" sz="1500" b="1" baseline="30000" dirty="0">
                <a:solidFill>
                  <a:schemeClr val="tx1"/>
                </a:solidFill>
              </a:rPr>
              <a:t>th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7200" y="2789240"/>
            <a:ext cx="914400" cy="731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0" rIns="0" bIns="0" anchor="b"/>
          <a:lstStyle/>
          <a:p>
            <a:pPr marL="114300" indent="-114300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</a:rPr>
              <a:t>School year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 : 2005-06  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   2006-07</a:t>
            </a:r>
          </a:p>
          <a:p>
            <a:pPr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   2007-08</a:t>
            </a:r>
          </a:p>
        </p:txBody>
      </p:sp>
      <p:sp>
        <p:nvSpPr>
          <p:cNvPr id="40" name="Oval 39"/>
          <p:cNvSpPr/>
          <p:nvPr/>
        </p:nvSpPr>
        <p:spPr>
          <a:xfrm>
            <a:off x="6584311" y="2057415"/>
            <a:ext cx="730251" cy="7302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Jail</a:t>
            </a:r>
          </a:p>
        </p:txBody>
      </p:sp>
      <p:sp>
        <p:nvSpPr>
          <p:cNvPr id="59" name="Oval 58"/>
          <p:cNvSpPr/>
          <p:nvPr/>
        </p:nvSpPr>
        <p:spPr>
          <a:xfrm>
            <a:off x="6583658" y="5074575"/>
            <a:ext cx="731839" cy="73183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Work</a:t>
            </a:r>
          </a:p>
        </p:txBody>
      </p:sp>
      <p:sp>
        <p:nvSpPr>
          <p:cNvPr id="39" name="Oval 38"/>
          <p:cNvSpPr/>
          <p:nvPr/>
        </p:nvSpPr>
        <p:spPr>
          <a:xfrm>
            <a:off x="6584311" y="3064505"/>
            <a:ext cx="730251" cy="7302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50" b="1" dirty="0">
                <a:solidFill>
                  <a:schemeClr val="tx1"/>
                </a:solidFill>
              </a:rPr>
              <a:t>Home-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50" b="1" dirty="0">
                <a:solidFill>
                  <a:schemeClr val="tx1"/>
                </a:solidFill>
              </a:rPr>
              <a:t>less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6127109" y="2423137"/>
            <a:ext cx="0" cy="3017520"/>
          </a:xfrm>
          <a:prstGeom prst="line">
            <a:avLst/>
          </a:prstGeom>
          <a:ln w="15875" cap="rnd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6127109" y="2423171"/>
            <a:ext cx="457200" cy="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6127109" y="5440658"/>
            <a:ext cx="457200" cy="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hord 25"/>
          <p:cNvSpPr/>
          <p:nvPr/>
        </p:nvSpPr>
        <p:spPr>
          <a:xfrm>
            <a:off x="6584309" y="4069073"/>
            <a:ext cx="731839" cy="730251"/>
          </a:xfrm>
          <a:prstGeom prst="chord">
            <a:avLst>
              <a:gd name="adj1" fmla="val 5293241"/>
              <a:gd name="adj2" fmla="val 16200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Chord 94"/>
          <p:cNvSpPr/>
          <p:nvPr/>
        </p:nvSpPr>
        <p:spPr>
          <a:xfrm rot="10800000">
            <a:off x="6579550" y="4070333"/>
            <a:ext cx="731837" cy="730251"/>
          </a:xfrm>
          <a:prstGeom prst="chord">
            <a:avLst>
              <a:gd name="adj1" fmla="val 5293241"/>
              <a:gd name="adj2" fmla="val 1620000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584919" y="4070334"/>
            <a:ext cx="730251" cy="730251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114800" y="434340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572000" y="4343400"/>
            <a:ext cx="457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108451" y="4333875"/>
            <a:ext cx="914400" cy="4572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Education</a:t>
            </a: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5257799" y="3890503"/>
            <a:ext cx="868680" cy="7138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6308725" y="1600201"/>
            <a:ext cx="1371600" cy="274639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1"/>
                </a:solidFill>
              </a:rPr>
              <a:t>Outcomes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560639" y="4572000"/>
            <a:ext cx="13716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System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Involved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6126463" y="4434829"/>
            <a:ext cx="457200" cy="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6126463" y="3429000"/>
            <a:ext cx="457200" cy="0"/>
          </a:xfrm>
          <a:prstGeom prst="straightConnector1">
            <a:avLst/>
          </a:prstGeom>
          <a:ln w="15875" cmpd="sng">
            <a:solidFill>
              <a:schemeClr val="tx1"/>
            </a:solidFill>
            <a:prstDash val="sysDot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371622" y="617220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Local</a:t>
            </a:r>
          </a:p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IDS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828820" y="6172200"/>
            <a:ext cx="457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State</a:t>
            </a:r>
          </a:p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IDS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286020" y="6174331"/>
            <a:ext cx="457200" cy="457200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Census</a:t>
            </a:r>
          </a:p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Data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14440" y="6172170"/>
            <a:ext cx="457200" cy="4572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/>
                </a:solidFill>
              </a:rPr>
              <a:t>Source:</a:t>
            </a:r>
            <a:endParaRPr lang="en-US" sz="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Arrow Connector 18"/>
          <p:cNvCxnSpPr/>
          <p:nvPr/>
        </p:nvCxnSpPr>
        <p:spPr>
          <a:xfrm>
            <a:off x="3666723" y="5266953"/>
            <a:ext cx="1828800" cy="0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486400" y="1609018"/>
            <a:ext cx="2743200" cy="2834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ea typeface="Malgun Gothic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914400" y="1609018"/>
            <a:ext cx="2743200" cy="4206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effectLst/>
                <a:ea typeface="Malgun Gothic"/>
              </a:rPr>
              <a:t>Educational Outcomes</a:t>
            </a:r>
            <a:r>
              <a:rPr lang="en-US" sz="1300" b="1" baseline="30000" dirty="0" smtClean="0">
                <a:effectLst/>
                <a:ea typeface="Malgun Gothic"/>
              </a:rPr>
              <a:t>*</a:t>
            </a:r>
            <a:endParaRPr lang="en-US" sz="1300" b="1" baseline="30000" dirty="0">
              <a:effectLst/>
              <a:ea typeface="Malgun Gothic"/>
            </a:endParaRPr>
          </a:p>
          <a:p>
            <a:pPr marL="342900" lvl="1" indent="-1143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>
                <a:effectLst/>
                <a:ea typeface="Malgun Gothic"/>
              </a:rPr>
              <a:t>High school graduation</a:t>
            </a:r>
          </a:p>
          <a:p>
            <a:pPr marL="342900" lvl="1" indent="-1143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>
                <a:effectLst/>
                <a:ea typeface="Malgun Gothic"/>
              </a:rPr>
              <a:t>Attendance</a:t>
            </a:r>
          </a:p>
          <a:p>
            <a:pPr marR="0" lvl="0" indent="114300"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US" sz="1300" b="1" dirty="0" smtClean="0">
                <a:effectLst/>
                <a:ea typeface="Malgun Gothic"/>
              </a:rPr>
              <a:t>Homelessness</a:t>
            </a:r>
            <a:r>
              <a:rPr lang="en-US" sz="1300" b="1" baseline="30000" dirty="0" smtClean="0">
                <a:ea typeface="Malgun Gothic"/>
              </a:rPr>
              <a:t>*</a:t>
            </a:r>
            <a:endParaRPr lang="en-US" sz="1300" b="1" dirty="0" smtClean="0">
              <a:effectLst/>
              <a:ea typeface="Malgun Gothic"/>
            </a:endParaRPr>
          </a:p>
          <a:p>
            <a:pPr marR="0" lvl="0" indent="114300"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US" sz="1300" b="1" dirty="0" smtClean="0">
                <a:ea typeface="Malgun Gothic"/>
              </a:rPr>
              <a:t>Jail involvement</a:t>
            </a:r>
            <a:r>
              <a:rPr lang="en-US" sz="1300" b="1" baseline="30000" dirty="0" smtClean="0">
                <a:ea typeface="Malgun Gothic"/>
              </a:rPr>
              <a:t>*</a:t>
            </a:r>
            <a:endParaRPr lang="en-US" sz="1300" b="1" dirty="0">
              <a:ea typeface="Malgun Gothic"/>
            </a:endParaRPr>
          </a:p>
          <a:p>
            <a:pPr marR="0" lvl="0" indent="114300"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</a:pPr>
            <a:endParaRPr lang="en-US" sz="1300" b="1" dirty="0" smtClean="0">
              <a:effectLst/>
              <a:ea typeface="Malgun Gothic"/>
            </a:endParaRPr>
          </a:p>
          <a:p>
            <a:pPr marR="0" lvl="0" indent="114300"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US" sz="1300" b="1" dirty="0" smtClean="0">
                <a:effectLst/>
                <a:ea typeface="Malgun Gothic"/>
              </a:rPr>
              <a:t>Individual characteristics</a:t>
            </a:r>
            <a:endParaRPr lang="en-US" sz="1300" b="1" dirty="0" smtClean="0">
              <a:ea typeface="Malgun Gothic"/>
            </a:endParaRPr>
          </a:p>
          <a:p>
            <a:pPr marL="342900" marR="0" lvl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/>
              <a:t>Demographic</a:t>
            </a:r>
          </a:p>
          <a:p>
            <a:pPr marL="342900" marR="0" lvl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/>
              <a:t>Geographic identifiers</a:t>
            </a:r>
          </a:p>
          <a:p>
            <a:pPr marL="342900" marR="0" lvl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/>
              <a:t>Disability</a:t>
            </a: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ea typeface="Malgun Gothic"/>
              </a:rPr>
              <a:t>Mobility  </a:t>
            </a:r>
          </a:p>
          <a:p>
            <a:pPr marL="342900" marR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a typeface="Malgun Gothic"/>
              </a:rPr>
              <a:t>School / Residential</a:t>
            </a:r>
          </a:p>
          <a:p>
            <a:pPr marR="0" lvl="0" indent="114300"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</a:pPr>
            <a:r>
              <a:rPr lang="en-US" sz="1300" b="1" dirty="0" smtClean="0"/>
              <a:t>Public assistance</a:t>
            </a:r>
          </a:p>
          <a:p>
            <a:pPr marL="342900" marR="0" lvl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/>
              <a:t>TANF / SNAP/ Medicaid</a:t>
            </a:r>
          </a:p>
          <a:p>
            <a:pPr marL="228600" indent="-111125">
              <a:tabLst>
                <a:tab pos="342900" algn="l"/>
              </a:tabLst>
            </a:pPr>
            <a:r>
              <a:rPr lang="en-US" sz="1300" b="1" dirty="0" smtClean="0"/>
              <a:t>Child welfare</a:t>
            </a:r>
            <a:endParaRPr lang="en-US" sz="1200" dirty="0" smtClean="0"/>
          </a:p>
          <a:p>
            <a:pPr marL="342900" marR="0" lvl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/>
              <a:t>Child maltreatment</a:t>
            </a:r>
          </a:p>
          <a:p>
            <a:pPr marL="342900" marR="0" lvl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/>
              <a:t>Foster care</a:t>
            </a:r>
          </a:p>
          <a:p>
            <a:pPr marL="342900" marR="0" lvl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/>
              <a:t>Permanent custody placement</a:t>
            </a:r>
            <a:endParaRPr lang="en-US" sz="1200" dirty="0"/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/>
              <a:t>Juvenile justice</a:t>
            </a:r>
          </a:p>
          <a:p>
            <a:pPr marL="342900" marR="0" indent="-1143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Delinquency</a:t>
            </a:r>
            <a:endParaRPr lang="en-US" sz="1200" dirty="0"/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ea typeface="Malgun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Data integration: </a:t>
            </a:r>
            <a:br>
              <a:rPr lang="en-US" dirty="0" smtClean="0"/>
            </a:br>
            <a:r>
              <a:rPr lang="en-US" dirty="0" smtClean="0"/>
              <a:t>Local and State IDS, and Neighborhood Indicators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F4698A-F10C-4C49-9C0E-3AB58044AF47}" type="slidenum">
              <a:rPr lang="en-US" smtClean="0"/>
              <a:t>7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71635" y="1371600"/>
            <a:ext cx="1828800" cy="4572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CHILD system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760707" y="2176302"/>
            <a:ext cx="2194560" cy="7315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ea typeface="Malgun Gothic"/>
              </a:rPr>
              <a:t>Educational Outcomes</a:t>
            </a:r>
            <a:r>
              <a:rPr lang="en-US" sz="1200" b="1" baseline="30000" dirty="0" smtClean="0">
                <a:ea typeface="Malgun Gothic"/>
              </a:rPr>
              <a:t>*</a:t>
            </a:r>
            <a:endParaRPr lang="en-US" sz="1200" b="1" baseline="30000" dirty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ea typeface="Malgun Gothic"/>
              </a:rPr>
              <a:t>Individual characteristics</a:t>
            </a: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ea typeface="Malgun Gothic"/>
              </a:rPr>
              <a:t>Migration</a:t>
            </a: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ea typeface="Malgun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17920" y="2057415"/>
            <a:ext cx="128016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EMIS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486360" y="4754859"/>
            <a:ext cx="2743200" cy="105156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300" b="1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600" b="1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effectLst/>
                <a:ea typeface="Malgun Gothic"/>
              </a:rPr>
              <a:t>Neighborhood context</a:t>
            </a:r>
            <a:endParaRPr lang="en-US" sz="1300" b="1" dirty="0">
              <a:effectLst/>
              <a:ea typeface="Malgun Gothic"/>
            </a:endParaRPr>
          </a:p>
          <a:p>
            <a:pPr marL="342900" lvl="1" indent="-1143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>
                <a:effectLst/>
                <a:ea typeface="Malgun Gothic"/>
              </a:rPr>
              <a:t>Concentrated disadvantage</a:t>
            </a:r>
          </a:p>
          <a:p>
            <a:pPr marL="342900" lvl="1" indent="-1143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>
                <a:effectLst/>
                <a:ea typeface="Malgun Gothic"/>
              </a:rPr>
              <a:t>Residential instability</a:t>
            </a:r>
          </a:p>
          <a:p>
            <a:pPr marL="342900" lvl="1" indent="-1143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US" sz="1200" dirty="0" smtClean="0">
                <a:effectLst/>
                <a:ea typeface="Malgun Gothic"/>
              </a:rPr>
              <a:t>Crime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69210" y="4526268"/>
            <a:ext cx="1828800" cy="4572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NEO CANDO</a:t>
            </a:r>
          </a:p>
        </p:txBody>
      </p:sp>
      <p:cxnSp>
        <p:nvCxnSpPr>
          <p:cNvPr id="17" name="Straight Arrow Connector 16"/>
          <p:cNvCxnSpPr>
            <a:endCxn id="13" idx="1"/>
          </p:cNvCxnSpPr>
          <p:nvPr/>
        </p:nvCxnSpPr>
        <p:spPr>
          <a:xfrm>
            <a:off x="3657600" y="2542058"/>
            <a:ext cx="2103107" cy="4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77704" y="2337392"/>
            <a:ext cx="1788591" cy="40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R="0" indent="114300" algn="ctr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a typeface="Malgun Gothic"/>
            </a:endParaRP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a typeface="Malgun Gothic"/>
              </a:rPr>
              <a:t>(</a:t>
            </a:r>
            <a:r>
              <a:rPr lang="en-US" sz="1200" dirty="0" smtClean="0">
                <a:effectLst/>
                <a:ea typeface="Malgun Gothic"/>
              </a:rPr>
              <a:t>State Student ID)</a:t>
            </a:r>
            <a:endParaRPr lang="en-US" sz="1200" dirty="0">
              <a:effectLst/>
              <a:ea typeface="Malgun Gothic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666724" y="5065785"/>
            <a:ext cx="1788591" cy="40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R="0" indent="114300" algn="ctr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ea typeface="Malgun Gothic"/>
              </a:rPr>
              <a:t>(Census tract)</a:t>
            </a:r>
            <a:endParaRPr lang="en-US" sz="1200" dirty="0">
              <a:effectLst/>
              <a:ea typeface="Malgun Gothic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760707" y="3547867"/>
            <a:ext cx="2194560" cy="7315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rot="0" vert="horz" wrap="square" lIns="0" tIns="0" rIns="0" bIns="0" anchor="t" anchorCtr="0" upright="1">
            <a:noAutofit/>
          </a:bodyPr>
          <a:lstStyle/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b="1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ea typeface="Malgun Gothic"/>
              </a:rPr>
              <a:t>Employment records</a:t>
            </a:r>
            <a:r>
              <a:rPr lang="en-US" sz="1200" b="1" baseline="30000" dirty="0" smtClean="0">
                <a:ea typeface="Malgun Gothic"/>
              </a:rPr>
              <a:t>*</a:t>
            </a:r>
            <a:endParaRPr lang="en-US" sz="1200" b="1" dirty="0" smtClean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ffectLst/>
              <a:ea typeface="Malgun Gothic"/>
            </a:endParaRPr>
          </a:p>
          <a:p>
            <a:pPr marR="0" indent="11430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ea typeface="Malgun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217920" y="3429000"/>
            <a:ext cx="128016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Workforce data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943585" y="1371600"/>
            <a:ext cx="1828800" cy="45720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Ohio Longitudinal</a:t>
            </a:r>
          </a:p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Data Archive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657600" y="3913623"/>
            <a:ext cx="2103107" cy="4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675884" y="3708957"/>
            <a:ext cx="1788591" cy="40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R="0" indent="114300" algn="ctr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ea typeface="Malgun Gothic"/>
            </a:endParaRP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a typeface="Malgun Gothic"/>
              </a:rPr>
              <a:t>(SSN)</a:t>
            </a:r>
            <a:endParaRPr lang="en-US" sz="1200" dirty="0">
              <a:effectLst/>
              <a:ea typeface="Malgun Gothic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828820" y="5806414"/>
            <a:ext cx="914400" cy="18288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xtLst/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R="0" indent="114300" algn="ctr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ea typeface="Malgun Gothic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828800" y="5815584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914400" y="5806414"/>
            <a:ext cx="2743200" cy="18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a typeface="Malgun Gothic"/>
              </a:rPr>
              <a:t>(ECIID)</a:t>
            </a:r>
            <a:endParaRPr lang="en-US" sz="1200" dirty="0">
              <a:effectLst/>
              <a:ea typeface="Malgun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07175" y="6355048"/>
            <a:ext cx="7296760" cy="27432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Note. </a:t>
            </a:r>
            <a:r>
              <a:rPr lang="en-US" sz="1100" b="1" baseline="30000" dirty="0" smtClean="0">
                <a:solidFill>
                  <a:schemeClr val="tx1"/>
                </a:solidFill>
              </a:rPr>
              <a:t>*</a:t>
            </a:r>
            <a:r>
              <a:rPr lang="en-US" sz="1100" dirty="0" smtClean="0">
                <a:solidFill>
                  <a:schemeClr val="tx1"/>
                </a:solidFill>
              </a:rPr>
              <a:t>Outcome variables; EMIS(Ohio Education Management Information System);</a:t>
            </a:r>
          </a:p>
          <a:p>
            <a:pPr indent="344488"/>
            <a:r>
              <a:rPr lang="en-US" sz="1100" dirty="0" smtClean="0">
                <a:solidFill>
                  <a:schemeClr val="tx1"/>
                </a:solidFill>
              </a:rPr>
              <a:t>  NEO CANDO(Northeast Ohio Community and Neighborhood Data for Organizing, http;//neocando.case.edu/)</a:t>
            </a:r>
          </a:p>
        </p:txBody>
      </p:sp>
    </p:spTree>
    <p:extLst>
      <p:ext uri="{BB962C8B-B14F-4D97-AF65-F5344CB8AC3E}">
        <p14:creationId xmlns:p14="http://schemas.microsoft.com/office/powerpoint/2010/main" val="379553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3" grpId="0" animBg="1"/>
      <p:bldP spid="14" grpId="0" animBg="1"/>
      <p:bldP spid="15" grpId="0" animBg="1"/>
      <p:bldP spid="16" grpId="0" animBg="1"/>
      <p:bldP spid="20" grpId="0"/>
      <p:bldP spid="21" grpId="0"/>
      <p:bldP spid="25" grpId="0" animBg="1"/>
      <p:bldP spid="26" grpId="0" animBg="1"/>
      <p:bldP spid="27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Sampling</a:t>
            </a:r>
            <a:endParaRPr lang="en-US" sz="2600" dirty="0"/>
          </a:p>
        </p:txBody>
      </p:sp>
      <p:sp>
        <p:nvSpPr>
          <p:cNvPr id="19459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Sampling criteria</a:t>
            </a:r>
          </a:p>
          <a:p>
            <a:pPr lvl="1" eaLnBrk="1" hangingPunct="1"/>
            <a:r>
              <a:rPr lang="en-US" altLang="en-US" sz="2200" dirty="0" smtClean="0"/>
              <a:t>Youth who were first enrolled in 9</a:t>
            </a:r>
            <a:r>
              <a:rPr lang="en-US" altLang="en-US" sz="2200" baseline="30000" dirty="0" smtClean="0"/>
              <a:t>th</a:t>
            </a:r>
            <a:r>
              <a:rPr lang="en-US" altLang="en-US" sz="2200" dirty="0" smtClean="0"/>
              <a:t> grade at CMSD from school year 2005/06 to 2007/08</a:t>
            </a:r>
            <a:r>
              <a:rPr lang="en-US" altLang="en-US" sz="2200" b="1" baseline="50000" dirty="0" smtClean="0"/>
              <a:t>a)</a:t>
            </a:r>
            <a:r>
              <a:rPr lang="en-US" altLang="en-US" sz="2200" dirty="0" smtClean="0"/>
              <a:t> </a:t>
            </a:r>
          </a:p>
          <a:p>
            <a:pPr lvl="1" eaLnBrk="1" hangingPunct="1"/>
            <a:r>
              <a:rPr lang="en-US" altLang="en-US" sz="2200" dirty="0" smtClean="0"/>
              <a:t>Youth were born after 01/01/1991</a:t>
            </a:r>
            <a:r>
              <a:rPr lang="en-US" altLang="en-US" sz="2200" b="1" baseline="50000" dirty="0" smtClean="0"/>
              <a:t>b)</a:t>
            </a:r>
          </a:p>
          <a:p>
            <a:pPr eaLnBrk="1" hangingPunct="1"/>
            <a:r>
              <a:rPr lang="en-US" altLang="en-US" sz="2400" dirty="0" smtClean="0"/>
              <a:t>Sample</a:t>
            </a:r>
          </a:p>
          <a:p>
            <a:pPr lvl="1" eaLnBrk="1" hangingPunct="1"/>
            <a:r>
              <a:rPr lang="en-US" altLang="en-US" sz="2200" dirty="0"/>
              <a:t>Followed through the 12</a:t>
            </a:r>
            <a:r>
              <a:rPr lang="en-US" altLang="en-US" sz="2200" baseline="30000" dirty="0"/>
              <a:t>th</a:t>
            </a:r>
            <a:r>
              <a:rPr lang="en-US" altLang="en-US" sz="2200" dirty="0"/>
              <a:t> grade and their first several years of early </a:t>
            </a:r>
            <a:r>
              <a:rPr lang="en-US" altLang="en-US" sz="2200" dirty="0" smtClean="0"/>
              <a:t>adulthood</a:t>
            </a:r>
          </a:p>
          <a:p>
            <a:pPr lvl="1" eaLnBrk="1" hangingPunct="1"/>
            <a:r>
              <a:rPr lang="en-US" altLang="en-US" sz="2200" dirty="0" smtClean="0"/>
              <a:t>12,489 students (based on the analysis of CMSD records)</a:t>
            </a:r>
          </a:p>
          <a:p>
            <a:pPr lvl="1" eaLnBrk="1" hangingPunct="1"/>
            <a:endParaRPr lang="en-US" altLang="en-US" sz="2200" dirty="0"/>
          </a:p>
          <a:p>
            <a:pPr lvl="1" eaLnBrk="1" hangingPunct="1"/>
            <a:endParaRPr lang="en-US" altLang="en-US" sz="2200" dirty="0" smtClean="0"/>
          </a:p>
          <a:p>
            <a:pPr lvl="1" eaLnBrk="1" hangingPunct="1"/>
            <a:endParaRPr lang="en-US" altLang="en-US" sz="2200" dirty="0"/>
          </a:p>
          <a:p>
            <a:pPr marL="228600" lvl="1" eaLnBrk="1" hangingPunct="1">
              <a:buNone/>
            </a:pPr>
            <a:r>
              <a:rPr lang="en-US" altLang="en-US" sz="1200" b="1" dirty="0" smtClean="0"/>
              <a:t>Note. </a:t>
            </a:r>
            <a:r>
              <a:rPr lang="en-US" altLang="en-US" sz="1200" dirty="0" smtClean="0"/>
              <a:t>CMSD (Cleveland Metropolitan School District, OH), a) Unduplicated cases, b) Data availability</a:t>
            </a:r>
            <a:endParaRPr lang="en-US" alt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360840"/>
              </p:ext>
            </p:extLst>
          </p:nvPr>
        </p:nvGraphicFramePr>
        <p:xfrm>
          <a:off x="914440" y="4846294"/>
          <a:ext cx="7315202" cy="960120"/>
        </p:xfrm>
        <a:graphic>
          <a:graphicData uri="http://schemas.openxmlformats.org/drawingml/2006/table">
            <a:tbl>
              <a:tblPr/>
              <a:tblGrid>
                <a:gridCol w="2103439"/>
                <a:gridCol w="182563"/>
                <a:gridCol w="1311275"/>
                <a:gridCol w="1309688"/>
                <a:gridCol w="1204912"/>
                <a:gridCol w="1203325"/>
              </a:tblGrid>
              <a:tr h="4800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School year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2005/06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2006/07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2007/08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0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2,403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4,846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5,240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12,489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3182112" y="5303520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>
                <a:solidFill>
                  <a:schemeClr val="tx1"/>
                </a:solidFill>
              </a:rPr>
              <a:t>Delinquency only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617720" y="5303520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 smtClean="0">
                <a:solidFill>
                  <a:schemeClr val="tx1"/>
                </a:solidFill>
              </a:rPr>
              <a:t>Dually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 smtClean="0">
                <a:solidFill>
                  <a:schemeClr val="tx1"/>
                </a:solidFill>
              </a:rPr>
              <a:t>involved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53297" y="5303520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 smtClean="0">
                <a:solidFill>
                  <a:schemeClr val="tx1"/>
                </a:solidFill>
              </a:rPr>
              <a:t>No involvement</a:t>
            </a:r>
            <a:endParaRPr lang="en-US" sz="1700" dirty="0">
              <a:solidFill>
                <a:schemeClr val="tx1"/>
              </a:solidFill>
            </a:endParaRPr>
          </a:p>
        </p:txBody>
      </p:sp>
      <p:graphicFrame>
        <p:nvGraphicFramePr>
          <p:cNvPr id="2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890277"/>
              </p:ext>
            </p:extLst>
          </p:nvPr>
        </p:nvGraphicFramePr>
        <p:xfrm>
          <a:off x="457200" y="1325563"/>
          <a:ext cx="8229600" cy="420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905236" y="5257780"/>
            <a:ext cx="7315200" cy="0"/>
          </a:xfrm>
          <a:prstGeom prst="straightConnector1">
            <a:avLst/>
          </a:prstGeom>
          <a:ln w="3175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Foster care and </a:t>
            </a:r>
            <a:r>
              <a:rPr lang="en-US" dirty="0"/>
              <a:t>d</a:t>
            </a:r>
            <a:r>
              <a:rPr lang="en-US" dirty="0" smtClean="0"/>
              <a:t>elinquency of CMSD 9</a:t>
            </a:r>
            <a:r>
              <a:rPr lang="en-US" baseline="30000" dirty="0" smtClean="0"/>
              <a:t>th</a:t>
            </a:r>
            <a:r>
              <a:rPr lang="en-US" dirty="0" smtClean="0"/>
              <a:t> grade cohorts</a:t>
            </a:r>
            <a:br>
              <a:rPr lang="en-US" dirty="0" smtClean="0"/>
            </a:br>
            <a:r>
              <a:rPr lang="en-US" dirty="0" smtClean="0"/>
              <a:t>: Between 9</a:t>
            </a:r>
            <a:r>
              <a:rPr lang="en-US" baseline="30000" dirty="0" smtClean="0"/>
              <a:t>th</a:t>
            </a:r>
            <a:r>
              <a:rPr lang="en-US" dirty="0" smtClean="0"/>
              <a:t> grade and age 18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57245" y="1600201"/>
            <a:ext cx="640073" cy="36577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</a:rPr>
              <a:t>N(%)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909682" y="1600200"/>
            <a:ext cx="0" cy="36576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229560" y="1600200"/>
            <a:ext cx="0" cy="36576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85831" y="4937760"/>
            <a:ext cx="640080" cy="64008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9</a:t>
            </a:r>
            <a:r>
              <a:rPr lang="en-US" sz="15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15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grade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909560" y="4937760"/>
            <a:ext cx="640080" cy="64008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Age 18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57975" y="5989290"/>
            <a:ext cx="1371600" cy="18288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>
                <a:solidFill>
                  <a:schemeClr val="tx1"/>
                </a:solidFill>
              </a:rPr>
              <a:t>(N=12,489)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37360" y="5303520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>
                <a:solidFill>
                  <a:schemeClr val="tx1"/>
                </a:solidFill>
              </a:rPr>
              <a:t>Foster care only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00415" y="3794751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2,524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(20.2%)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90273" y="4617702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206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(1.7%)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53297" y="1600215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9,553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(76.5%)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37391" y="4617702"/>
            <a:ext cx="1353312" cy="4572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t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205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/>
                </a:solidFill>
              </a:rPr>
              <a:t>(1.6%)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0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21442</TotalTime>
  <Words>1468</Words>
  <Application>Microsoft Office PowerPoint</Application>
  <PresentationFormat>On-screen Show (4:3)</PresentationFormat>
  <Paragraphs>409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Malgun Gothic</vt:lpstr>
      <vt:lpstr>Arial</vt:lpstr>
      <vt:lpstr>Calibri</vt:lpstr>
      <vt:lpstr>Cambria</vt:lpstr>
      <vt:lpstr>Courier New</vt:lpstr>
      <vt:lpstr>Times New Roman</vt:lpstr>
      <vt:lpstr>Office Theme</vt:lpstr>
      <vt:lpstr>Early adult outcomes for a Cleveland Metropolitan School District (CMSD) 9th grade cohort: How do youth with foster care and delinquency spells differ from their peers? </vt:lpstr>
      <vt:lpstr>Annie E. Casey Foundation (AECF) and National Neighborhood Indicator Partnership (NNIP) cross site project </vt:lpstr>
      <vt:lpstr>Why focus on system involved youth?</vt:lpstr>
      <vt:lpstr>Why an Integrated Data System (IDS) approach?</vt:lpstr>
      <vt:lpstr>Research questions </vt:lpstr>
      <vt:lpstr>Adult transitions for system involved youth : Longitudinal IDS model</vt:lpstr>
      <vt:lpstr>Data integration:  Local and State IDS, and Neighborhood Indicators </vt:lpstr>
      <vt:lpstr>Sampling</vt:lpstr>
      <vt:lpstr>Foster care and delinquency of CMSD 9th grade cohorts : Between 9th grade and age 18</vt:lpstr>
      <vt:lpstr>PowerPoint Presentation</vt:lpstr>
      <vt:lpstr>Academic trajectory of 2005 CMSD school entry cohort*:  All youth vs. system involved youth</vt:lpstr>
      <vt:lpstr>Homeless services use of CMSD 9th grade cohorts between age 18 to 21: By system involvement between 9th grade and age 18 </vt:lpstr>
      <vt:lpstr>Homeless services use of CMSD 9th grade cohorts between age 18 to 21: By demographics, system involvement, and school attendance</vt:lpstr>
      <vt:lpstr>Jail involvement of CMSD 9th grade cohorts between age 18 to 21: By system involvement between 9th grade and age 18 </vt:lpstr>
      <vt:lpstr>Jail involvement of CMSD 9th grade cohorts between age 18 to 21: By demographics, system involvement, and school attendance</vt:lpstr>
      <vt:lpstr>Conclusions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sxk210</dc:creator>
  <cp:lastModifiedBy>cxc10</cp:lastModifiedBy>
  <cp:revision>710</cp:revision>
  <cp:lastPrinted>2015-04-27T14:47:35Z</cp:lastPrinted>
  <dcterms:created xsi:type="dcterms:W3CDTF">2013-09-04T20:13:08Z</dcterms:created>
  <dcterms:modified xsi:type="dcterms:W3CDTF">2015-05-20T15:58:11Z</dcterms:modified>
</cp:coreProperties>
</file>