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79" r:id="rId2"/>
    <p:sldId id="400" r:id="rId3"/>
    <p:sldId id="382" r:id="rId4"/>
    <p:sldId id="401" r:id="rId5"/>
    <p:sldId id="402" r:id="rId6"/>
    <p:sldId id="370" r:id="rId7"/>
    <p:sldId id="371" r:id="rId8"/>
    <p:sldId id="346" r:id="rId9"/>
    <p:sldId id="34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>
      <p:cViewPr varScale="1">
        <p:scale>
          <a:sx n="65" d="100"/>
          <a:sy n="65" d="100"/>
        </p:scale>
        <p:origin x="-88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9AA39-805D-45BC-AACD-2D1B555F3490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C68F-BF16-4C77-B0B2-EAE46C8B3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0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AC1545-6B98-4FA6-B994-AD8D05625B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r>
              <a:rPr lang="en-US" baseline="0" dirty="0" smtClean="0"/>
              <a:t> match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8560-6FD4-42AA-9110-C45B519B51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ACC3-029C-411B-B590-DB60D69D528D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DA6D-A1CF-44A9-8C75-30DF7DC2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ACC3-029C-411B-B590-DB60D69D528D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DA6D-A1CF-44A9-8C75-30DF7DC2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0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ACC3-029C-411B-B590-DB60D69D528D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DA6D-A1CF-44A9-8C75-30DF7DC2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4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ACC3-029C-411B-B590-DB60D69D528D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DA6D-A1CF-44A9-8C75-30DF7DC2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7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ACC3-029C-411B-B590-DB60D69D528D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DA6D-A1CF-44A9-8C75-30DF7DC2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ACC3-029C-411B-B590-DB60D69D528D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DA6D-A1CF-44A9-8C75-30DF7DC2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ACC3-029C-411B-B590-DB60D69D528D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DA6D-A1CF-44A9-8C75-30DF7DC2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9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ACC3-029C-411B-B590-DB60D69D528D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DA6D-A1CF-44A9-8C75-30DF7DC2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1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ACC3-029C-411B-B590-DB60D69D528D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DA6D-A1CF-44A9-8C75-30DF7DC2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7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ACC3-029C-411B-B590-DB60D69D528D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DA6D-A1CF-44A9-8C75-30DF7DC2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7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ACC3-029C-411B-B590-DB60D69D528D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DA6D-A1CF-44A9-8C75-30DF7DC2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8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6ACC3-029C-411B-B590-DB60D69D528D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7DA6D-A1CF-44A9-8C75-30DF7DC2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2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388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" y="3505200"/>
            <a:ext cx="9144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jstewart\Desktop\DataSpark_Logo-4 Color_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00" y="3810000"/>
            <a:ext cx="3496199" cy="19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ProvPlan’s Role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519987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 City-State partnership working to improve the social and economic well-being of Providence and Rhode </a:t>
            </a:r>
            <a:r>
              <a:rPr lang="en-US" altLang="en-US" dirty="0" smtClean="0"/>
              <a:t>Island</a:t>
            </a:r>
            <a:endParaRPr lang="en-US" dirty="0" smtClean="0"/>
          </a:p>
          <a:p>
            <a:pPr eaLnBrk="1" hangingPunct="1"/>
            <a:r>
              <a:rPr lang="en-US" dirty="0" smtClean="0"/>
              <a:t>Private </a:t>
            </a:r>
            <a:r>
              <a:rPr lang="en-US" dirty="0" smtClean="0"/>
              <a:t>non-profit</a:t>
            </a:r>
          </a:p>
          <a:p>
            <a:pPr eaLnBrk="1" hangingPunct="1"/>
            <a:r>
              <a:rPr lang="en-US" dirty="0" smtClean="0"/>
              <a:t>Established data sharing agreements</a:t>
            </a:r>
          </a:p>
          <a:p>
            <a:pPr lvl="1" eaLnBrk="1" hangingPunct="1"/>
            <a:r>
              <a:rPr lang="en-US" sz="2000" dirty="0" smtClean="0"/>
              <a:t>HEALTH</a:t>
            </a:r>
          </a:p>
          <a:p>
            <a:pPr lvl="1" eaLnBrk="1" hangingPunct="1"/>
            <a:r>
              <a:rPr lang="en-US" sz="2000" dirty="0" smtClean="0"/>
              <a:t>RIDE, PPSD</a:t>
            </a:r>
          </a:p>
          <a:p>
            <a:pPr lvl="1" eaLnBrk="1" hangingPunct="1"/>
            <a:r>
              <a:rPr lang="en-US" sz="2000" dirty="0" smtClean="0"/>
              <a:t>DCYF </a:t>
            </a:r>
          </a:p>
          <a:p>
            <a:pPr lvl="1" eaLnBrk="1" hangingPunct="1"/>
            <a:r>
              <a:rPr lang="en-US" sz="2000" dirty="0" smtClean="0"/>
              <a:t>Etc.</a:t>
            </a:r>
          </a:p>
          <a:p>
            <a:pPr eaLnBrk="1" hangingPunct="1"/>
            <a:r>
              <a:rPr lang="en-US" dirty="0" smtClean="0"/>
              <a:t>Database programming, data analysis &amp; presentation, web design, spatial analysis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8077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553200"/>
            <a:ext cx="1014413" cy="24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9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5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DataSpark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839200" cy="4713387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sz="2600" i="1" dirty="0" smtClean="0">
                <a:solidFill>
                  <a:srgbClr val="00B050"/>
                </a:solidFill>
              </a:rPr>
              <a:t>Connecting data and people to fuel evidence-driven policy for human and social impact.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Transform and link data from spreadsheets and databases into useful information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Visualize data via maps, charts, data stories, and tools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Empower policy makers and residents to advocate for community change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67644" y="836712"/>
            <a:ext cx="651621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 smtClean="0"/>
              <a:t>Conversation. Collaboration. Change.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553200"/>
            <a:ext cx="1014413" cy="24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6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ProvPlan Internship\chart_data_sharing_longitudinal_sources_02-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668"/>
            <a:ext cx="9143999" cy="5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553200"/>
            <a:ext cx="1014413" cy="24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80312" y="5733256"/>
            <a:ext cx="1711301" cy="540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867" y="2300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Data Sources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398" y="760512"/>
            <a:ext cx="8077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73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553200"/>
            <a:ext cx="1014413" cy="24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74968" cy="631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94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488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Elevated Blood Lead Levels, 1994-2008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41900"/>
          </a:xfrm>
        </p:spPr>
        <p:txBody>
          <a:bodyPr/>
          <a:lstStyle/>
          <a:p>
            <a:pPr algn="ctr"/>
            <a:r>
              <a:rPr lang="en-US" dirty="0" smtClean="0"/>
              <a:t>Previous Benchmark </a:t>
            </a:r>
          </a:p>
          <a:p>
            <a:pPr algn="ctr"/>
            <a:r>
              <a:rPr lang="en-US" dirty="0" smtClean="0"/>
              <a:t>(“Level of concern”) </a:t>
            </a:r>
          </a:p>
          <a:p>
            <a:pPr algn="ctr"/>
            <a:r>
              <a:rPr lang="en-US" dirty="0" smtClean="0"/>
              <a:t>= </a:t>
            </a:r>
          </a:p>
          <a:p>
            <a:pPr algn="ctr"/>
            <a:r>
              <a:rPr lang="en-US" dirty="0" smtClean="0"/>
              <a:t>10 micrograms/deciliter </a:t>
            </a:r>
          </a:p>
          <a:p>
            <a:endParaRPr lang="en-US" dirty="0" smtClean="0"/>
          </a:p>
        </p:txBody>
      </p:sp>
      <p:pic>
        <p:nvPicPr>
          <p:cNvPr id="6" name="Content Placeholder 7" descr="trct_P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0"/>
            <a:ext cx="5334000" cy="69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dirty="0"/>
              <a:t>Elevated Blood Lead </a:t>
            </a:r>
            <a:r>
              <a:rPr lang="en-US" dirty="0" smtClean="0"/>
              <a:t>Levels in Children Who Will Enter Kindergarten in Fall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2514600" cy="4691063"/>
          </a:xfrm>
        </p:spPr>
        <p:txBody>
          <a:bodyPr/>
          <a:lstStyle/>
          <a:p>
            <a:pPr algn="ctr"/>
            <a:r>
              <a:rPr lang="en-US" dirty="0" smtClean="0"/>
              <a:t>Current Benchmark </a:t>
            </a:r>
          </a:p>
          <a:p>
            <a:pPr algn="ctr"/>
            <a:r>
              <a:rPr lang="en-US" dirty="0" smtClean="0"/>
              <a:t>(Reference Level)</a:t>
            </a:r>
          </a:p>
          <a:p>
            <a:pPr algn="ctr"/>
            <a:r>
              <a:rPr lang="en-US" dirty="0" smtClean="0"/>
              <a:t>= </a:t>
            </a:r>
          </a:p>
          <a:p>
            <a:pPr algn="ctr"/>
            <a:r>
              <a:rPr lang="en-US" dirty="0" smtClean="0"/>
              <a:t>5 </a:t>
            </a:r>
            <a:r>
              <a:rPr lang="en-US" dirty="0"/>
              <a:t>micrograms/deciliter 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Is this a landlord issue?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Is this an education issue?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Is this a cleanliness issue?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Is this a housing condition issue?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Is this a financial issue?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98970"/>
            <a:ext cx="5486400" cy="709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0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81" y="0"/>
            <a:ext cx="8229600" cy="11430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pic>
        <p:nvPicPr>
          <p:cNvPr id="4100" name="Picture 4" descr="Screen shot 2011-01-20 a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FA30-521A-40F5-A53E-A487420EC65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28600" y="11430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Property-Level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28600" y="1764433"/>
            <a:ext cx="4114800" cy="41497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/>
              <a:t>Compliance certificates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/>
              <a:t>Tax Assessor Data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smtClean="0"/>
              <a:t>Current as of…</a:t>
            </a:r>
          </a:p>
          <a:p>
            <a:pPr lvl="2" fontAlgn="auto">
              <a:spcAft>
                <a:spcPts val="0"/>
              </a:spcAft>
            </a:pPr>
            <a:r>
              <a:rPr lang="en-US" sz="1400" dirty="0" smtClean="0"/>
              <a:t>Providence, 2009</a:t>
            </a:r>
          </a:p>
          <a:p>
            <a:pPr lvl="2" fontAlgn="auto">
              <a:spcAft>
                <a:spcPts val="0"/>
              </a:spcAft>
            </a:pPr>
            <a:r>
              <a:rPr lang="en-US" sz="1400" dirty="0" smtClean="0"/>
              <a:t>Woonsocket, 2009</a:t>
            </a:r>
          </a:p>
          <a:p>
            <a:pPr lvl="2" fontAlgn="auto">
              <a:spcAft>
                <a:spcPts val="0"/>
              </a:spcAft>
            </a:pPr>
            <a:r>
              <a:rPr lang="en-US" sz="1400" dirty="0" smtClean="0"/>
              <a:t>Pawtucket, 2010</a:t>
            </a:r>
          </a:p>
          <a:p>
            <a:pPr lvl="2" fontAlgn="auto">
              <a:spcAft>
                <a:spcPts val="0"/>
              </a:spcAft>
            </a:pPr>
            <a:r>
              <a:rPr lang="en-US" sz="1400" dirty="0" smtClean="0"/>
              <a:t>Central Falls, 2011</a:t>
            </a:r>
          </a:p>
          <a:p>
            <a:pPr fontAlgn="auto">
              <a:spcAft>
                <a:spcPts val="0"/>
              </a:spcAft>
            </a:pPr>
            <a:r>
              <a:rPr lang="en-US" sz="1600" dirty="0" smtClean="0"/>
              <a:t>Master Look-Up Tables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Verifies the property associated with each address</a:t>
            </a:r>
          </a:p>
          <a:p>
            <a:pPr fontAlgn="auto">
              <a:spcAft>
                <a:spcPts val="0"/>
              </a:spcAft>
            </a:pPr>
            <a:endParaRPr lang="en-US" sz="1800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85855" y="1147905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Child-Level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724400" y="1787667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/>
              <a:t>Blood Lead Levels (BLLs)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smtClean="0"/>
              <a:t>Confirmed blood lead test results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smtClean="0"/>
              <a:t>Children living at addresses in the core cities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 smtClean="0"/>
              <a:t>Ages 0-72 months</a:t>
            </a:r>
            <a:endParaRPr lang="en-US" sz="1600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357255" y="1787667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92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Method</a:t>
            </a:r>
            <a:endParaRPr lang="en-US" dirty="0"/>
          </a:p>
        </p:txBody>
      </p:sp>
      <p:pic>
        <p:nvPicPr>
          <p:cNvPr id="5125" name="Picture 5" descr="Screen shot 2011-01-20 a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FA30-521A-40F5-A53E-A487420EC65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46" y="4708267"/>
            <a:ext cx="1318416" cy="14649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3511" y="4114800"/>
            <a:ext cx="7458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/>
              <a:t>2. Standardize Address Data to Properties and Match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5E0CD"/>
              </a:clrFrom>
              <a:clrTo>
                <a:srgbClr val="F5E0C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65616"/>
            <a:ext cx="2016967" cy="1579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8415" y="1567933"/>
            <a:ext cx="6288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/>
              <a:t>1. Aggregate </a:t>
            </a:r>
            <a:r>
              <a:rPr lang="en-US" sz="2400" dirty="0"/>
              <a:t>Lead Test Results to Properties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0" y="2244388"/>
            <a:ext cx="1654007" cy="1222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18" y="2123141"/>
            <a:ext cx="1318416" cy="146490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95600" y="2855594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62600" y="285559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85" y="4708267"/>
            <a:ext cx="1318416" cy="14649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92" y="4708267"/>
            <a:ext cx="1318416" cy="146490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33600" y="5165467"/>
            <a:ext cx="1142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Lead-exposed children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33800" y="5303966"/>
            <a:ext cx="1597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Lead </a:t>
            </a:r>
          </a:p>
          <a:p>
            <a:pPr lvl="0" algn="ctr"/>
            <a:r>
              <a:rPr lang="en-US" dirty="0" smtClean="0"/>
              <a:t>Compliance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62600" y="5303966"/>
            <a:ext cx="1597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Property</a:t>
            </a:r>
          </a:p>
          <a:p>
            <a:pPr lvl="0" algn="ctr"/>
            <a:r>
              <a:rPr lang="en-US" dirty="0" err="1" smtClean="0"/>
              <a:t>descriptives</a:t>
            </a:r>
            <a:endParaRPr lang="en-US" dirty="0"/>
          </a:p>
        </p:txBody>
      </p:sp>
      <p:sp>
        <p:nvSpPr>
          <p:cNvPr id="13" name="Plus 12"/>
          <p:cNvSpPr/>
          <p:nvPr/>
        </p:nvSpPr>
        <p:spPr>
          <a:xfrm>
            <a:off x="3535680" y="5623976"/>
            <a:ext cx="228600" cy="186411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5410200" y="5630206"/>
            <a:ext cx="228600" cy="186411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260</Words>
  <Application>Microsoft Office PowerPoint</Application>
  <PresentationFormat>On-screen Show (4:3)</PresentationFormat>
  <Paragraphs>63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ProvPlan’s Role</vt:lpstr>
      <vt:lpstr>DataSpark</vt:lpstr>
      <vt:lpstr>PowerPoint Presentation</vt:lpstr>
      <vt:lpstr>PowerPoint Presentation</vt:lpstr>
      <vt:lpstr>Elevated Blood Lead Levels, 1994-2008</vt:lpstr>
      <vt:lpstr>Elevated Blood Lead Levels in Children Who Will Enter Kindergarten in Fall 2014</vt:lpstr>
      <vt:lpstr>Data</vt:lpstr>
      <vt:lpstr>Linking Method</vt:lpstr>
    </vt:vector>
  </TitlesOfParts>
  <Company>The Providence Plan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Sylvaria</dc:creator>
  <cp:lastModifiedBy>Joel Stewart</cp:lastModifiedBy>
  <cp:revision>84</cp:revision>
  <dcterms:created xsi:type="dcterms:W3CDTF">2013-06-19T16:22:56Z</dcterms:created>
  <dcterms:modified xsi:type="dcterms:W3CDTF">2015-10-20T15:04:47Z</dcterms:modified>
</cp:coreProperties>
</file>