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1" r:id="rId3"/>
    <p:sldId id="263" r:id="rId4"/>
    <p:sldId id="259" r:id="rId5"/>
    <p:sldId id="260" r:id="rId6"/>
    <p:sldId id="257" r:id="rId7"/>
    <p:sldId id="264" r:id="rId8"/>
    <p:sldId id="267"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615" autoAdjust="0"/>
  </p:normalViewPr>
  <p:slideViewPr>
    <p:cSldViewPr snapToGrid="0">
      <p:cViewPr varScale="1">
        <p:scale>
          <a:sx n="53" d="100"/>
          <a:sy n="53" d="100"/>
        </p:scale>
        <p:origin x="648" y="66"/>
      </p:cViewPr>
      <p:guideLst/>
    </p:cSldViewPr>
  </p:slideViewPr>
  <p:notesTextViewPr>
    <p:cViewPr>
      <p:scale>
        <a:sx n="1" d="1"/>
        <a:sy n="1" d="1"/>
      </p:scale>
      <p:origin x="0" y="0"/>
    </p:cViewPr>
  </p:notesTextViewPr>
  <p:notesViewPr>
    <p:cSldViewPr snapToGrid="0">
      <p:cViewPr varScale="1">
        <p:scale>
          <a:sx n="57" d="100"/>
          <a:sy n="57"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E07DB9-F84F-4111-80CF-F0E5274CA2A4}" type="datetimeFigureOut">
              <a:rPr lang="en-US" smtClean="0"/>
              <a:t>10/17/2015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272725-91B2-4832-A655-B267E54FF421}" type="slidenum">
              <a:rPr lang="en-US" smtClean="0"/>
              <a:t>‹#›</a:t>
            </a:fld>
            <a:endParaRPr lang="en-US"/>
          </a:p>
        </p:txBody>
      </p:sp>
    </p:spTree>
    <p:extLst>
      <p:ext uri="{BB962C8B-B14F-4D97-AF65-F5344CB8AC3E}">
        <p14:creationId xmlns:p14="http://schemas.microsoft.com/office/powerpoint/2010/main" val="2700918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272725-91B2-4832-A655-B267E54FF421}" type="slidenum">
              <a:rPr lang="en-US" smtClean="0"/>
              <a:t>1</a:t>
            </a:fld>
            <a:endParaRPr lang="en-US"/>
          </a:p>
        </p:txBody>
      </p:sp>
    </p:spTree>
    <p:extLst>
      <p:ext uri="{BB962C8B-B14F-4D97-AF65-F5344CB8AC3E}">
        <p14:creationId xmlns:p14="http://schemas.microsoft.com/office/powerpoint/2010/main" val="3533737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disparities are even more pronounced today when</a:t>
            </a:r>
            <a:r>
              <a:rPr lang="en-US" baseline="0" dirty="0" smtClean="0"/>
              <a:t> we look at Austin’s children.</a:t>
            </a:r>
            <a:endParaRPr lang="en-US" dirty="0" smtClean="0"/>
          </a:p>
          <a:p>
            <a:r>
              <a:rPr lang="en-US" dirty="0" smtClean="0"/>
              <a:t>The</a:t>
            </a:r>
            <a:r>
              <a:rPr lang="en-US" baseline="0" dirty="0" smtClean="0"/>
              <a:t> Austin MSA had the nation’s </a:t>
            </a:r>
            <a:r>
              <a:rPr lang="en-US" u="sng" baseline="0" dirty="0" smtClean="0"/>
              <a:t>highest rate of growth in the child population from 2010-2014 </a:t>
            </a:r>
            <a:r>
              <a:rPr lang="en-US" baseline="0" dirty="0" smtClean="0"/>
              <a:t>among large urban areas.</a:t>
            </a:r>
            <a:endParaRPr lang="en-US" dirty="0"/>
          </a:p>
        </p:txBody>
      </p:sp>
      <p:sp>
        <p:nvSpPr>
          <p:cNvPr id="4" name="Slide Number Placeholder 3"/>
          <p:cNvSpPr>
            <a:spLocks noGrp="1"/>
          </p:cNvSpPr>
          <p:nvPr>
            <p:ph type="sldNum" sz="quarter" idx="10"/>
          </p:nvPr>
        </p:nvSpPr>
        <p:spPr/>
        <p:txBody>
          <a:bodyPr/>
          <a:lstStyle/>
          <a:p>
            <a:fld id="{4A272725-91B2-4832-A655-B267E54FF421}" type="slidenum">
              <a:rPr lang="en-US" smtClean="0"/>
              <a:t>4</a:t>
            </a:fld>
            <a:endParaRPr lang="en-US"/>
          </a:p>
        </p:txBody>
      </p:sp>
    </p:spTree>
    <p:extLst>
      <p:ext uri="{BB962C8B-B14F-4D97-AF65-F5344CB8AC3E}">
        <p14:creationId xmlns:p14="http://schemas.microsoft.com/office/powerpoint/2010/main" val="805804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see significant disproportionality in poverty rates among Austin’s children overall and particularly by ethnicity. Over 1/3 of Hispanic Children and over half of African American children under age 5 live in poverty.</a:t>
            </a:r>
          </a:p>
          <a:p>
            <a:r>
              <a:rPr lang="en-US" baseline="0" dirty="0" smtClean="0"/>
              <a:t>When looking at the proportion of children under 5 living in poverty, 75% are Hispanic.</a:t>
            </a:r>
            <a:endParaRPr lang="en-US" dirty="0"/>
          </a:p>
        </p:txBody>
      </p:sp>
      <p:sp>
        <p:nvSpPr>
          <p:cNvPr id="4" name="Slide Number Placeholder 3"/>
          <p:cNvSpPr>
            <a:spLocks noGrp="1"/>
          </p:cNvSpPr>
          <p:nvPr>
            <p:ph type="sldNum" sz="quarter" idx="10"/>
          </p:nvPr>
        </p:nvSpPr>
        <p:spPr/>
        <p:txBody>
          <a:bodyPr/>
          <a:lstStyle/>
          <a:p>
            <a:fld id="{4A272725-91B2-4832-A655-B267E54FF421}" type="slidenum">
              <a:rPr lang="en-US" smtClean="0"/>
              <a:t>5</a:t>
            </a:fld>
            <a:endParaRPr lang="en-US"/>
          </a:p>
        </p:txBody>
      </p:sp>
    </p:spTree>
    <p:extLst>
      <p:ext uri="{BB962C8B-B14F-4D97-AF65-F5344CB8AC3E}">
        <p14:creationId xmlns:p14="http://schemas.microsoft.com/office/powerpoint/2010/main" val="563748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can and are we doing about this?</a:t>
            </a:r>
          </a:p>
          <a:p>
            <a:r>
              <a:rPr lang="en-US" dirty="0" smtClean="0"/>
              <a:t>1. Change in governance structure (City Council Districts); increased participation with better representation in local government</a:t>
            </a:r>
          </a:p>
          <a:p>
            <a:r>
              <a:rPr lang="en-US" dirty="0" smtClean="0"/>
              <a:t>	Each district approx. 78,000 people, </a:t>
            </a:r>
            <a:r>
              <a:rPr lang="en-US" u="sng" dirty="0" smtClean="0"/>
              <a:t>economic diversity across districts</a:t>
            </a:r>
          </a:p>
          <a:p>
            <a:r>
              <a:rPr lang="en-US" dirty="0" smtClean="0"/>
              <a:t>2. Austin has been the largest metro</a:t>
            </a:r>
            <a:r>
              <a:rPr lang="en-US" baseline="0" dirty="0" smtClean="0"/>
              <a:t> area without a medical school. It is currently under construction, and a new model of medical education is being implemented.</a:t>
            </a:r>
          </a:p>
          <a:p>
            <a:r>
              <a:rPr lang="en-US" baseline="0" dirty="0" smtClean="0"/>
              <a:t>3. </a:t>
            </a:r>
            <a:r>
              <a:rPr lang="en-US" dirty="0" smtClean="0"/>
              <a:t>Multi-sector participation</a:t>
            </a:r>
          </a:p>
          <a:p>
            <a:r>
              <a:rPr lang="en-US" dirty="0" smtClean="0"/>
              <a:t>	COA has adopted the WHO framework of “health in all policies”</a:t>
            </a:r>
          </a:p>
          <a:p>
            <a:r>
              <a:rPr lang="en-US" dirty="0" smtClean="0"/>
              <a:t>Multi-institutional engagement</a:t>
            </a:r>
          </a:p>
          <a:p>
            <a:pPr lvl="1"/>
            <a:r>
              <a:rPr lang="en-US" dirty="0" smtClean="0"/>
              <a:t>City, County, Urban Planning</a:t>
            </a:r>
          </a:p>
          <a:p>
            <a:r>
              <a:rPr lang="en-US" dirty="0" smtClean="0"/>
              <a:t>Long term challenges in gathering data</a:t>
            </a:r>
          </a:p>
          <a:p>
            <a:r>
              <a:rPr lang="en-US" dirty="0" smtClean="0"/>
              <a:t>COH: not reinventing the wheel</a:t>
            </a:r>
          </a:p>
          <a:p>
            <a:pPr lvl="1"/>
            <a:r>
              <a:rPr lang="en-US" dirty="0" smtClean="0"/>
              <a:t>Importance of story!</a:t>
            </a:r>
          </a:p>
          <a:p>
            <a:pPr lvl="1"/>
            <a:r>
              <a:rPr lang="en-US" dirty="0" smtClean="0"/>
              <a:t>CAPCOG</a:t>
            </a:r>
          </a:p>
          <a:p>
            <a:pPr lvl="1"/>
            <a:r>
              <a:rPr lang="en-US" dirty="0" smtClean="0"/>
              <a:t>Publicly Accessible Administrative Data</a:t>
            </a:r>
          </a:p>
          <a:p>
            <a:pPr lvl="1"/>
            <a:r>
              <a:rPr lang="en-US" dirty="0" smtClean="0"/>
              <a:t>COH Cooperative Agreements, DSAs</a:t>
            </a:r>
          </a:p>
          <a:p>
            <a:pPr lvl="2"/>
            <a:r>
              <a:rPr lang="en-US" dirty="0" smtClean="0"/>
              <a:t>Population Health focus, distinction in what that means in public health v. clinical practice/ACO</a:t>
            </a:r>
          </a:p>
          <a:p>
            <a:endParaRPr lang="en-US" dirty="0"/>
          </a:p>
        </p:txBody>
      </p:sp>
      <p:sp>
        <p:nvSpPr>
          <p:cNvPr id="4" name="Slide Number Placeholder 3"/>
          <p:cNvSpPr>
            <a:spLocks noGrp="1"/>
          </p:cNvSpPr>
          <p:nvPr>
            <p:ph type="sldNum" sz="quarter" idx="10"/>
          </p:nvPr>
        </p:nvSpPr>
        <p:spPr/>
        <p:txBody>
          <a:bodyPr/>
          <a:lstStyle/>
          <a:p>
            <a:fld id="{4A272725-91B2-4832-A655-B267E54FF421}" type="slidenum">
              <a:rPr lang="en-US" smtClean="0"/>
              <a:t>6</a:t>
            </a:fld>
            <a:endParaRPr lang="en-US"/>
          </a:p>
        </p:txBody>
      </p:sp>
    </p:spTree>
    <p:extLst>
      <p:ext uri="{BB962C8B-B14F-4D97-AF65-F5344CB8AC3E}">
        <p14:creationId xmlns:p14="http://schemas.microsoft.com/office/powerpoint/2010/main" val="4213057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PATH is a multi-sectoral approach to improving health.</a:t>
            </a:r>
          </a:p>
          <a:p>
            <a:r>
              <a:rPr lang="en-US" dirty="0" smtClean="0"/>
              <a:t>It is influenced</a:t>
            </a:r>
            <a:r>
              <a:rPr lang="en-US" baseline="0" dirty="0" smtClean="0"/>
              <a:t> by the model from Partners in Health, founded by Dr. Paul Farmer at Harvard</a:t>
            </a:r>
          </a:p>
          <a:p>
            <a:r>
              <a:rPr lang="en-US" baseline="0" dirty="0" smtClean="0"/>
              <a:t>Austin’s PATH includes key institutional partners as well as neighborhood advocacy and community organizations</a:t>
            </a:r>
            <a:endParaRPr lang="en-US" dirty="0"/>
          </a:p>
        </p:txBody>
      </p:sp>
      <p:sp>
        <p:nvSpPr>
          <p:cNvPr id="4" name="Slide Number Placeholder 3"/>
          <p:cNvSpPr>
            <a:spLocks noGrp="1"/>
          </p:cNvSpPr>
          <p:nvPr>
            <p:ph type="sldNum" sz="quarter" idx="10"/>
          </p:nvPr>
        </p:nvSpPr>
        <p:spPr/>
        <p:txBody>
          <a:bodyPr/>
          <a:lstStyle/>
          <a:p>
            <a:fld id="{4A272725-91B2-4832-A655-B267E54FF421}" type="slidenum">
              <a:rPr lang="en-US" smtClean="0"/>
              <a:t>7</a:t>
            </a:fld>
            <a:endParaRPr lang="en-US"/>
          </a:p>
        </p:txBody>
      </p:sp>
    </p:spTree>
    <p:extLst>
      <p:ext uri="{BB962C8B-B14F-4D97-AF65-F5344CB8AC3E}">
        <p14:creationId xmlns:p14="http://schemas.microsoft.com/office/powerpoint/2010/main" val="2128358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272725-91B2-4832-A655-B267E54FF421}" type="slidenum">
              <a:rPr lang="en-US" smtClean="0"/>
              <a:t>8</a:t>
            </a:fld>
            <a:endParaRPr lang="en-US"/>
          </a:p>
        </p:txBody>
      </p:sp>
    </p:spTree>
    <p:extLst>
      <p:ext uri="{BB962C8B-B14F-4D97-AF65-F5344CB8AC3E}">
        <p14:creationId xmlns:p14="http://schemas.microsoft.com/office/powerpoint/2010/main" val="4136666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COH role in connecting geography and health?</a:t>
            </a:r>
          </a:p>
          <a:p>
            <a:r>
              <a:rPr lang="en-US" baseline="0" dirty="0" smtClean="0"/>
              <a:t>Given national movement toward democratization of data, increased accessibility to admin data, COH continues to focus on more ‘closely held’ data sets pertinent to health, particularly that of children in Central Texas. That’s the value add (in addition to analytics) we bring to the conversation.</a:t>
            </a:r>
            <a:endParaRPr lang="en-US" dirty="0"/>
          </a:p>
        </p:txBody>
      </p:sp>
      <p:sp>
        <p:nvSpPr>
          <p:cNvPr id="4" name="Slide Number Placeholder 3"/>
          <p:cNvSpPr>
            <a:spLocks noGrp="1"/>
          </p:cNvSpPr>
          <p:nvPr>
            <p:ph type="sldNum" sz="quarter" idx="10"/>
          </p:nvPr>
        </p:nvSpPr>
        <p:spPr/>
        <p:txBody>
          <a:bodyPr/>
          <a:lstStyle/>
          <a:p>
            <a:fld id="{4A272725-91B2-4832-A655-B267E54FF421}" type="slidenum">
              <a:rPr lang="en-US" smtClean="0"/>
              <a:t>9</a:t>
            </a:fld>
            <a:endParaRPr lang="en-US"/>
          </a:p>
        </p:txBody>
      </p:sp>
    </p:spTree>
    <p:extLst>
      <p:ext uri="{BB962C8B-B14F-4D97-AF65-F5344CB8AC3E}">
        <p14:creationId xmlns:p14="http://schemas.microsoft.com/office/powerpoint/2010/main" val="185118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E7F618-C1AB-455A-9043-9BBAE2BE4347}" type="datetimeFigureOut">
              <a:rPr lang="en-US" smtClean="0"/>
              <a:t>10/17/2015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117F1-7FB4-42F0-A6DE-C942DC9FD389}" type="slidenum">
              <a:rPr lang="en-US" smtClean="0"/>
              <a:t>‹#›</a:t>
            </a:fld>
            <a:endParaRPr lang="en-US"/>
          </a:p>
        </p:txBody>
      </p:sp>
    </p:spTree>
    <p:extLst>
      <p:ext uri="{BB962C8B-B14F-4D97-AF65-F5344CB8AC3E}">
        <p14:creationId xmlns:p14="http://schemas.microsoft.com/office/powerpoint/2010/main" val="2428952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7F618-C1AB-455A-9043-9BBAE2BE4347}" type="datetimeFigureOut">
              <a:rPr lang="en-US" smtClean="0"/>
              <a:t>10/17/2015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117F1-7FB4-42F0-A6DE-C942DC9FD389}" type="slidenum">
              <a:rPr lang="en-US" smtClean="0"/>
              <a:t>‹#›</a:t>
            </a:fld>
            <a:endParaRPr lang="en-US"/>
          </a:p>
        </p:txBody>
      </p:sp>
    </p:spTree>
    <p:extLst>
      <p:ext uri="{BB962C8B-B14F-4D97-AF65-F5344CB8AC3E}">
        <p14:creationId xmlns:p14="http://schemas.microsoft.com/office/powerpoint/2010/main" val="735971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7F618-C1AB-455A-9043-9BBAE2BE4347}" type="datetimeFigureOut">
              <a:rPr lang="en-US" smtClean="0"/>
              <a:t>10/17/2015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117F1-7FB4-42F0-A6DE-C942DC9FD389}" type="slidenum">
              <a:rPr lang="en-US" smtClean="0"/>
              <a:t>‹#›</a:t>
            </a:fld>
            <a:endParaRPr lang="en-US"/>
          </a:p>
        </p:txBody>
      </p:sp>
    </p:spTree>
    <p:extLst>
      <p:ext uri="{BB962C8B-B14F-4D97-AF65-F5344CB8AC3E}">
        <p14:creationId xmlns:p14="http://schemas.microsoft.com/office/powerpoint/2010/main" val="2388910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7F618-C1AB-455A-9043-9BBAE2BE4347}" type="datetimeFigureOut">
              <a:rPr lang="en-US" smtClean="0"/>
              <a:t>10/17/2015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117F1-7FB4-42F0-A6DE-C942DC9FD389}" type="slidenum">
              <a:rPr lang="en-US" smtClean="0"/>
              <a:t>‹#›</a:t>
            </a:fld>
            <a:endParaRPr lang="en-US"/>
          </a:p>
        </p:txBody>
      </p:sp>
    </p:spTree>
    <p:extLst>
      <p:ext uri="{BB962C8B-B14F-4D97-AF65-F5344CB8AC3E}">
        <p14:creationId xmlns:p14="http://schemas.microsoft.com/office/powerpoint/2010/main" val="273191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E7F618-C1AB-455A-9043-9BBAE2BE4347}" type="datetimeFigureOut">
              <a:rPr lang="en-US" smtClean="0"/>
              <a:t>10/17/2015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117F1-7FB4-42F0-A6DE-C942DC9FD389}" type="slidenum">
              <a:rPr lang="en-US" smtClean="0"/>
              <a:t>‹#›</a:t>
            </a:fld>
            <a:endParaRPr lang="en-US"/>
          </a:p>
        </p:txBody>
      </p:sp>
    </p:spTree>
    <p:extLst>
      <p:ext uri="{BB962C8B-B14F-4D97-AF65-F5344CB8AC3E}">
        <p14:creationId xmlns:p14="http://schemas.microsoft.com/office/powerpoint/2010/main" val="1949685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E7F618-C1AB-455A-9043-9BBAE2BE4347}" type="datetimeFigureOut">
              <a:rPr lang="en-US" smtClean="0"/>
              <a:t>10/17/2015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117F1-7FB4-42F0-A6DE-C942DC9FD389}" type="slidenum">
              <a:rPr lang="en-US" smtClean="0"/>
              <a:t>‹#›</a:t>
            </a:fld>
            <a:endParaRPr lang="en-US"/>
          </a:p>
        </p:txBody>
      </p:sp>
    </p:spTree>
    <p:extLst>
      <p:ext uri="{BB962C8B-B14F-4D97-AF65-F5344CB8AC3E}">
        <p14:creationId xmlns:p14="http://schemas.microsoft.com/office/powerpoint/2010/main" val="1791112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E7F618-C1AB-455A-9043-9BBAE2BE4347}" type="datetimeFigureOut">
              <a:rPr lang="en-US" smtClean="0"/>
              <a:t>10/17/2015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5117F1-7FB4-42F0-A6DE-C942DC9FD389}" type="slidenum">
              <a:rPr lang="en-US" smtClean="0"/>
              <a:t>‹#›</a:t>
            </a:fld>
            <a:endParaRPr lang="en-US"/>
          </a:p>
        </p:txBody>
      </p:sp>
    </p:spTree>
    <p:extLst>
      <p:ext uri="{BB962C8B-B14F-4D97-AF65-F5344CB8AC3E}">
        <p14:creationId xmlns:p14="http://schemas.microsoft.com/office/powerpoint/2010/main" val="2727713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E7F618-C1AB-455A-9043-9BBAE2BE4347}" type="datetimeFigureOut">
              <a:rPr lang="en-US" smtClean="0"/>
              <a:t>10/17/2015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5117F1-7FB4-42F0-A6DE-C942DC9FD389}" type="slidenum">
              <a:rPr lang="en-US" smtClean="0"/>
              <a:t>‹#›</a:t>
            </a:fld>
            <a:endParaRPr lang="en-US"/>
          </a:p>
        </p:txBody>
      </p:sp>
    </p:spTree>
    <p:extLst>
      <p:ext uri="{BB962C8B-B14F-4D97-AF65-F5344CB8AC3E}">
        <p14:creationId xmlns:p14="http://schemas.microsoft.com/office/powerpoint/2010/main" val="2874555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7F618-C1AB-455A-9043-9BBAE2BE4347}" type="datetimeFigureOut">
              <a:rPr lang="en-US" smtClean="0"/>
              <a:t>10/17/2015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5117F1-7FB4-42F0-A6DE-C942DC9FD389}" type="slidenum">
              <a:rPr lang="en-US" smtClean="0"/>
              <a:t>‹#›</a:t>
            </a:fld>
            <a:endParaRPr lang="en-US"/>
          </a:p>
        </p:txBody>
      </p:sp>
    </p:spTree>
    <p:extLst>
      <p:ext uri="{BB962C8B-B14F-4D97-AF65-F5344CB8AC3E}">
        <p14:creationId xmlns:p14="http://schemas.microsoft.com/office/powerpoint/2010/main" val="567443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7F618-C1AB-455A-9043-9BBAE2BE4347}" type="datetimeFigureOut">
              <a:rPr lang="en-US" smtClean="0"/>
              <a:t>10/17/2015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117F1-7FB4-42F0-A6DE-C942DC9FD389}" type="slidenum">
              <a:rPr lang="en-US" smtClean="0"/>
              <a:t>‹#›</a:t>
            </a:fld>
            <a:endParaRPr lang="en-US"/>
          </a:p>
        </p:txBody>
      </p:sp>
    </p:spTree>
    <p:extLst>
      <p:ext uri="{BB962C8B-B14F-4D97-AF65-F5344CB8AC3E}">
        <p14:creationId xmlns:p14="http://schemas.microsoft.com/office/powerpoint/2010/main" val="267788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7F618-C1AB-455A-9043-9BBAE2BE4347}" type="datetimeFigureOut">
              <a:rPr lang="en-US" smtClean="0"/>
              <a:t>10/17/2015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117F1-7FB4-42F0-A6DE-C942DC9FD389}" type="slidenum">
              <a:rPr lang="en-US" smtClean="0"/>
              <a:t>‹#›</a:t>
            </a:fld>
            <a:endParaRPr lang="en-US"/>
          </a:p>
        </p:txBody>
      </p:sp>
    </p:spTree>
    <p:extLst>
      <p:ext uri="{BB962C8B-B14F-4D97-AF65-F5344CB8AC3E}">
        <p14:creationId xmlns:p14="http://schemas.microsoft.com/office/powerpoint/2010/main" val="1674918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7F618-C1AB-455A-9043-9BBAE2BE4347}" type="datetimeFigureOut">
              <a:rPr lang="en-US" smtClean="0"/>
              <a:t>10/17/2015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117F1-7FB4-42F0-A6DE-C942DC9FD389}" type="slidenum">
              <a:rPr lang="en-US" smtClean="0"/>
              <a:t>‹#›</a:t>
            </a:fld>
            <a:endParaRPr lang="en-US"/>
          </a:p>
        </p:txBody>
      </p:sp>
    </p:spTree>
    <p:extLst>
      <p:ext uri="{BB962C8B-B14F-4D97-AF65-F5344CB8AC3E}">
        <p14:creationId xmlns:p14="http://schemas.microsoft.com/office/powerpoint/2010/main" val="2129296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projects.statesman.com/news/economic-mobility/index.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pih.org/" TargetMode="External"/><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centexpath.org/wp-content/uploads/2015/10/PATH-PGM-Total-for-web.pdf"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entexpath.org/wp-content/uploads/2015/10/PATH-PGM-Total-for-web.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78213" y="0"/>
            <a:ext cx="10452096" cy="4476614"/>
          </a:xfrm>
          <a:prstGeom prst="rect">
            <a:avLst/>
          </a:prstGeom>
          <a:ln>
            <a:solidFill>
              <a:schemeClr val="tx1"/>
            </a:solidFill>
          </a:ln>
        </p:spPr>
      </p:pic>
      <p:pic>
        <p:nvPicPr>
          <p:cNvPr id="5" name="Picture 11" descr="G:\Childrens-Optimal-Health\Publications and Materials\Logos, Letterhead, and Templates\COH Logo\COH logo with tag line 201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2562" y="1350230"/>
            <a:ext cx="4173597" cy="12817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056517" y="4698641"/>
            <a:ext cx="8095488" cy="834302"/>
          </a:xfrm>
        </p:spPr>
        <p:txBody>
          <a:bodyPr>
            <a:noAutofit/>
          </a:bodyPr>
          <a:lstStyle/>
          <a:p>
            <a:r>
              <a:rPr lang="en-US" sz="3600" b="1" dirty="0" smtClean="0"/>
              <a:t>Connecting Health, Housing and Neighborhoods in Austin, Texas</a:t>
            </a:r>
            <a:endParaRPr lang="en-US" sz="3600" b="1" dirty="0"/>
          </a:p>
        </p:txBody>
      </p:sp>
      <p:sp>
        <p:nvSpPr>
          <p:cNvPr id="3" name="Subtitle 2"/>
          <p:cNvSpPr>
            <a:spLocks noGrp="1"/>
          </p:cNvSpPr>
          <p:nvPr>
            <p:ph type="subTitle" idx="1"/>
          </p:nvPr>
        </p:nvSpPr>
        <p:spPr>
          <a:xfrm>
            <a:off x="1853184" y="5451321"/>
            <a:ext cx="9144000" cy="1219760"/>
          </a:xfrm>
        </p:spPr>
        <p:txBody>
          <a:bodyPr>
            <a:normAutofit fontScale="92500" lnSpcReduction="10000"/>
          </a:bodyPr>
          <a:lstStyle/>
          <a:p>
            <a:r>
              <a:rPr lang="en-US" dirty="0" smtClean="0"/>
              <a:t>Susan Millea, Ph.D.</a:t>
            </a:r>
          </a:p>
          <a:p>
            <a:r>
              <a:rPr lang="en-US" dirty="0" smtClean="0"/>
              <a:t>Urban Institute/National Neighborhood Indicators Project</a:t>
            </a:r>
          </a:p>
          <a:p>
            <a:r>
              <a:rPr lang="en-US" dirty="0" smtClean="0"/>
              <a:t>Dallas, Texas	October 22, 2015</a:t>
            </a:r>
          </a:p>
          <a:p>
            <a:endParaRPr lang="en-US" dirty="0"/>
          </a:p>
        </p:txBody>
      </p:sp>
      <p:sp>
        <p:nvSpPr>
          <p:cNvPr id="8" name="Rectangle 7"/>
          <p:cNvSpPr/>
          <p:nvPr/>
        </p:nvSpPr>
        <p:spPr>
          <a:xfrm>
            <a:off x="2106104" y="2334639"/>
            <a:ext cx="3537093" cy="290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stretch>
            <a:fillRect/>
          </a:stretch>
        </p:blipFill>
        <p:spPr>
          <a:xfrm>
            <a:off x="256160" y="6123397"/>
            <a:ext cx="3454434" cy="639178"/>
          </a:xfrm>
          <a:prstGeom prst="rect">
            <a:avLst/>
          </a:prstGeom>
        </p:spPr>
      </p:pic>
    </p:spTree>
    <p:extLst>
      <p:ext uri="{BB962C8B-B14F-4D97-AF65-F5344CB8AC3E}">
        <p14:creationId xmlns:p14="http://schemas.microsoft.com/office/powerpoint/2010/main" val="3233257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b="1" dirty="0" smtClean="0"/>
              <a:t>Characteristics of Austin’s Development</a:t>
            </a:r>
            <a:endParaRPr lang="en-US" b="1" dirty="0"/>
          </a:p>
        </p:txBody>
      </p:sp>
      <p:sp>
        <p:nvSpPr>
          <p:cNvPr id="9" name="Content Placeholder 8"/>
          <p:cNvSpPr>
            <a:spLocks noGrp="1"/>
          </p:cNvSpPr>
          <p:nvPr>
            <p:ph idx="1"/>
          </p:nvPr>
        </p:nvSpPr>
        <p:spPr>
          <a:xfrm>
            <a:off x="412749" y="1481328"/>
            <a:ext cx="11366501" cy="4681728"/>
          </a:xfrm>
        </p:spPr>
        <p:txBody>
          <a:bodyPr>
            <a:noAutofit/>
          </a:bodyPr>
          <a:lstStyle/>
          <a:p>
            <a:r>
              <a:rPr lang="en-US" sz="3200" dirty="0" smtClean="0"/>
              <a:t>Long term, sustained rapid population growth</a:t>
            </a:r>
          </a:p>
          <a:p>
            <a:r>
              <a:rPr lang="en-US" sz="3200" dirty="0" smtClean="0"/>
              <a:t>Uneven landscape with areas of growth/decline (suburbanization)</a:t>
            </a:r>
          </a:p>
          <a:p>
            <a:r>
              <a:rPr lang="en-US" sz="3200" dirty="0" smtClean="0"/>
              <a:t>Profound racial and ethnic diversification</a:t>
            </a:r>
          </a:p>
          <a:p>
            <a:pPr lvl="1"/>
            <a:r>
              <a:rPr lang="en-US" sz="2800" dirty="0" smtClean="0"/>
              <a:t>Growth of Hispanic/Latino population, rate of growth of Asian population</a:t>
            </a:r>
          </a:p>
          <a:p>
            <a:pPr lvl="1"/>
            <a:r>
              <a:rPr lang="en-US" sz="2800" dirty="0" smtClean="0"/>
              <a:t>Suburbanization of African American population</a:t>
            </a:r>
          </a:p>
          <a:p>
            <a:r>
              <a:rPr lang="en-US" sz="3200" b="1" dirty="0" smtClean="0"/>
              <a:t>Stubborn structural separations</a:t>
            </a:r>
          </a:p>
          <a:p>
            <a:pPr lvl="1"/>
            <a:r>
              <a:rPr lang="en-US" sz="2800" dirty="0" smtClean="0"/>
              <a:t>Disproportionality by ethnicity in educational attainment/income</a:t>
            </a:r>
          </a:p>
          <a:p>
            <a:r>
              <a:rPr lang="en-US" sz="3200" b="1" dirty="0" smtClean="0"/>
              <a:t>Stubborn spatial socio-economic separations</a:t>
            </a:r>
          </a:p>
        </p:txBody>
      </p:sp>
      <p:sp>
        <p:nvSpPr>
          <p:cNvPr id="12" name="TextBox 11"/>
          <p:cNvSpPr txBox="1"/>
          <p:nvPr/>
        </p:nvSpPr>
        <p:spPr>
          <a:xfrm>
            <a:off x="412749" y="6163056"/>
            <a:ext cx="5030351" cy="369332"/>
          </a:xfrm>
          <a:prstGeom prst="rect">
            <a:avLst/>
          </a:prstGeom>
          <a:noFill/>
        </p:spPr>
        <p:txBody>
          <a:bodyPr wrap="none" rtlCol="0">
            <a:spAutoFit/>
          </a:bodyPr>
          <a:lstStyle/>
          <a:p>
            <a:r>
              <a:rPr lang="en-US" dirty="0" smtClean="0"/>
              <a:t>Source: Ryan Robinson, City of Austin Demographer</a:t>
            </a:r>
            <a:endParaRPr lang="en-US" dirty="0"/>
          </a:p>
        </p:txBody>
      </p:sp>
    </p:spTree>
    <p:extLst>
      <p:ext uri="{BB962C8B-B14F-4D97-AF65-F5344CB8AC3E}">
        <p14:creationId xmlns:p14="http://schemas.microsoft.com/office/powerpoint/2010/main" val="39321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rot="20302988">
            <a:off x="-1151467" y="670915"/>
            <a:ext cx="10741528" cy="3309551"/>
          </a:xfrm>
          <a:prstGeom prst="rect">
            <a:avLst/>
          </a:prstGeom>
          <a:ln>
            <a:solidFill>
              <a:schemeClr val="tx1"/>
            </a:solidFill>
          </a:ln>
        </p:spPr>
      </p:pic>
      <p:sp>
        <p:nvSpPr>
          <p:cNvPr id="5" name="Oval 4"/>
          <p:cNvSpPr/>
          <p:nvPr/>
        </p:nvSpPr>
        <p:spPr>
          <a:xfrm rot="20302988">
            <a:off x="103131" y="2839973"/>
            <a:ext cx="7335738" cy="12709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2764838" y="4320186"/>
            <a:ext cx="9427162" cy="2398975"/>
          </a:xfrm>
          <a:prstGeom prst="rect">
            <a:avLst/>
          </a:prstGeom>
          <a:ln>
            <a:solidFill>
              <a:schemeClr val="tx1"/>
            </a:solidFill>
          </a:ln>
        </p:spPr>
      </p:pic>
      <p:sp>
        <p:nvSpPr>
          <p:cNvPr id="7" name="Oval 6"/>
          <p:cNvSpPr/>
          <p:nvPr/>
        </p:nvSpPr>
        <p:spPr>
          <a:xfrm>
            <a:off x="3999813" y="6173064"/>
            <a:ext cx="5369025" cy="5461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016" y="6216397"/>
            <a:ext cx="2793393" cy="369332"/>
          </a:xfrm>
          <a:prstGeom prst="rect">
            <a:avLst/>
          </a:prstGeom>
          <a:noFill/>
        </p:spPr>
        <p:txBody>
          <a:bodyPr wrap="none" rtlCol="0">
            <a:spAutoFit/>
          </a:bodyPr>
          <a:lstStyle/>
          <a:p>
            <a:r>
              <a:rPr lang="en-US" dirty="0" smtClean="0">
                <a:hlinkClick r:id="rId4"/>
              </a:rPr>
              <a:t>Austin: Inheriting Inequality</a:t>
            </a:r>
            <a:endParaRPr lang="en-US" dirty="0"/>
          </a:p>
        </p:txBody>
      </p:sp>
    </p:spTree>
    <p:extLst>
      <p:ext uri="{BB962C8B-B14F-4D97-AF65-F5344CB8AC3E}">
        <p14:creationId xmlns:p14="http://schemas.microsoft.com/office/powerpoint/2010/main" val="287446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9582" y="351057"/>
            <a:ext cx="6249821" cy="2138924"/>
          </a:xfrm>
        </p:spPr>
        <p:txBody>
          <a:bodyPr>
            <a:normAutofit/>
          </a:bodyPr>
          <a:lstStyle/>
          <a:p>
            <a:pPr algn="ctr"/>
            <a:r>
              <a:rPr lang="fr-FR" sz="3600" b="1" dirty="0" err="1" smtClean="0"/>
              <a:t>Census</a:t>
            </a:r>
            <a:r>
              <a:rPr lang="fr-FR" sz="3600" b="1" dirty="0" smtClean="0"/>
              <a:t> Bureau </a:t>
            </a:r>
            <a:r>
              <a:rPr lang="fr-FR" sz="3600" b="1" dirty="0" err="1" smtClean="0"/>
              <a:t>Estimate</a:t>
            </a:r>
            <a:r>
              <a:rPr lang="fr-FR" sz="3600" b="1" dirty="0" smtClean="0"/>
              <a:t> Data </a:t>
            </a:r>
            <a:r>
              <a:rPr lang="fr-FR" sz="3600" b="1" dirty="0" err="1" smtClean="0"/>
              <a:t>MSAs</a:t>
            </a:r>
            <a:r>
              <a:rPr lang="fr-FR" sz="3600" b="1" dirty="0" smtClean="0"/>
              <a:t> 2010-2014</a:t>
            </a:r>
            <a:br>
              <a:rPr lang="fr-FR" sz="3600" b="1" dirty="0" smtClean="0"/>
            </a:br>
            <a:r>
              <a:rPr lang="fr-FR" sz="3600" b="1" dirty="0" smtClean="0"/>
              <a:t>% Gains and </a:t>
            </a:r>
            <a:r>
              <a:rPr lang="fr-FR" sz="3600" b="1" dirty="0" err="1" smtClean="0"/>
              <a:t>Losses</a:t>
            </a:r>
            <a:r>
              <a:rPr lang="fr-FR" sz="3600" b="1" dirty="0" smtClean="0"/>
              <a:t/>
            </a:r>
            <a:br>
              <a:rPr lang="fr-FR" sz="3600" b="1" dirty="0" smtClean="0"/>
            </a:br>
            <a:r>
              <a:rPr lang="fr-FR" sz="3600" b="1" dirty="0" smtClean="0"/>
              <a:t>of </a:t>
            </a:r>
            <a:r>
              <a:rPr lang="fr-FR" sz="3600" b="1" dirty="0" err="1" smtClean="0"/>
              <a:t>Children</a:t>
            </a:r>
            <a:r>
              <a:rPr lang="fr-FR" sz="3600" b="1" dirty="0" smtClean="0"/>
              <a:t> Under 18</a:t>
            </a:r>
            <a:endParaRPr lang="en-US" sz="3600" b="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8624" y="365125"/>
            <a:ext cx="5250959" cy="3027023"/>
          </a:xfrm>
        </p:spPr>
      </p:pic>
      <p:sp>
        <p:nvSpPr>
          <p:cNvPr id="4" name="TextBox 3"/>
          <p:cNvSpPr txBox="1"/>
          <p:nvPr/>
        </p:nvSpPr>
        <p:spPr>
          <a:xfrm>
            <a:off x="838200" y="6311900"/>
            <a:ext cx="10702995" cy="369332"/>
          </a:xfrm>
          <a:prstGeom prst="rect">
            <a:avLst/>
          </a:prstGeom>
          <a:noFill/>
        </p:spPr>
        <p:txBody>
          <a:bodyPr wrap="none" rtlCol="0">
            <a:spAutoFit/>
          </a:bodyPr>
          <a:lstStyle/>
          <a:p>
            <a:r>
              <a:rPr lang="en-US" dirty="0" smtClean="0"/>
              <a:t>http://www.newgeography.com/content/005054-recent-growth-and-decline-children-major-metropolitan-areas</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9583" y="2643606"/>
            <a:ext cx="5250959" cy="3247652"/>
          </a:xfrm>
          <a:prstGeom prst="rect">
            <a:avLst/>
          </a:prstGeom>
        </p:spPr>
      </p:pic>
      <p:cxnSp>
        <p:nvCxnSpPr>
          <p:cNvPr id="8" name="Straight Arrow Connector 7"/>
          <p:cNvCxnSpPr/>
          <p:nvPr/>
        </p:nvCxnSpPr>
        <p:spPr>
          <a:xfrm flipV="1">
            <a:off x="717452" y="3271236"/>
            <a:ext cx="30596" cy="1230426"/>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70808" y="4461117"/>
            <a:ext cx="5750390" cy="150796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baseline="0" dirty="0" smtClean="0"/>
              <a:t>Austin had highest rate of growth in child population (7.9%) from 2010-2014</a:t>
            </a:r>
            <a:endParaRPr lang="en-US" sz="3600" b="1" dirty="0"/>
          </a:p>
        </p:txBody>
      </p:sp>
    </p:spTree>
    <p:extLst>
      <p:ext uri="{BB962C8B-B14F-4D97-AF65-F5344CB8AC3E}">
        <p14:creationId xmlns:p14="http://schemas.microsoft.com/office/powerpoint/2010/main" val="48362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7852" y="2397523"/>
            <a:ext cx="5807399" cy="451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
          <p:cNvSpPr txBox="1">
            <a:spLocks noChangeArrowheads="1"/>
          </p:cNvSpPr>
          <p:nvPr/>
        </p:nvSpPr>
        <p:spPr bwMode="auto">
          <a:xfrm>
            <a:off x="10300421" y="5890568"/>
            <a:ext cx="1646306" cy="83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dirty="0">
                <a:solidFill>
                  <a:srgbClr val="C00000"/>
                </a:solidFill>
                <a:latin typeface="Times New Roman" pitchFamily="18" charset="0"/>
              </a:rPr>
              <a:t>Source: American Community Survey, 2013 1-year estimates, Table B17001.</a:t>
            </a:r>
          </a:p>
        </p:txBody>
      </p:sp>
      <p:sp>
        <p:nvSpPr>
          <p:cNvPr id="2" name="Title 1"/>
          <p:cNvSpPr>
            <a:spLocks noGrp="1"/>
          </p:cNvSpPr>
          <p:nvPr>
            <p:ph type="title"/>
          </p:nvPr>
        </p:nvSpPr>
        <p:spPr>
          <a:xfrm>
            <a:off x="6504218" y="365125"/>
            <a:ext cx="5255149" cy="1325563"/>
          </a:xfrm>
        </p:spPr>
        <p:txBody>
          <a:bodyPr/>
          <a:lstStyle/>
          <a:p>
            <a:r>
              <a:rPr lang="en-US" b="1" dirty="0" smtClean="0"/>
              <a:t>Austin Children: Disproportionality</a:t>
            </a:r>
            <a:endParaRPr lang="en-US" b="1"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466" y="152400"/>
            <a:ext cx="6098651" cy="50221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866336" y="2274116"/>
            <a:ext cx="533160" cy="258875"/>
          </a:xfrm>
          <a:prstGeom prst="rect">
            <a:avLst/>
          </a:prstGeom>
          <a:solidFill>
            <a:srgbClr val="CCCCFF">
              <a:alpha val="20000"/>
            </a:srgbClr>
          </a:solidFill>
          <a:ln w="25400">
            <a:solidFill>
              <a:srgbClr val="9933FF"/>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latin typeface="Calibri" pitchFamily="34" charset="0"/>
            </a:endParaRPr>
          </a:p>
        </p:txBody>
      </p:sp>
      <p:sp>
        <p:nvSpPr>
          <p:cNvPr id="7" name="Rectangle 4"/>
          <p:cNvSpPr>
            <a:spLocks noChangeArrowheads="1"/>
          </p:cNvSpPr>
          <p:nvPr/>
        </p:nvSpPr>
        <p:spPr bwMode="auto">
          <a:xfrm>
            <a:off x="2820511" y="2593504"/>
            <a:ext cx="492148" cy="310649"/>
          </a:xfrm>
          <a:prstGeom prst="rect">
            <a:avLst/>
          </a:prstGeom>
          <a:solidFill>
            <a:srgbClr val="CCCCFF">
              <a:alpha val="20000"/>
            </a:srgbClr>
          </a:solidFill>
          <a:ln w="25400">
            <a:solidFill>
              <a:srgbClr val="0033CC"/>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latin typeface="Calibri" pitchFamily="34" charset="0"/>
            </a:endParaRPr>
          </a:p>
        </p:txBody>
      </p:sp>
      <p:sp>
        <p:nvSpPr>
          <p:cNvPr id="8" name="Rectangle 3"/>
          <p:cNvSpPr>
            <a:spLocks noChangeArrowheads="1"/>
          </p:cNvSpPr>
          <p:nvPr/>
        </p:nvSpPr>
        <p:spPr bwMode="auto">
          <a:xfrm>
            <a:off x="3694592" y="2593504"/>
            <a:ext cx="1394025" cy="310649"/>
          </a:xfrm>
          <a:prstGeom prst="rect">
            <a:avLst/>
          </a:prstGeom>
          <a:solidFill>
            <a:srgbClr val="CC99FF">
              <a:alpha val="20000"/>
            </a:srgbClr>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latin typeface="Calibri" pitchFamily="34" charset="0"/>
            </a:endParaRPr>
          </a:p>
        </p:txBody>
      </p:sp>
      <p:sp>
        <p:nvSpPr>
          <p:cNvPr id="9" name="Rectangle 4"/>
          <p:cNvSpPr>
            <a:spLocks noChangeArrowheads="1"/>
          </p:cNvSpPr>
          <p:nvPr/>
        </p:nvSpPr>
        <p:spPr bwMode="auto">
          <a:xfrm>
            <a:off x="5370134" y="2601116"/>
            <a:ext cx="492148" cy="310649"/>
          </a:xfrm>
          <a:prstGeom prst="rect">
            <a:avLst/>
          </a:prstGeom>
          <a:solidFill>
            <a:srgbClr val="CCCCFF">
              <a:alpha val="20000"/>
            </a:srgbClr>
          </a:solidFill>
          <a:ln w="25400">
            <a:solidFill>
              <a:srgbClr val="0033CC"/>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latin typeface="Calibri" pitchFamily="34" charset="0"/>
            </a:endParaRPr>
          </a:p>
        </p:txBody>
      </p:sp>
      <p:sp>
        <p:nvSpPr>
          <p:cNvPr id="12" name="TextBox 11"/>
          <p:cNvSpPr txBox="1"/>
          <p:nvPr/>
        </p:nvSpPr>
        <p:spPr>
          <a:xfrm>
            <a:off x="372533" y="6079067"/>
            <a:ext cx="5030351" cy="369332"/>
          </a:xfrm>
          <a:prstGeom prst="rect">
            <a:avLst/>
          </a:prstGeom>
          <a:noFill/>
        </p:spPr>
        <p:txBody>
          <a:bodyPr wrap="none" rtlCol="0">
            <a:spAutoFit/>
          </a:bodyPr>
          <a:lstStyle/>
          <a:p>
            <a:r>
              <a:rPr lang="en-US" dirty="0" smtClean="0"/>
              <a:t>Source: Ryan Robinson, City of Austin Demographer</a:t>
            </a:r>
            <a:endParaRPr lang="en-US" dirty="0"/>
          </a:p>
        </p:txBody>
      </p:sp>
    </p:spTree>
    <p:extLst>
      <p:ext uri="{BB962C8B-B14F-4D97-AF65-F5344CB8AC3E}">
        <p14:creationId xmlns:p14="http://schemas.microsoft.com/office/powerpoint/2010/main" val="76595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stretch>
            <a:fillRect/>
          </a:stretch>
        </p:blipFill>
        <p:spPr>
          <a:xfrm>
            <a:off x="5574994" y="3749040"/>
            <a:ext cx="6454336" cy="2798064"/>
          </a:xfrm>
          <a:prstGeom prst="rect">
            <a:avLst/>
          </a:prstGeom>
          <a:ln>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5325035" cy="4114800"/>
          </a:xfrm>
          <a:prstGeom prst="rect">
            <a:avLst/>
          </a:prstGeom>
        </p:spPr>
      </p:pic>
      <p:pic>
        <p:nvPicPr>
          <p:cNvPr id="7" name="Picture 6"/>
          <p:cNvPicPr>
            <a:picLocks noChangeAspect="1"/>
          </p:cNvPicPr>
          <p:nvPr/>
        </p:nvPicPr>
        <p:blipFill>
          <a:blip r:embed="rId5"/>
          <a:stretch>
            <a:fillRect/>
          </a:stretch>
        </p:blipFill>
        <p:spPr>
          <a:xfrm>
            <a:off x="4131418" y="1441861"/>
            <a:ext cx="3082505" cy="2178645"/>
          </a:xfrm>
          <a:prstGeom prst="rect">
            <a:avLst/>
          </a:prstGeom>
          <a:ln>
            <a:solidFill>
              <a:schemeClr val="tx1"/>
            </a:solidFill>
          </a:ln>
        </p:spPr>
      </p:pic>
    </p:spTree>
    <p:extLst>
      <p:ext uri="{BB962C8B-B14F-4D97-AF65-F5344CB8AC3E}">
        <p14:creationId xmlns:p14="http://schemas.microsoft.com/office/powerpoint/2010/main" val="239346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6935" y="73052"/>
            <a:ext cx="4531537" cy="1325563"/>
          </a:xfrm>
        </p:spPr>
        <p:txBody>
          <a:bodyPr>
            <a:normAutofit/>
          </a:bodyPr>
          <a:lstStyle/>
          <a:p>
            <a:pPr algn="ctr"/>
            <a:r>
              <a:rPr lang="en-US" sz="4000" b="1" dirty="0" smtClean="0"/>
              <a:t>Partners in Health</a:t>
            </a:r>
            <a:r>
              <a:rPr lang="en-US" sz="4000" dirty="0" smtClean="0"/>
              <a:t/>
            </a:r>
            <a:br>
              <a:rPr lang="en-US" sz="4000" dirty="0" smtClean="0"/>
            </a:br>
            <a:r>
              <a:rPr lang="en-US" sz="3200" dirty="0" smtClean="0">
                <a:hlinkClick r:id="rId3"/>
              </a:rPr>
              <a:t>http://www.pih.org</a:t>
            </a:r>
            <a:r>
              <a:rPr lang="en-US" sz="3200" dirty="0" smtClean="0"/>
              <a:t> </a:t>
            </a:r>
            <a:endParaRPr lang="en-US" sz="4000" dirty="0"/>
          </a:p>
        </p:txBody>
      </p:sp>
      <p:pic>
        <p:nvPicPr>
          <p:cNvPr id="3074" name="Picture 2" descr="C:\Users\DELLOW~1\AppData\Local\Temp\SNAGHTMLb1de4ec.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692370" y="1900925"/>
            <a:ext cx="4531537" cy="43887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28491" y="53597"/>
            <a:ext cx="45315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t>Partners in Austin Transforming Health</a:t>
            </a:r>
            <a:endParaRPr lang="en-US" sz="4000" b="1" dirty="0"/>
          </a:p>
        </p:txBody>
      </p:sp>
      <p:pic>
        <p:nvPicPr>
          <p:cNvPr id="6" name="Content Placeholder 3">
            <a:hlinkClick r:id="rId5"/>
          </p:cNvPr>
          <p:cNvPicPr>
            <a:picLocks noChangeAspect="1"/>
          </p:cNvPicPr>
          <p:nvPr/>
        </p:nvPicPr>
        <p:blipFill>
          <a:blip r:embed="rId6"/>
          <a:stretch>
            <a:fillRect/>
          </a:stretch>
        </p:blipFill>
        <p:spPr>
          <a:xfrm>
            <a:off x="828491" y="2609486"/>
            <a:ext cx="4623886" cy="2971588"/>
          </a:xfrm>
          <a:prstGeom prst="rect">
            <a:avLst/>
          </a:prstGeom>
          <a:ln>
            <a:solidFill>
              <a:schemeClr val="tx1"/>
            </a:solidFill>
          </a:ln>
        </p:spPr>
      </p:pic>
      <p:pic>
        <p:nvPicPr>
          <p:cNvPr id="4" name="Picture 3">
            <a:hlinkClick r:id="rId5"/>
          </p:cNvPr>
          <p:cNvPicPr>
            <a:picLocks noChangeAspect="1"/>
          </p:cNvPicPr>
          <p:nvPr/>
        </p:nvPicPr>
        <p:blipFill>
          <a:blip r:embed="rId7"/>
          <a:stretch>
            <a:fillRect/>
          </a:stretch>
        </p:blipFill>
        <p:spPr>
          <a:xfrm>
            <a:off x="2156164" y="1265635"/>
            <a:ext cx="1647740" cy="1313174"/>
          </a:xfrm>
          <a:prstGeom prst="rect">
            <a:avLst/>
          </a:prstGeom>
        </p:spPr>
      </p:pic>
      <p:pic>
        <p:nvPicPr>
          <p:cNvPr id="9" name="Picture 8"/>
          <p:cNvPicPr>
            <a:picLocks noChangeAspect="1"/>
          </p:cNvPicPr>
          <p:nvPr/>
        </p:nvPicPr>
        <p:blipFill>
          <a:blip r:embed="rId8"/>
          <a:stretch>
            <a:fillRect/>
          </a:stretch>
        </p:blipFill>
        <p:spPr>
          <a:xfrm>
            <a:off x="1125894" y="5611751"/>
            <a:ext cx="3936729" cy="1006908"/>
          </a:xfrm>
          <a:prstGeom prst="rect">
            <a:avLst/>
          </a:prstGeom>
        </p:spPr>
      </p:pic>
    </p:spTree>
    <p:extLst>
      <p:ext uri="{BB962C8B-B14F-4D97-AF65-F5344CB8AC3E}">
        <p14:creationId xmlns:p14="http://schemas.microsoft.com/office/powerpoint/2010/main" val="1653169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2709612" y="365125"/>
            <a:ext cx="6423610" cy="5811838"/>
          </a:xfrm>
          <a:prstGeom prst="rect">
            <a:avLst/>
          </a:prstGeom>
        </p:spPr>
      </p:pic>
      <p:cxnSp>
        <p:nvCxnSpPr>
          <p:cNvPr id="7" name="Straight Arrow Connector 6"/>
          <p:cNvCxnSpPr/>
          <p:nvPr/>
        </p:nvCxnSpPr>
        <p:spPr>
          <a:xfrm>
            <a:off x="1322962" y="739302"/>
            <a:ext cx="1386650"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22962" y="1105710"/>
            <a:ext cx="1386650"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322962" y="1825625"/>
            <a:ext cx="1386650"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322962" y="2915056"/>
            <a:ext cx="1386650"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322962" y="3654357"/>
            <a:ext cx="1386650"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322962" y="5560978"/>
            <a:ext cx="1386650"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133222" y="583660"/>
            <a:ext cx="1386650" cy="0"/>
          </a:xfrm>
          <a:prstGeom prst="straightConnector1">
            <a:avLst/>
          </a:prstGeom>
          <a:ln w="508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133222" y="1685520"/>
            <a:ext cx="1386650" cy="0"/>
          </a:xfrm>
          <a:prstGeom prst="straightConnector1">
            <a:avLst/>
          </a:prstGeom>
          <a:ln w="508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322962" y="4995477"/>
            <a:ext cx="1386650"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5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1786" y="1835038"/>
            <a:ext cx="6645214" cy="1325563"/>
          </a:xfrm>
        </p:spPr>
        <p:txBody>
          <a:bodyPr>
            <a:normAutofit/>
          </a:bodyPr>
          <a:lstStyle/>
          <a:p>
            <a:pPr algn="ctr"/>
            <a:r>
              <a:rPr lang="en-US" sz="4000" b="1" dirty="0" smtClean="0"/>
              <a:t>Children’s Optimal Health</a:t>
            </a:r>
            <a:endParaRPr lang="en-US" sz="4000" b="1" dirty="0"/>
          </a:p>
        </p:txBody>
      </p:sp>
      <p:sp>
        <p:nvSpPr>
          <p:cNvPr id="5" name="Title 1"/>
          <p:cNvSpPr txBox="1">
            <a:spLocks/>
          </p:cNvSpPr>
          <p:nvPr/>
        </p:nvSpPr>
        <p:spPr>
          <a:xfrm>
            <a:off x="279851" y="73052"/>
            <a:ext cx="45315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t>Partners in Austin Transforming Health</a:t>
            </a:r>
            <a:endParaRPr lang="en-US" sz="4000" b="1" dirty="0"/>
          </a:p>
        </p:txBody>
      </p:sp>
      <p:pic>
        <p:nvPicPr>
          <p:cNvPr id="6" name="Content Placeholder 3">
            <a:hlinkClick r:id="rId3"/>
          </p:cNvPr>
          <p:cNvPicPr>
            <a:picLocks noChangeAspect="1"/>
          </p:cNvPicPr>
          <p:nvPr/>
        </p:nvPicPr>
        <p:blipFill>
          <a:blip r:embed="rId4"/>
          <a:stretch>
            <a:fillRect/>
          </a:stretch>
        </p:blipFill>
        <p:spPr>
          <a:xfrm>
            <a:off x="233677" y="1389521"/>
            <a:ext cx="4623886" cy="2971588"/>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3717145" y="2875314"/>
            <a:ext cx="8274079" cy="3543773"/>
          </a:xfrm>
          <a:prstGeom prst="rect">
            <a:avLst/>
          </a:prstGeom>
          <a:ln>
            <a:solidFill>
              <a:schemeClr val="tx1"/>
            </a:solidFill>
          </a:ln>
        </p:spPr>
      </p:pic>
      <p:pic>
        <p:nvPicPr>
          <p:cNvPr id="8" name="Picture 11" descr="G:\Childrens-Optimal-Health\Publications and Materials\Logos, Letterhead, and Templates\COH Logo\COH logo with tag line 201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23206" y="3903498"/>
            <a:ext cx="2980118" cy="915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791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2651</TotalTime>
  <Words>385</Words>
  <Application>Microsoft Office PowerPoint</Application>
  <PresentationFormat>Widescreen</PresentationFormat>
  <Paragraphs>56</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Connecting Health, Housing and Neighborhoods in Austin, Texas</vt:lpstr>
      <vt:lpstr>Characteristics of Austin’s Development</vt:lpstr>
      <vt:lpstr>PowerPoint Presentation</vt:lpstr>
      <vt:lpstr>Census Bureau Estimate Data MSAs 2010-2014 % Gains and Losses of Children Under 18</vt:lpstr>
      <vt:lpstr>Austin Children: Disproportionality</vt:lpstr>
      <vt:lpstr>PowerPoint Presentation</vt:lpstr>
      <vt:lpstr>Partners in Health http://www.pih.org </vt:lpstr>
      <vt:lpstr>PowerPoint Presentation</vt:lpstr>
      <vt:lpstr>Children’s Optimal Health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Millea</dc:creator>
  <cp:lastModifiedBy>Susan Millea</cp:lastModifiedBy>
  <cp:revision>49</cp:revision>
  <dcterms:created xsi:type="dcterms:W3CDTF">2015-10-17T16:22:50Z</dcterms:created>
  <dcterms:modified xsi:type="dcterms:W3CDTF">2015-10-19T12:34:46Z</dcterms:modified>
</cp:coreProperties>
</file>