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57" r:id="rId3"/>
    <p:sldId id="260" r:id="rId4"/>
    <p:sldId id="264" r:id="rId5"/>
    <p:sldId id="267" r:id="rId6"/>
    <p:sldId id="261" r:id="rId7"/>
    <p:sldId id="262" r:id="rId8"/>
    <p:sldId id="266" r:id="rId9"/>
    <p:sldId id="271" r:id="rId10"/>
    <p:sldId id="27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3" d="100"/>
          <a:sy n="113" d="100"/>
        </p:scale>
        <p:origin x="-246" y="-108"/>
      </p:cViewPr>
      <p:guideLst>
        <p:guide orient="horz" pos="2160"/>
        <p:guide pos="3840"/>
      </p:guideLst>
    </p:cSldViewPr>
  </p:slideViewPr>
  <p:notesTextViewPr>
    <p:cViewPr>
      <p:scale>
        <a:sx n="1" d="1"/>
        <a:sy n="1" d="1"/>
      </p:scale>
      <p:origin x="0" y="0"/>
    </p:cViewPr>
  </p:notesTextViewPr>
  <p:sorterViewPr>
    <p:cViewPr>
      <p:scale>
        <a:sx n="100" d="100"/>
        <a:sy n="100" d="100"/>
      </p:scale>
      <p:origin x="0" y="-26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B4D83-F5FD-4FF2-8834-AB9155F3EE85}" type="datetimeFigureOut">
              <a:rPr lang="en-US" smtClean="0"/>
              <a:t>10/13/2015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916CC-1F9C-44AE-88FF-D774C3B5250B}" type="slidenum">
              <a:rPr lang="en-US" smtClean="0"/>
              <a:t>‹#›</a:t>
            </a:fld>
            <a:endParaRPr lang="en-US"/>
          </a:p>
        </p:txBody>
      </p:sp>
    </p:spTree>
    <p:extLst>
      <p:ext uri="{BB962C8B-B14F-4D97-AF65-F5344CB8AC3E}">
        <p14:creationId xmlns:p14="http://schemas.microsoft.com/office/powerpoint/2010/main" val="237516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8A4AD-A106-4D33-9B7D-31423D3EA4C5}" type="slidenum">
              <a:rPr lang="en-US" altLang="en-US"/>
              <a:pPr/>
              <a:t>2</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775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48B86-9F72-488E-81DF-38150BBFDA2F}"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190288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8B86-9F72-488E-81DF-38150BBFDA2F}"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272728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8B86-9F72-488E-81DF-38150BBFDA2F}"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211907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794" y="612122"/>
            <a:ext cx="10968365" cy="5516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idx="10"/>
          </p:nvPr>
        </p:nvSpPr>
        <p:spPr>
          <a:xfrm>
            <a:off x="610811" y="6244479"/>
            <a:ext cx="2838349" cy="473449"/>
          </a:xfrm>
        </p:spPr>
        <p:txBody>
          <a:bodyPr/>
          <a:lstStyle>
            <a:lvl1pPr>
              <a:defRPr/>
            </a:lvl1pPr>
          </a:lstStyle>
          <a:p>
            <a:endParaRPr lang="en-GB"/>
          </a:p>
        </p:txBody>
      </p:sp>
      <p:sp>
        <p:nvSpPr>
          <p:cNvPr id="4" name="Footer Placeholder 3"/>
          <p:cNvSpPr>
            <a:spLocks noGrp="1"/>
          </p:cNvSpPr>
          <p:nvPr>
            <p:ph type="ftr" idx="11"/>
          </p:nvPr>
        </p:nvSpPr>
        <p:spPr>
          <a:xfrm>
            <a:off x="4166811" y="6244479"/>
            <a:ext cx="3854349" cy="473449"/>
          </a:xfrm>
        </p:spPr>
        <p:txBody>
          <a:bodyPr/>
          <a:lstStyle>
            <a:lvl1pPr>
              <a:defRPr/>
            </a:lvl1pPr>
          </a:lstStyle>
          <a:p>
            <a:endParaRPr lang="en-GB"/>
          </a:p>
        </p:txBody>
      </p:sp>
      <p:sp>
        <p:nvSpPr>
          <p:cNvPr id="5" name="Slide Number Placeholder 4"/>
          <p:cNvSpPr>
            <a:spLocks noGrp="1"/>
          </p:cNvSpPr>
          <p:nvPr>
            <p:ph type="sldNum" idx="12"/>
          </p:nvPr>
        </p:nvSpPr>
        <p:spPr>
          <a:xfrm>
            <a:off x="8738811" y="6244479"/>
            <a:ext cx="2838349" cy="473449"/>
          </a:xfrm>
        </p:spPr>
        <p:txBody>
          <a:bodyPr/>
          <a:lstStyle>
            <a:lvl1pPr>
              <a:defRPr/>
            </a:lvl1pPr>
          </a:lstStyle>
          <a:p>
            <a:fld id="{4B164AAE-57F8-4217-900B-66DFDE38AA7E}" type="slidenum">
              <a:rPr lang="en-GB"/>
              <a:pPr/>
              <a:t>‹#›</a:t>
            </a:fld>
            <a:endParaRPr lang="en-GB"/>
          </a:p>
        </p:txBody>
      </p:sp>
    </p:spTree>
    <p:extLst>
      <p:ext uri="{BB962C8B-B14F-4D97-AF65-F5344CB8AC3E}">
        <p14:creationId xmlns:p14="http://schemas.microsoft.com/office/powerpoint/2010/main" val="304336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8B86-9F72-488E-81DF-38150BBFDA2F}"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323475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48B86-9F72-488E-81DF-38150BBFDA2F}"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180763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48B86-9F72-488E-81DF-38150BBFDA2F}"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16446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48B86-9F72-488E-81DF-38150BBFDA2F}"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104154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48B86-9F72-488E-81DF-38150BBFDA2F}"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410058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48B86-9F72-488E-81DF-38150BBFDA2F}"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215928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48B86-9F72-488E-81DF-38150BBFDA2F}"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102274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48B86-9F72-488E-81DF-38150BBFDA2F}"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4C4AC-EA7E-4B96-9563-F698F73F18B8}" type="slidenum">
              <a:rPr lang="en-US" smtClean="0"/>
              <a:t>‹#›</a:t>
            </a:fld>
            <a:endParaRPr lang="en-US"/>
          </a:p>
        </p:txBody>
      </p:sp>
    </p:spTree>
    <p:extLst>
      <p:ext uri="{BB962C8B-B14F-4D97-AF65-F5344CB8AC3E}">
        <p14:creationId xmlns:p14="http://schemas.microsoft.com/office/powerpoint/2010/main" val="3656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48B86-9F72-488E-81DF-38150BBFDA2F}" type="datetimeFigureOut">
              <a:rPr lang="en-US" smtClean="0"/>
              <a:t>10/13/2015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4C4AC-EA7E-4B96-9563-F698F73F18B8}" type="slidenum">
              <a:rPr lang="en-US" smtClean="0"/>
              <a:t>‹#›</a:t>
            </a:fld>
            <a:endParaRPr lang="en-US"/>
          </a:p>
        </p:txBody>
      </p:sp>
    </p:spTree>
    <p:extLst>
      <p:ext uri="{BB962C8B-B14F-4D97-AF65-F5344CB8AC3E}">
        <p14:creationId xmlns:p14="http://schemas.microsoft.com/office/powerpoint/2010/main" val="97757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9194" y="2533245"/>
            <a:ext cx="6802016" cy="2595395"/>
          </a:xfrm>
        </p:spPr>
        <p:txBody>
          <a:bodyPr>
            <a:normAutofit fontScale="90000"/>
          </a:bodyPr>
          <a:lstStyle/>
          <a:p>
            <a:pPr algn="l"/>
            <a:r>
              <a:rPr lang="en-US" sz="5400" dirty="0" smtClean="0"/>
              <a:t>Health and Housing</a:t>
            </a:r>
            <a:r>
              <a:rPr lang="en-US" dirty="0" smtClean="0"/>
              <a:t/>
            </a:r>
            <a:br>
              <a:rPr lang="en-US" dirty="0" smtClean="0"/>
            </a:br>
            <a:r>
              <a:rPr lang="en-US" sz="3200" dirty="0" smtClean="0"/>
              <a:t>Social Determinants of Health and Access</a:t>
            </a:r>
            <a:br>
              <a:rPr lang="en-US" sz="3200" dirty="0" smtClean="0"/>
            </a:br>
            <a:r>
              <a:rPr lang="en-US" sz="3200" dirty="0" smtClean="0"/>
              <a:t/>
            </a:r>
            <a:br>
              <a:rPr lang="en-US" sz="3200" dirty="0" smtClean="0"/>
            </a:br>
            <a:r>
              <a:rPr lang="en-US" sz="2800" i="1" dirty="0" smtClean="0">
                <a:solidFill>
                  <a:schemeClr val="tx2">
                    <a:lumMod val="50000"/>
                  </a:schemeClr>
                </a:solidFill>
                <a:latin typeface="Times New Roman" panose="02020603050405020304" pitchFamily="18" charset="0"/>
                <a:cs typeface="Times New Roman" panose="02020603050405020304" pitchFamily="18" charset="0"/>
              </a:rPr>
              <a:t>Examples from the Regional Equity Atlas and Multnomah County Health Department</a:t>
            </a:r>
            <a:r>
              <a:rPr lang="en-US" sz="3200" dirty="0" smtClean="0"/>
              <a:t/>
            </a:r>
            <a:br>
              <a:rPr lang="en-US" sz="3200" dirty="0" smtClean="0"/>
            </a:br>
            <a:r>
              <a:rPr lang="en-US" sz="4000" dirty="0" smtClean="0"/>
              <a:t/>
            </a:r>
            <a:br>
              <a:rPr lang="en-US" sz="4000" dirty="0" smtClean="0"/>
            </a:br>
            <a:r>
              <a:rPr lang="en-US" sz="2000" dirty="0" smtClean="0"/>
              <a:t>Meg Merrick, Ph.D.</a:t>
            </a:r>
            <a:r>
              <a:rPr lang="en-US" sz="4000" dirty="0"/>
              <a:t/>
            </a:r>
            <a:br>
              <a:rPr lang="en-US" sz="4000" dirty="0"/>
            </a:br>
            <a:r>
              <a:rPr lang="en-US" sz="1600" dirty="0" smtClean="0"/>
              <a:t>Institute of Portland Metropolitan Studies</a:t>
            </a:r>
            <a:br>
              <a:rPr lang="en-US" sz="1600" dirty="0" smtClean="0"/>
            </a:br>
            <a:r>
              <a:rPr lang="en-US" sz="1600" dirty="0" smtClean="0"/>
              <a:t>Portland State University</a:t>
            </a:r>
            <a:endParaRPr lang="en-US" sz="1600" dirty="0"/>
          </a:p>
        </p:txBody>
      </p:sp>
      <p:grpSp>
        <p:nvGrpSpPr>
          <p:cNvPr id="3" name="Group 2"/>
          <p:cNvGrpSpPr/>
          <p:nvPr/>
        </p:nvGrpSpPr>
        <p:grpSpPr>
          <a:xfrm>
            <a:off x="807311" y="1832205"/>
            <a:ext cx="3618350" cy="2478554"/>
            <a:chOff x="4203032" y="3793953"/>
            <a:chExt cx="3618350" cy="2478554"/>
          </a:xfrm>
        </p:grpSpPr>
        <p:pic>
          <p:nvPicPr>
            <p:cNvPr id="4" name="Picture 3" descr="AA Family on porch"/>
            <p:cNvPicPr>
              <a:picLocks noChangeAspect="1" noChangeArrowheads="1"/>
            </p:cNvPicPr>
            <p:nvPr/>
          </p:nvPicPr>
          <p:blipFill>
            <a:blip r:embed="rId2" cstate="print"/>
            <a:srcRect/>
            <a:stretch>
              <a:fillRect/>
            </a:stretch>
          </p:blipFill>
          <p:spPr bwMode="auto">
            <a:xfrm>
              <a:off x="4203032" y="3793954"/>
              <a:ext cx="1709928" cy="1189183"/>
            </a:xfrm>
            <a:prstGeom prst="rect">
              <a:avLst/>
            </a:prstGeom>
            <a:ln>
              <a:noFill/>
            </a:ln>
            <a:effectLst>
              <a:outerShdw blurRad="292100" dist="139700" dir="2700000" algn="tl" rotWithShape="0">
                <a:srgbClr val="333333">
                  <a:alpha val="65000"/>
                </a:srgbClr>
              </a:outerShdw>
            </a:effectLst>
          </p:spPr>
        </p:pic>
        <p:pic>
          <p:nvPicPr>
            <p:cNvPr id="5" name="Picture 8" descr="Latino children"/>
            <p:cNvPicPr>
              <a:picLocks noChangeAspect="1" noChangeArrowheads="1"/>
            </p:cNvPicPr>
            <p:nvPr/>
          </p:nvPicPr>
          <p:blipFill>
            <a:blip r:embed="rId3" cstate="print"/>
            <a:srcRect/>
            <a:stretch>
              <a:fillRect/>
            </a:stretch>
          </p:blipFill>
          <p:spPr bwMode="auto">
            <a:xfrm>
              <a:off x="6108032" y="3793953"/>
              <a:ext cx="1713350" cy="1188720"/>
            </a:xfrm>
            <a:prstGeom prst="rect">
              <a:avLst/>
            </a:prstGeom>
            <a:ln>
              <a:noFill/>
            </a:ln>
            <a:effectLst>
              <a:outerShdw blurRad="292100" dist="139700" dir="2700000" algn="tl" rotWithShape="0">
                <a:srgbClr val="333333">
                  <a:alpha val="65000"/>
                </a:srgbClr>
              </a:outerShdw>
            </a:effectLst>
          </p:spPr>
        </p:pic>
        <p:pic>
          <p:nvPicPr>
            <p:cNvPr id="6" name="Picture 9" descr="diverse bus"/>
            <p:cNvPicPr>
              <a:picLocks noChangeAspect="1" noChangeArrowheads="1"/>
            </p:cNvPicPr>
            <p:nvPr/>
          </p:nvPicPr>
          <p:blipFill rotWithShape="1">
            <a:blip r:embed="rId4" cstate="print"/>
            <a:srcRect l="-1" r="4348"/>
            <a:stretch/>
          </p:blipFill>
          <p:spPr bwMode="auto">
            <a:xfrm>
              <a:off x="6108032" y="5081917"/>
              <a:ext cx="1676400" cy="1188720"/>
            </a:xfrm>
            <a:prstGeom prst="rect">
              <a:avLst/>
            </a:prstGeom>
            <a:ln>
              <a:noFill/>
            </a:ln>
            <a:effectLst>
              <a:outerShdw blurRad="292100" dist="139700" dir="2700000" algn="tl" rotWithShape="0">
                <a:srgbClr val="333333">
                  <a:alpha val="65000"/>
                </a:srgbClr>
              </a:outerShdw>
            </a:effectLst>
          </p:spPr>
        </p:pic>
        <p:pic>
          <p:nvPicPr>
            <p:cNvPr id="9" name="Picture 4" descr="http://clfuture.org/sites/clfuture.org/files/resize/images/food_1-250x193.jpg"/>
            <p:cNvPicPr>
              <a:picLocks noChangeAspect="1" noChangeArrowheads="1"/>
            </p:cNvPicPr>
            <p:nvPr/>
          </p:nvPicPr>
          <p:blipFill>
            <a:blip r:embed="rId5" cstate="print"/>
            <a:srcRect b="9890"/>
            <a:stretch>
              <a:fillRect/>
            </a:stretch>
          </p:blipFill>
          <p:spPr bwMode="auto">
            <a:xfrm>
              <a:off x="4203032" y="5089353"/>
              <a:ext cx="1700784" cy="118315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035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955" y="276225"/>
            <a:ext cx="8096250" cy="6581775"/>
          </a:xfrm>
          <a:prstGeom prst="rect">
            <a:avLst/>
          </a:prstGeom>
        </p:spPr>
      </p:pic>
      <p:sp>
        <p:nvSpPr>
          <p:cNvPr id="3" name="Rectangle 2"/>
          <p:cNvSpPr/>
          <p:nvPr/>
        </p:nvSpPr>
        <p:spPr>
          <a:xfrm>
            <a:off x="8610600" y="0"/>
            <a:ext cx="3581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54440" y="276225"/>
            <a:ext cx="3063240" cy="6463308"/>
          </a:xfrm>
          <a:prstGeom prst="rect">
            <a:avLst/>
          </a:prstGeom>
          <a:noFill/>
        </p:spPr>
        <p:txBody>
          <a:bodyPr wrap="square" rtlCol="0">
            <a:spAutoFit/>
          </a:bodyPr>
          <a:lstStyle/>
          <a:p>
            <a:r>
              <a:rPr lang="en-US" dirty="0" smtClean="0">
                <a:solidFill>
                  <a:schemeClr val="bg1"/>
                </a:solidFill>
              </a:rPr>
              <a:t>Multnomah County Health Department Health Equity Analysis</a:t>
            </a:r>
          </a:p>
          <a:p>
            <a:endParaRPr lang="en-US" dirty="0">
              <a:solidFill>
                <a:schemeClr val="bg1"/>
              </a:solidFill>
            </a:endParaRPr>
          </a:p>
          <a:p>
            <a:r>
              <a:rPr lang="en-US" dirty="0" smtClean="0">
                <a:solidFill>
                  <a:schemeClr val="bg1"/>
                </a:solidFill>
              </a:rPr>
              <a:t>Uses Regional Equity Atlas data that were rasterized in </a:t>
            </a:r>
            <a:r>
              <a:rPr lang="en-US" dirty="0" err="1" smtClean="0">
                <a:solidFill>
                  <a:schemeClr val="bg1"/>
                </a:solidFill>
              </a:rPr>
              <a:t>Arcmap</a:t>
            </a:r>
            <a:r>
              <a:rPr lang="en-US" dirty="0" smtClean="0">
                <a:solidFill>
                  <a:schemeClr val="bg1"/>
                </a:solidFill>
              </a:rPr>
              <a:t> and reclassified on a 1-10 scale (0=missing data). The scale corresponds to health equity need, a raster cell “10” is an area with the highest need compared to a raster cell of “1” with the lowest need. For example, for the walkability indicator, areas with the least amount of walkability correspond with areas of the highest need or “10.”</a:t>
            </a:r>
          </a:p>
          <a:p>
            <a:endParaRPr lang="en-US" dirty="0">
              <a:solidFill>
                <a:schemeClr val="bg1"/>
              </a:solidFill>
            </a:endParaRPr>
          </a:p>
          <a:p>
            <a:r>
              <a:rPr lang="en-US" dirty="0" smtClean="0">
                <a:solidFill>
                  <a:schemeClr val="bg1"/>
                </a:solidFill>
              </a:rPr>
              <a:t>The Composite measure was created using the Map algebra spatial analysis tool.</a:t>
            </a:r>
            <a:endParaRPr lang="en-US" dirty="0">
              <a:solidFill>
                <a:schemeClr val="bg1"/>
              </a:solidFill>
            </a:endParaRPr>
          </a:p>
        </p:txBody>
      </p:sp>
    </p:spTree>
    <p:extLst>
      <p:ext uri="{BB962C8B-B14F-4D97-AF65-F5344CB8AC3E}">
        <p14:creationId xmlns:p14="http://schemas.microsoft.com/office/powerpoint/2010/main" val="29076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0600" y="0"/>
            <a:ext cx="3581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47675" y="123825"/>
            <a:ext cx="8010525" cy="6734175"/>
          </a:xfrm>
          <a:prstGeom prst="rect">
            <a:avLst/>
          </a:prstGeom>
        </p:spPr>
      </p:pic>
      <p:sp>
        <p:nvSpPr>
          <p:cNvPr id="5" name="TextBox 4"/>
          <p:cNvSpPr txBox="1"/>
          <p:nvPr/>
        </p:nvSpPr>
        <p:spPr>
          <a:xfrm>
            <a:off x="8854440" y="276225"/>
            <a:ext cx="3063240" cy="6463308"/>
          </a:xfrm>
          <a:prstGeom prst="rect">
            <a:avLst/>
          </a:prstGeom>
          <a:noFill/>
        </p:spPr>
        <p:txBody>
          <a:bodyPr wrap="square" rtlCol="0">
            <a:spAutoFit/>
          </a:bodyPr>
          <a:lstStyle/>
          <a:p>
            <a:r>
              <a:rPr lang="en-US" dirty="0" smtClean="0">
                <a:solidFill>
                  <a:schemeClr val="bg1"/>
                </a:solidFill>
              </a:rPr>
              <a:t>Multnomah County Health Department Health Equity Analysis</a:t>
            </a:r>
          </a:p>
          <a:p>
            <a:endParaRPr lang="en-US" dirty="0">
              <a:solidFill>
                <a:schemeClr val="bg1"/>
              </a:solidFill>
            </a:endParaRPr>
          </a:p>
          <a:p>
            <a:r>
              <a:rPr lang="en-US" dirty="0" smtClean="0">
                <a:solidFill>
                  <a:schemeClr val="bg1"/>
                </a:solidFill>
              </a:rPr>
              <a:t>Uses Regional Equity Atlas data that were rasterized in </a:t>
            </a:r>
            <a:r>
              <a:rPr lang="en-US" dirty="0" err="1" smtClean="0">
                <a:solidFill>
                  <a:schemeClr val="bg1"/>
                </a:solidFill>
              </a:rPr>
              <a:t>Arcmap</a:t>
            </a:r>
            <a:r>
              <a:rPr lang="en-US" dirty="0" smtClean="0">
                <a:solidFill>
                  <a:schemeClr val="bg1"/>
                </a:solidFill>
              </a:rPr>
              <a:t> and reclassified on a 1-10 scale (0=missing data). The scale corresponds to health equity need, a raster cell “10” is an area with the highest need compared to a raster cell of “1” with the lowest need. For example, for the walkability indicator, areas with the least amount of walkability correspond with areas of the highest need or “10.”</a:t>
            </a:r>
          </a:p>
          <a:p>
            <a:endParaRPr lang="en-US" dirty="0">
              <a:solidFill>
                <a:schemeClr val="bg1"/>
              </a:solidFill>
            </a:endParaRPr>
          </a:p>
          <a:p>
            <a:r>
              <a:rPr lang="en-US" dirty="0" smtClean="0">
                <a:solidFill>
                  <a:schemeClr val="bg1"/>
                </a:solidFill>
              </a:rPr>
              <a:t>The Composite measure was created using the Map algebra spatial analysis tool.</a:t>
            </a:r>
            <a:endParaRPr lang="en-US" dirty="0">
              <a:solidFill>
                <a:schemeClr val="bg1"/>
              </a:solidFill>
            </a:endParaRPr>
          </a:p>
        </p:txBody>
      </p:sp>
    </p:spTree>
    <p:extLst>
      <p:ext uri="{BB962C8B-B14F-4D97-AF65-F5344CB8AC3E}">
        <p14:creationId xmlns:p14="http://schemas.microsoft.com/office/powerpoint/2010/main" val="20332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4" name="Rectangle 20"/>
          <p:cNvSpPr>
            <a:spLocks noChangeArrowheads="1"/>
          </p:cNvSpPr>
          <p:nvPr/>
        </p:nvSpPr>
        <p:spPr bwMode="auto">
          <a:xfrm>
            <a:off x="0" y="0"/>
            <a:ext cx="12192000" cy="1599802"/>
          </a:xfrm>
          <a:prstGeom prst="rect">
            <a:avLst/>
          </a:prstGeom>
          <a:solidFill>
            <a:schemeClr val="tx2">
              <a:lumMod val="50000"/>
            </a:schemeClr>
          </a:solidFill>
          <a:ln w="9525">
            <a:noFill/>
            <a:miter lim="800000"/>
            <a:headEnd/>
            <a:tailEnd/>
          </a:ln>
          <a:effectLst/>
        </p:spPr>
        <p:txBody>
          <a:bodyPr wrap="none" anchor="ctr"/>
          <a:lstStyle/>
          <a:p>
            <a:endParaRPr lang="en-US"/>
          </a:p>
        </p:txBody>
      </p:sp>
      <p:sp>
        <p:nvSpPr>
          <p:cNvPr id="31746" name="Rectangle 2"/>
          <p:cNvSpPr>
            <a:spLocks noGrp="1" noChangeArrowheads="1"/>
          </p:cNvSpPr>
          <p:nvPr>
            <p:ph type="title"/>
          </p:nvPr>
        </p:nvSpPr>
        <p:spPr>
          <a:xfrm>
            <a:off x="304801" y="228601"/>
            <a:ext cx="10640007" cy="1141413"/>
          </a:xfrm>
        </p:spPr>
        <p:txBody>
          <a:bodyPr>
            <a:normAutofit fontScale="90000"/>
          </a:bodyPr>
          <a:lstStyle/>
          <a:p>
            <a:pPr algn="ctr">
              <a:lnSpc>
                <a:spcPct val="150000"/>
              </a:lnSpc>
            </a:pPr>
            <a:r>
              <a:rPr lang="en-US" altLang="en-US" sz="3200" i="1" dirty="0" smtClean="0">
                <a:solidFill>
                  <a:schemeClr val="accent4">
                    <a:lumMod val="60000"/>
                    <a:lumOff val="40000"/>
                  </a:schemeClr>
                </a:solidFill>
                <a:latin typeface="Times New Roman" panose="02020603050405020304" pitchFamily="18" charset="0"/>
                <a:cs typeface="Times New Roman" panose="02020603050405020304" pitchFamily="18" charset="0"/>
              </a:rPr>
              <a:t>We measure what we understand to be important</a:t>
            </a:r>
            <a:r>
              <a:rPr lang="en-US" altLang="en-US" sz="3200" i="1" dirty="0" smtClean="0">
                <a:solidFill>
                  <a:schemeClr val="bg1"/>
                </a:solidFill>
                <a:latin typeface="Times New Roman" panose="02020603050405020304" pitchFamily="18" charset="0"/>
                <a:cs typeface="Times New Roman" panose="02020603050405020304" pitchFamily="18" charset="0"/>
              </a:rPr>
              <a:t/>
            </a:r>
            <a:br>
              <a:rPr lang="en-US" altLang="en-US" sz="3200" i="1" dirty="0" smtClean="0">
                <a:solidFill>
                  <a:schemeClr val="bg1"/>
                </a:solidFill>
                <a:latin typeface="Times New Roman" panose="02020603050405020304" pitchFamily="18" charset="0"/>
                <a:cs typeface="Times New Roman" panose="02020603050405020304" pitchFamily="18" charset="0"/>
              </a:rPr>
            </a:br>
            <a:r>
              <a:rPr lang="en-US" altLang="en-US" sz="3200" b="1" dirty="0" smtClean="0">
                <a:solidFill>
                  <a:schemeClr val="bg1"/>
                </a:solidFill>
              </a:rPr>
              <a:t>Looking at root causes - Making the invisible visible</a:t>
            </a:r>
            <a:endParaRPr lang="en-US" altLang="en-US" sz="3200" b="1" dirty="0">
              <a:solidFill>
                <a:schemeClr val="bg1"/>
              </a:solidFill>
            </a:endParaRPr>
          </a:p>
        </p:txBody>
      </p:sp>
      <p:sp>
        <p:nvSpPr>
          <p:cNvPr id="31747" name="Rectangle 3"/>
          <p:cNvSpPr>
            <a:spLocks noGrp="1" noChangeArrowheads="1"/>
          </p:cNvSpPr>
          <p:nvPr>
            <p:ph type="body" idx="1"/>
          </p:nvPr>
        </p:nvSpPr>
        <p:spPr>
          <a:xfrm>
            <a:off x="2058955" y="1882775"/>
            <a:ext cx="8229600" cy="601663"/>
          </a:xfrm>
        </p:spPr>
        <p:txBody>
          <a:bodyPr>
            <a:normAutofit fontScale="85000" lnSpcReduction="10000"/>
          </a:bodyPr>
          <a:lstStyle/>
          <a:p>
            <a:pPr marL="0" indent="0">
              <a:lnSpc>
                <a:spcPct val="90000"/>
              </a:lnSpc>
              <a:buNone/>
            </a:pPr>
            <a:r>
              <a:rPr lang="en-US" altLang="en-US" dirty="0" smtClean="0"/>
              <a:t>TRAJECTORY OF HEALTH DISPARITIES/SOCIAL </a:t>
            </a:r>
            <a:r>
              <a:rPr lang="en-US" altLang="en-US" dirty="0"/>
              <a:t>DETERMINANTS</a:t>
            </a:r>
          </a:p>
        </p:txBody>
      </p:sp>
      <p:sp>
        <p:nvSpPr>
          <p:cNvPr id="31748" name="Rectangle 2"/>
          <p:cNvSpPr>
            <a:spLocks/>
          </p:cNvSpPr>
          <p:nvPr/>
        </p:nvSpPr>
        <p:spPr bwMode="auto">
          <a:xfrm>
            <a:off x="2217738" y="2982914"/>
            <a:ext cx="1295400" cy="892175"/>
          </a:xfrm>
          <a:prstGeom prst="rect">
            <a:avLst/>
          </a:prstGeom>
          <a:solidFill>
            <a:schemeClr val="accent5">
              <a:lumMod val="50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49" name="Rectangle 3"/>
          <p:cNvSpPr>
            <a:spLocks/>
          </p:cNvSpPr>
          <p:nvPr/>
        </p:nvSpPr>
        <p:spPr bwMode="auto">
          <a:xfrm>
            <a:off x="4152901" y="2982914"/>
            <a:ext cx="1647825" cy="892175"/>
          </a:xfrm>
          <a:prstGeom prst="rect">
            <a:avLst/>
          </a:prstGeom>
          <a:solidFill>
            <a:schemeClr val="accent5">
              <a:lumMod val="50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50" name="Rectangle 4"/>
          <p:cNvSpPr>
            <a:spLocks/>
          </p:cNvSpPr>
          <p:nvPr/>
        </p:nvSpPr>
        <p:spPr bwMode="auto">
          <a:xfrm>
            <a:off x="6496051" y="2982914"/>
            <a:ext cx="1293813" cy="892175"/>
          </a:xfrm>
          <a:prstGeom prst="rect">
            <a:avLst/>
          </a:prstGeom>
          <a:solidFill>
            <a:schemeClr val="accent5">
              <a:lumMod val="50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51" name="Rectangle 5"/>
          <p:cNvSpPr>
            <a:spLocks/>
          </p:cNvSpPr>
          <p:nvPr/>
        </p:nvSpPr>
        <p:spPr bwMode="auto">
          <a:xfrm>
            <a:off x="8393114" y="2527301"/>
            <a:ext cx="1741487" cy="1795463"/>
          </a:xfrm>
          <a:prstGeom prst="rect">
            <a:avLst/>
          </a:prstGeom>
          <a:solidFill>
            <a:schemeClr val="accent1">
              <a:lumMod val="75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52" name="Rectangle 6"/>
          <p:cNvSpPr>
            <a:spLocks/>
          </p:cNvSpPr>
          <p:nvPr/>
        </p:nvSpPr>
        <p:spPr bwMode="auto">
          <a:xfrm>
            <a:off x="2502248" y="3208796"/>
            <a:ext cx="689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1400">
                <a:solidFill>
                  <a:schemeClr val="bg1"/>
                </a:solidFill>
                <a:latin typeface="Arial Narrow" panose="020B0606020202030204" pitchFamily="34" charset="0"/>
                <a:sym typeface="Gill Sans" charset="0"/>
              </a:rPr>
              <a:t>ROOT</a:t>
            </a:r>
          </a:p>
          <a:p>
            <a:pPr algn="ctr"/>
            <a:r>
              <a:rPr lang="en-US" altLang="en-US" sz="1400">
                <a:solidFill>
                  <a:schemeClr val="bg1"/>
                </a:solidFill>
                <a:latin typeface="Arial Narrow" panose="020B0606020202030204" pitchFamily="34" charset="0"/>
                <a:sym typeface="Gill Sans" charset="0"/>
              </a:rPr>
              <a:t>FACTORS</a:t>
            </a:r>
          </a:p>
        </p:txBody>
      </p:sp>
      <p:sp>
        <p:nvSpPr>
          <p:cNvPr id="31753" name="Rectangle 7"/>
          <p:cNvSpPr>
            <a:spLocks/>
          </p:cNvSpPr>
          <p:nvPr/>
        </p:nvSpPr>
        <p:spPr bwMode="auto">
          <a:xfrm>
            <a:off x="4331559" y="3102661"/>
            <a:ext cx="1253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1400">
                <a:solidFill>
                  <a:schemeClr val="bg1"/>
                </a:solidFill>
                <a:latin typeface="Arial Narrow" panose="020B0606020202030204" pitchFamily="34" charset="0"/>
                <a:sym typeface="Gill Sans" charset="0"/>
              </a:rPr>
              <a:t>ENVIRONMENTAL</a:t>
            </a:r>
          </a:p>
          <a:p>
            <a:pPr algn="ctr"/>
            <a:r>
              <a:rPr lang="en-US" altLang="en-US" sz="1400">
                <a:solidFill>
                  <a:schemeClr val="bg1"/>
                </a:solidFill>
                <a:latin typeface="Arial Narrow" panose="020B0606020202030204" pitchFamily="34" charset="0"/>
                <a:sym typeface="Gill Sans" charset="0"/>
              </a:rPr>
              <a:t>&amp; BEHAVIORAL</a:t>
            </a:r>
          </a:p>
          <a:p>
            <a:pPr algn="ctr"/>
            <a:r>
              <a:rPr lang="en-US" altLang="en-US" sz="1400">
                <a:solidFill>
                  <a:schemeClr val="bg1"/>
                </a:solidFill>
                <a:latin typeface="Arial Narrow" panose="020B0606020202030204" pitchFamily="34" charset="0"/>
                <a:sym typeface="Gill Sans" charset="0"/>
              </a:rPr>
              <a:t>FACTORS</a:t>
            </a:r>
          </a:p>
        </p:txBody>
      </p:sp>
      <p:sp>
        <p:nvSpPr>
          <p:cNvPr id="31754" name="Rectangle 8"/>
          <p:cNvSpPr>
            <a:spLocks/>
          </p:cNvSpPr>
          <p:nvPr/>
        </p:nvSpPr>
        <p:spPr bwMode="auto">
          <a:xfrm>
            <a:off x="6775525" y="3208796"/>
            <a:ext cx="739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1400">
                <a:solidFill>
                  <a:schemeClr val="bg1"/>
                </a:solidFill>
                <a:latin typeface="Arial Narrow" panose="020B0606020202030204" pitchFamily="34" charset="0"/>
                <a:sym typeface="Gill Sans" charset="0"/>
              </a:rPr>
              <a:t>MEDICAL</a:t>
            </a:r>
          </a:p>
          <a:p>
            <a:pPr algn="ctr"/>
            <a:r>
              <a:rPr lang="en-US" altLang="en-US" sz="1400">
                <a:solidFill>
                  <a:schemeClr val="bg1"/>
                </a:solidFill>
                <a:latin typeface="Arial Narrow" panose="020B0606020202030204" pitchFamily="34" charset="0"/>
                <a:sym typeface="Gill Sans" charset="0"/>
              </a:rPr>
              <a:t>SERVICES</a:t>
            </a:r>
          </a:p>
        </p:txBody>
      </p:sp>
      <p:sp>
        <p:nvSpPr>
          <p:cNvPr id="31755" name="Rectangle 9"/>
          <p:cNvSpPr>
            <a:spLocks/>
          </p:cNvSpPr>
          <p:nvPr/>
        </p:nvSpPr>
        <p:spPr bwMode="auto">
          <a:xfrm>
            <a:off x="8615130" y="2808685"/>
            <a:ext cx="129586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1"/>
                </a:solidFill>
                <a:latin typeface="Arial Narrow" panose="020B0606020202030204" pitchFamily="34" charset="0"/>
                <a:sym typeface="Gill Sans" charset="0"/>
              </a:rPr>
              <a:t>DISPARITIES</a:t>
            </a:r>
          </a:p>
          <a:p>
            <a:pPr algn="ctr"/>
            <a:r>
              <a:rPr lang="en-US" altLang="en-US" sz="2000" dirty="0">
                <a:solidFill>
                  <a:schemeClr val="bg1"/>
                </a:solidFill>
                <a:latin typeface="Arial Narrow" panose="020B0606020202030204" pitchFamily="34" charset="0"/>
                <a:sym typeface="Gill Sans" charset="0"/>
              </a:rPr>
              <a:t>IN</a:t>
            </a:r>
          </a:p>
          <a:p>
            <a:pPr algn="ctr"/>
            <a:r>
              <a:rPr lang="en-US" altLang="en-US" sz="2000" dirty="0" smtClean="0">
                <a:solidFill>
                  <a:schemeClr val="bg1"/>
                </a:solidFill>
                <a:latin typeface="Arial Narrow" panose="020B0606020202030204" pitchFamily="34" charset="0"/>
                <a:sym typeface="Gill Sans" charset="0"/>
              </a:rPr>
              <a:t>HEALTH</a:t>
            </a:r>
          </a:p>
          <a:p>
            <a:pPr algn="ctr"/>
            <a:r>
              <a:rPr lang="en-US" altLang="en-US" sz="2000" dirty="0" smtClean="0">
                <a:solidFill>
                  <a:schemeClr val="bg1"/>
                </a:solidFill>
                <a:latin typeface="Arial Narrow" panose="020B0606020202030204" pitchFamily="34" charset="0"/>
                <a:sym typeface="Gill Sans" charset="0"/>
              </a:rPr>
              <a:t>OUTCOMES</a:t>
            </a:r>
            <a:endParaRPr lang="en-US" altLang="en-US" sz="2000" dirty="0">
              <a:solidFill>
                <a:schemeClr val="bg1"/>
              </a:solidFill>
              <a:latin typeface="Arial Narrow" panose="020B0606020202030204" pitchFamily="34" charset="0"/>
              <a:sym typeface="Gill Sans" charset="0"/>
            </a:endParaRPr>
          </a:p>
        </p:txBody>
      </p:sp>
      <p:sp>
        <p:nvSpPr>
          <p:cNvPr id="31756" name="AutoShape 10"/>
          <p:cNvSpPr>
            <a:spLocks/>
          </p:cNvSpPr>
          <p:nvPr/>
        </p:nvSpPr>
        <p:spPr bwMode="auto">
          <a:xfrm>
            <a:off x="3467100" y="3170239"/>
            <a:ext cx="509588" cy="509587"/>
          </a:xfrm>
          <a:prstGeom prst="rightArrow">
            <a:avLst>
              <a:gd name="adj1" fmla="val 32000"/>
              <a:gd name="adj2" fmla="val 77195"/>
            </a:avLst>
          </a:prstGeom>
          <a:solidFill>
            <a:schemeClr val="accent1">
              <a:lumMod val="75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57" name="AutoShape 11"/>
          <p:cNvSpPr>
            <a:spLocks/>
          </p:cNvSpPr>
          <p:nvPr/>
        </p:nvSpPr>
        <p:spPr bwMode="auto">
          <a:xfrm>
            <a:off x="5775325" y="3170239"/>
            <a:ext cx="509588" cy="509587"/>
          </a:xfrm>
          <a:prstGeom prst="rightArrow">
            <a:avLst>
              <a:gd name="adj1" fmla="val 32000"/>
              <a:gd name="adj2" fmla="val 77195"/>
            </a:avLst>
          </a:prstGeom>
          <a:solidFill>
            <a:schemeClr val="accent1">
              <a:lumMod val="75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58" name="AutoShape 12"/>
          <p:cNvSpPr>
            <a:spLocks/>
          </p:cNvSpPr>
          <p:nvPr/>
        </p:nvSpPr>
        <p:spPr bwMode="auto">
          <a:xfrm>
            <a:off x="7737475" y="3170239"/>
            <a:ext cx="509588" cy="509587"/>
          </a:xfrm>
          <a:prstGeom prst="rightArrow">
            <a:avLst>
              <a:gd name="adj1" fmla="val 32000"/>
              <a:gd name="adj2" fmla="val 77195"/>
            </a:avLst>
          </a:prstGeom>
          <a:solidFill>
            <a:schemeClr val="accent1">
              <a:lumMod val="75000"/>
            </a:schemeClr>
          </a:solidFill>
          <a:ln>
            <a:noFill/>
          </a:ln>
        </p:spPr>
        <p:txBody>
          <a:bodyPr lIns="0" tIns="0" rIns="0" bIns="0"/>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endParaRPr lang="en-US" altLang="en-US" sz="3000">
              <a:solidFill>
                <a:srgbClr val="EBCD9C"/>
              </a:solidFill>
              <a:latin typeface="Arial Narrow" panose="020B0606020202030204" pitchFamily="34" charset="0"/>
              <a:sym typeface="Gill Sans" charset="0"/>
            </a:endParaRPr>
          </a:p>
        </p:txBody>
      </p:sp>
      <p:sp>
        <p:nvSpPr>
          <p:cNvPr id="31759" name="Rectangle 14"/>
          <p:cNvSpPr>
            <a:spLocks/>
          </p:cNvSpPr>
          <p:nvPr/>
        </p:nvSpPr>
        <p:spPr bwMode="auto">
          <a:xfrm>
            <a:off x="2260600" y="4094164"/>
            <a:ext cx="26289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642938">
              <a:defRPr>
                <a:solidFill>
                  <a:schemeClr val="tx1"/>
                </a:solidFill>
                <a:latin typeface="Arial" panose="020B0604020202020204" pitchFamily="34" charset="0"/>
              </a:defRPr>
            </a:lvl1pPr>
            <a:lvl2pPr marL="37588825" indent="-37474525" defTabSz="642938">
              <a:defRPr>
                <a:solidFill>
                  <a:schemeClr val="tx1"/>
                </a:solidFill>
                <a:latin typeface="Arial" panose="020B0604020202020204" pitchFamily="34" charset="0"/>
              </a:defRPr>
            </a:lvl2pPr>
            <a:lvl3pPr marL="114300" indent="-50787300" defTabSz="6429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altLang="en-US" dirty="0">
                <a:latin typeface="Arial Narrow" panose="020B0606020202030204" pitchFamily="34" charset="0"/>
                <a:sym typeface="Gill Sans" charset="0"/>
              </a:rPr>
              <a:t>POVERTY</a:t>
            </a:r>
          </a:p>
          <a:p>
            <a:r>
              <a:rPr lang="en-US" altLang="en-US" dirty="0">
                <a:latin typeface="Arial Narrow" panose="020B0606020202030204" pitchFamily="34" charset="0"/>
                <a:sym typeface="Gill Sans" charset="0"/>
              </a:rPr>
              <a:t>DISCRIMINATION</a:t>
            </a:r>
          </a:p>
          <a:p>
            <a:r>
              <a:rPr lang="en-US" altLang="en-US" dirty="0">
                <a:latin typeface="Arial Narrow" panose="020B0606020202030204" pitchFamily="34" charset="0"/>
                <a:sym typeface="Gill Sans" charset="0"/>
              </a:rPr>
              <a:t>OPPRESSION</a:t>
            </a: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RACE</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GENDER</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ETHNICITY</a:t>
            </a:r>
            <a:endParaRPr lang="en-US" altLang="en-US" sz="1600" dirty="0">
              <a:latin typeface="Arial Narrow" panose="020B0606020202030204" pitchFamily="34" charset="0"/>
              <a:sym typeface="Gill Sans" charset="0"/>
            </a:endParaRPr>
          </a:p>
        </p:txBody>
      </p:sp>
      <p:sp>
        <p:nvSpPr>
          <p:cNvPr id="31760" name="Rectangle 15"/>
          <p:cNvSpPr>
            <a:spLocks/>
          </p:cNvSpPr>
          <p:nvPr/>
        </p:nvSpPr>
        <p:spPr bwMode="auto">
          <a:xfrm>
            <a:off x="4191001" y="4138613"/>
            <a:ext cx="1465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51187350" indent="-51073050" defTabSz="642938">
              <a:defRPr>
                <a:solidFill>
                  <a:schemeClr val="tx1"/>
                </a:solidFill>
                <a:latin typeface="Arial" panose="020B0604020202020204" pitchFamily="34" charset="0"/>
              </a:defRPr>
            </a:lvl2pPr>
            <a:lvl3pPr marL="50901600" indent="-50787300" defTabSz="6429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altLang="en-US" dirty="0">
                <a:latin typeface="Arial Narrow" panose="020B0606020202030204" pitchFamily="34" charset="0"/>
                <a:sym typeface="Gill Sans" charset="0"/>
              </a:rPr>
              <a:t>COMMUNITY </a:t>
            </a:r>
          </a:p>
          <a:p>
            <a:r>
              <a:rPr lang="en-US" altLang="en-US" dirty="0">
                <a:latin typeface="Arial Narrow" panose="020B0606020202030204" pitchFamily="34" charset="0"/>
                <a:sym typeface="Gill Sans" charset="0"/>
              </a:rPr>
              <a:t>ENVIRONMENT</a:t>
            </a: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OPPORTUNITY</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PEOPLE</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PLACE</a:t>
            </a:r>
            <a:endParaRPr lang="en-US" altLang="en-US" sz="1600" dirty="0">
              <a:latin typeface="Arial Narrow" panose="020B0606020202030204" pitchFamily="34" charset="0"/>
              <a:sym typeface="Gill Sans" charset="0"/>
            </a:endParaRPr>
          </a:p>
        </p:txBody>
      </p:sp>
      <p:sp>
        <p:nvSpPr>
          <p:cNvPr id="31761" name="Rectangle 16"/>
          <p:cNvSpPr>
            <a:spLocks/>
          </p:cNvSpPr>
          <p:nvPr/>
        </p:nvSpPr>
        <p:spPr bwMode="auto">
          <a:xfrm>
            <a:off x="6446839" y="4154488"/>
            <a:ext cx="1406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375888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48666400" indent="-50787300" defTabSz="642938">
              <a:defRPr>
                <a:solidFill>
                  <a:schemeClr val="tx1"/>
                </a:solidFill>
                <a:latin typeface="Arial" panose="020B0604020202020204" pitchFamily="34" charset="0"/>
              </a:defRPr>
            </a:lvl5pPr>
            <a:lvl6pPr marL="49123600" indent="-50787300" defTabSz="642938" fontAlgn="base">
              <a:spcBef>
                <a:spcPct val="0"/>
              </a:spcBef>
              <a:spcAft>
                <a:spcPct val="0"/>
              </a:spcAft>
              <a:defRPr>
                <a:solidFill>
                  <a:schemeClr val="tx1"/>
                </a:solidFill>
                <a:latin typeface="Arial" panose="020B0604020202020204" pitchFamily="34" charset="0"/>
              </a:defRPr>
            </a:lvl6pPr>
            <a:lvl7pPr marL="49580800" indent="-50787300" defTabSz="642938" fontAlgn="base">
              <a:spcBef>
                <a:spcPct val="0"/>
              </a:spcBef>
              <a:spcAft>
                <a:spcPct val="0"/>
              </a:spcAft>
              <a:defRPr>
                <a:solidFill>
                  <a:schemeClr val="tx1"/>
                </a:solidFill>
                <a:latin typeface="Arial" panose="020B0604020202020204" pitchFamily="34" charset="0"/>
              </a:defRPr>
            </a:lvl7pPr>
            <a:lvl8pPr marL="50038000" indent="-50787300" defTabSz="642938" fontAlgn="base">
              <a:spcBef>
                <a:spcPct val="0"/>
              </a:spcBef>
              <a:spcAft>
                <a:spcPct val="0"/>
              </a:spcAft>
              <a:defRPr>
                <a:solidFill>
                  <a:schemeClr val="tx1"/>
                </a:solidFill>
                <a:latin typeface="Arial" panose="020B0604020202020204" pitchFamily="34" charset="0"/>
              </a:defRPr>
            </a:lvl8pPr>
            <a:lvl9pPr marL="50495200" indent="-50787300" defTabSz="642938" fontAlgn="base">
              <a:spcBef>
                <a:spcPct val="0"/>
              </a:spcBef>
              <a:spcAft>
                <a:spcPct val="0"/>
              </a:spcAft>
              <a:defRPr>
                <a:solidFill>
                  <a:schemeClr val="tx1"/>
                </a:solidFill>
                <a:latin typeface="Arial" panose="020B0604020202020204" pitchFamily="34" charset="0"/>
              </a:defRPr>
            </a:lvl9pPr>
          </a:lstStyle>
          <a:p>
            <a:r>
              <a:rPr lang="en-US" altLang="en-US" dirty="0">
                <a:latin typeface="Arial Narrow" panose="020B0606020202030204" pitchFamily="34" charset="0"/>
                <a:sym typeface="Gill Sans" charset="0"/>
              </a:rPr>
              <a:t>CULTURALLY-</a:t>
            </a:r>
          </a:p>
          <a:p>
            <a:r>
              <a:rPr lang="en-US" altLang="en-US" dirty="0">
                <a:latin typeface="Arial Narrow" panose="020B0606020202030204" pitchFamily="34" charset="0"/>
                <a:sym typeface="Gill Sans" charset="0"/>
              </a:rPr>
              <a:t>COMPETENT</a:t>
            </a:r>
          </a:p>
          <a:p>
            <a:r>
              <a:rPr lang="en-US" altLang="en-US" dirty="0">
                <a:latin typeface="Arial Narrow" panose="020B0606020202030204" pitchFamily="34" charset="0"/>
                <a:sym typeface="Gill Sans" charset="0"/>
              </a:rPr>
              <a:t>MEDICAL CARE</a:t>
            </a: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ACCESS</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SCREENING</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DIAGNOSIS</a:t>
            </a:r>
            <a:endParaRPr lang="en-US" altLang="en-US" sz="1600" dirty="0">
              <a:latin typeface="Arial Narrow" panose="020B0606020202030204" pitchFamily="34" charset="0"/>
              <a:sym typeface="Gill Sans" charset="0"/>
            </a:endParaRPr>
          </a:p>
          <a:p>
            <a:pPr lvl="1"/>
            <a:r>
              <a:rPr lang="en-US" altLang="en-US" sz="1600" dirty="0">
                <a:latin typeface="Arial Narrow" panose="020B0606020202030204" pitchFamily="34" charset="0"/>
                <a:sym typeface="Gill Sans" charset="0"/>
              </a:rPr>
              <a:t>- </a:t>
            </a:r>
            <a:r>
              <a:rPr lang="en-US" altLang="en-US" sz="1600" dirty="0" smtClean="0">
                <a:latin typeface="Arial Narrow" panose="020B0606020202030204" pitchFamily="34" charset="0"/>
                <a:sym typeface="Gill Sans" charset="0"/>
              </a:rPr>
              <a:t>TREATMENT</a:t>
            </a:r>
            <a:endParaRPr lang="en-US" altLang="en-US" sz="1600" dirty="0">
              <a:latin typeface="Arial Narrow" panose="020B0606020202030204" pitchFamily="34" charset="0"/>
              <a:sym typeface="Gill Sans" charset="0"/>
            </a:endParaRPr>
          </a:p>
        </p:txBody>
      </p:sp>
      <p:sp>
        <p:nvSpPr>
          <p:cNvPr id="31762" name="Rectangle 13"/>
          <p:cNvSpPr>
            <a:spLocks/>
          </p:cNvSpPr>
          <p:nvPr/>
        </p:nvSpPr>
        <p:spPr bwMode="auto">
          <a:xfrm>
            <a:off x="9033353" y="6174671"/>
            <a:ext cx="17552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642938">
              <a:defRPr>
                <a:solidFill>
                  <a:schemeClr val="tx1"/>
                </a:solidFill>
                <a:latin typeface="Arial" panose="020B0604020202020204" pitchFamily="34" charset="0"/>
              </a:defRPr>
            </a:lvl1pPr>
            <a:lvl2pPr marL="37931725" indent="-37474525" defTabSz="6429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1400" dirty="0">
                <a:latin typeface="Arial Narrow" panose="020B0606020202030204" pitchFamily="34" charset="0"/>
                <a:sym typeface="Gill Sans" charset="0"/>
              </a:rPr>
              <a:t>PREVENTION INSTITUTE</a:t>
            </a:r>
          </a:p>
        </p:txBody>
      </p:sp>
    </p:spTree>
    <p:extLst>
      <p:ext uri="{BB962C8B-B14F-4D97-AF65-F5344CB8AC3E}">
        <p14:creationId xmlns:p14="http://schemas.microsoft.com/office/powerpoint/2010/main" val="23289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0"/>
          <p:cNvSpPr>
            <a:spLocks noChangeArrowheads="1"/>
          </p:cNvSpPr>
          <p:nvPr/>
        </p:nvSpPr>
        <p:spPr bwMode="auto">
          <a:xfrm>
            <a:off x="0" y="0"/>
            <a:ext cx="12192000" cy="1079454"/>
          </a:xfrm>
          <a:prstGeom prst="rect">
            <a:avLst/>
          </a:prstGeom>
          <a:solidFill>
            <a:schemeClr val="tx2">
              <a:lumMod val="50000"/>
            </a:schemeClr>
          </a:solidFill>
          <a:ln w="9525">
            <a:noFill/>
            <a:miter lim="800000"/>
            <a:headEnd/>
            <a:tailEnd/>
          </a:ln>
          <a:effectLst/>
        </p:spPr>
        <p:txBody>
          <a:bodyPr wrap="none" anchor="ctr"/>
          <a:lstStyle/>
          <a:p>
            <a:endParaRPr lang="en-US"/>
          </a:p>
        </p:txBody>
      </p:sp>
      <p:pic>
        <p:nvPicPr>
          <p:cNvPr id="3" name="Picture 2"/>
          <p:cNvPicPr>
            <a:picLocks noChangeAspect="1"/>
          </p:cNvPicPr>
          <p:nvPr/>
        </p:nvPicPr>
        <p:blipFill>
          <a:blip r:embed="rId2"/>
          <a:stretch>
            <a:fillRect/>
          </a:stretch>
        </p:blipFill>
        <p:spPr>
          <a:xfrm>
            <a:off x="224323" y="1193754"/>
            <a:ext cx="3924300" cy="1304925"/>
          </a:xfrm>
          <a:prstGeom prst="rect">
            <a:avLst/>
          </a:prstGeom>
        </p:spPr>
      </p:pic>
      <p:pic>
        <p:nvPicPr>
          <p:cNvPr id="4" name="Picture 3"/>
          <p:cNvPicPr>
            <a:picLocks noChangeAspect="1"/>
          </p:cNvPicPr>
          <p:nvPr/>
        </p:nvPicPr>
        <p:blipFill>
          <a:blip r:embed="rId3"/>
          <a:stretch>
            <a:fillRect/>
          </a:stretch>
        </p:blipFill>
        <p:spPr>
          <a:xfrm>
            <a:off x="4148623" y="1193754"/>
            <a:ext cx="3943350" cy="1314450"/>
          </a:xfrm>
          <a:prstGeom prst="rect">
            <a:avLst/>
          </a:prstGeom>
        </p:spPr>
      </p:pic>
      <p:pic>
        <p:nvPicPr>
          <p:cNvPr id="5" name="Picture 4"/>
          <p:cNvPicPr>
            <a:picLocks noChangeAspect="1"/>
          </p:cNvPicPr>
          <p:nvPr/>
        </p:nvPicPr>
        <p:blipFill>
          <a:blip r:embed="rId4"/>
          <a:stretch>
            <a:fillRect/>
          </a:stretch>
        </p:blipFill>
        <p:spPr>
          <a:xfrm>
            <a:off x="8091973" y="1193754"/>
            <a:ext cx="3933825" cy="1343025"/>
          </a:xfrm>
          <a:prstGeom prst="rect">
            <a:avLst/>
          </a:prstGeom>
        </p:spPr>
      </p:pic>
      <p:pic>
        <p:nvPicPr>
          <p:cNvPr id="6" name="Picture 5"/>
          <p:cNvPicPr>
            <a:picLocks noChangeAspect="1"/>
          </p:cNvPicPr>
          <p:nvPr/>
        </p:nvPicPr>
        <p:blipFill>
          <a:blip r:embed="rId5"/>
          <a:stretch>
            <a:fillRect/>
          </a:stretch>
        </p:blipFill>
        <p:spPr>
          <a:xfrm>
            <a:off x="224323" y="2854895"/>
            <a:ext cx="3390900" cy="1733550"/>
          </a:xfrm>
          <a:prstGeom prst="rect">
            <a:avLst/>
          </a:prstGeom>
        </p:spPr>
      </p:pic>
      <p:pic>
        <p:nvPicPr>
          <p:cNvPr id="7" name="Picture 6"/>
          <p:cNvPicPr>
            <a:picLocks noChangeAspect="1"/>
          </p:cNvPicPr>
          <p:nvPr/>
        </p:nvPicPr>
        <p:blipFill>
          <a:blip r:embed="rId6"/>
          <a:stretch>
            <a:fillRect/>
          </a:stretch>
        </p:blipFill>
        <p:spPr>
          <a:xfrm>
            <a:off x="4148623" y="2773154"/>
            <a:ext cx="3648075" cy="3800475"/>
          </a:xfrm>
          <a:prstGeom prst="rect">
            <a:avLst/>
          </a:prstGeom>
        </p:spPr>
      </p:pic>
      <p:pic>
        <p:nvPicPr>
          <p:cNvPr id="8" name="Picture 7"/>
          <p:cNvPicPr>
            <a:picLocks noChangeAspect="1"/>
          </p:cNvPicPr>
          <p:nvPr/>
        </p:nvPicPr>
        <p:blipFill>
          <a:blip r:embed="rId7"/>
          <a:stretch>
            <a:fillRect/>
          </a:stretch>
        </p:blipFill>
        <p:spPr>
          <a:xfrm>
            <a:off x="8091973" y="2854895"/>
            <a:ext cx="3133725" cy="1619250"/>
          </a:xfrm>
          <a:prstGeom prst="rect">
            <a:avLst/>
          </a:prstGeom>
        </p:spPr>
      </p:pic>
      <p:sp>
        <p:nvSpPr>
          <p:cNvPr id="9" name="Rectangle 8"/>
          <p:cNvSpPr/>
          <p:nvPr/>
        </p:nvSpPr>
        <p:spPr>
          <a:xfrm>
            <a:off x="8024327" y="3471921"/>
            <a:ext cx="3284375" cy="971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9451910" y="4588445"/>
            <a:ext cx="9331" cy="630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49391" y="5290471"/>
            <a:ext cx="2223700" cy="646331"/>
          </a:xfrm>
          <a:prstGeom prst="rect">
            <a:avLst/>
          </a:prstGeom>
          <a:noFill/>
        </p:spPr>
        <p:txBody>
          <a:bodyPr wrap="square" rtlCol="0">
            <a:spAutoFit/>
          </a:bodyPr>
          <a:lstStyle/>
          <a:p>
            <a:pPr algn="ctr"/>
            <a:r>
              <a:rPr lang="en-US" dirty="0" smtClean="0">
                <a:solidFill>
                  <a:srgbClr val="FF0000"/>
                </a:solidFill>
              </a:rPr>
              <a:t>Health record data</a:t>
            </a:r>
          </a:p>
          <a:p>
            <a:pPr algn="ctr"/>
            <a:r>
              <a:rPr lang="en-US" i="1" dirty="0" smtClean="0">
                <a:solidFill>
                  <a:srgbClr val="FF0000"/>
                </a:solidFill>
                <a:latin typeface="Times New Roman" panose="02020603050405020304" pitchFamily="18" charset="0"/>
                <a:cs typeface="Times New Roman" panose="02020603050405020304" pitchFamily="18" charset="0"/>
              </a:rPr>
              <a:t>Ground-</a:t>
            </a:r>
            <a:r>
              <a:rPr lang="en-US" i="1" dirty="0" err="1" smtClean="0">
                <a:solidFill>
                  <a:srgbClr val="FF0000"/>
                </a:solidFill>
                <a:latin typeface="Times New Roman" panose="02020603050405020304" pitchFamily="18" charset="0"/>
                <a:cs typeface="Times New Roman" panose="02020603050405020304" pitchFamily="18" charset="0"/>
              </a:rPr>
              <a:t>truthing</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35280" y="335280"/>
            <a:ext cx="11414760" cy="584775"/>
          </a:xfrm>
          <a:prstGeom prst="rect">
            <a:avLst/>
          </a:prstGeom>
          <a:noFill/>
        </p:spPr>
        <p:txBody>
          <a:bodyPr wrap="square" rtlCol="0">
            <a:spAutoFit/>
          </a:bodyPr>
          <a:lstStyle/>
          <a:p>
            <a:pPr algn="ctr"/>
            <a:r>
              <a:rPr lang="en-US" sz="3200" dirty="0" smtClean="0">
                <a:solidFill>
                  <a:schemeClr val="bg1"/>
                </a:solidFill>
              </a:rPr>
              <a:t>Indicator Identification Using the Social Determinants Lens</a:t>
            </a:r>
            <a:endParaRPr lang="en-US" sz="3200" dirty="0">
              <a:solidFill>
                <a:schemeClr val="bg1"/>
              </a:solidFill>
            </a:endParaRPr>
          </a:p>
        </p:txBody>
      </p:sp>
    </p:spTree>
    <p:extLst>
      <p:ext uri="{BB962C8B-B14F-4D97-AF65-F5344CB8AC3E}">
        <p14:creationId xmlns:p14="http://schemas.microsoft.com/office/powerpoint/2010/main" val="8031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0"/>
            <a:ext cx="10767391" cy="6858000"/>
          </a:xfrm>
          <a:prstGeom prst="rect">
            <a:avLst/>
          </a:prstGeom>
        </p:spPr>
      </p:pic>
      <p:sp>
        <p:nvSpPr>
          <p:cNvPr id="3" name="TextBox 2"/>
          <p:cNvSpPr txBox="1"/>
          <p:nvPr/>
        </p:nvSpPr>
        <p:spPr>
          <a:xfrm>
            <a:off x="4846319" y="0"/>
            <a:ext cx="6606871" cy="646331"/>
          </a:xfrm>
          <a:prstGeom prst="rect">
            <a:avLst/>
          </a:prstGeom>
          <a:solidFill>
            <a:schemeClr val="tx2">
              <a:lumMod val="50000"/>
            </a:schemeClr>
          </a:solidFill>
        </p:spPr>
        <p:txBody>
          <a:bodyPr wrap="square" rtlCol="0">
            <a:spAutoFit/>
          </a:bodyPr>
          <a:lstStyle/>
          <a:p>
            <a:r>
              <a:rPr lang="en-US" dirty="0" smtClean="0">
                <a:solidFill>
                  <a:schemeClr val="bg1"/>
                </a:solidFill>
              </a:rPr>
              <a:t>Locations of Publicly Subsidized Affordable Housing, Transit Access, and Sidewalk Density</a:t>
            </a:r>
            <a:endParaRPr lang="en-US" dirty="0">
              <a:solidFill>
                <a:schemeClr val="bg1"/>
              </a:solidFill>
            </a:endParaRPr>
          </a:p>
        </p:txBody>
      </p:sp>
    </p:spTree>
    <p:extLst>
      <p:ext uri="{BB962C8B-B14F-4D97-AF65-F5344CB8AC3E}">
        <p14:creationId xmlns:p14="http://schemas.microsoft.com/office/powerpoint/2010/main" val="335668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0560" y="0"/>
            <a:ext cx="10801978" cy="6858000"/>
          </a:xfrm>
          <a:prstGeom prst="rect">
            <a:avLst/>
          </a:prstGeom>
        </p:spPr>
      </p:pic>
      <p:sp>
        <p:nvSpPr>
          <p:cNvPr id="4" name="TextBox 3"/>
          <p:cNvSpPr txBox="1"/>
          <p:nvPr/>
        </p:nvSpPr>
        <p:spPr>
          <a:xfrm>
            <a:off x="4846319" y="0"/>
            <a:ext cx="6606871" cy="646331"/>
          </a:xfrm>
          <a:prstGeom prst="rect">
            <a:avLst/>
          </a:prstGeom>
          <a:solidFill>
            <a:schemeClr val="tx2">
              <a:lumMod val="50000"/>
            </a:schemeClr>
          </a:solidFill>
        </p:spPr>
        <p:txBody>
          <a:bodyPr wrap="square" rtlCol="0">
            <a:spAutoFit/>
          </a:bodyPr>
          <a:lstStyle/>
          <a:p>
            <a:r>
              <a:rPr lang="en-US" dirty="0" smtClean="0">
                <a:solidFill>
                  <a:schemeClr val="bg1"/>
                </a:solidFill>
              </a:rPr>
              <a:t>Locations of Publicly Subsidized Affordable Housing, Food Stores and Farmers’ Markets Accepting SNAP and WIC</a:t>
            </a:r>
            <a:endParaRPr lang="en-US" dirty="0">
              <a:solidFill>
                <a:schemeClr val="bg1"/>
              </a:solidFill>
            </a:endParaRPr>
          </a:p>
        </p:txBody>
      </p:sp>
    </p:spTree>
    <p:extLst>
      <p:ext uri="{BB962C8B-B14F-4D97-AF65-F5344CB8AC3E}">
        <p14:creationId xmlns:p14="http://schemas.microsoft.com/office/powerpoint/2010/main" val="27914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560" y="0"/>
            <a:ext cx="10806545" cy="6858000"/>
          </a:xfrm>
          <a:prstGeom prst="rect">
            <a:avLst/>
          </a:prstGeom>
        </p:spPr>
      </p:pic>
      <p:sp>
        <p:nvSpPr>
          <p:cNvPr id="3" name="TextBox 2"/>
          <p:cNvSpPr txBox="1"/>
          <p:nvPr/>
        </p:nvSpPr>
        <p:spPr>
          <a:xfrm>
            <a:off x="4846319" y="0"/>
            <a:ext cx="6606871" cy="646331"/>
          </a:xfrm>
          <a:prstGeom prst="rect">
            <a:avLst/>
          </a:prstGeom>
          <a:solidFill>
            <a:schemeClr val="tx2">
              <a:lumMod val="50000"/>
            </a:schemeClr>
          </a:solidFill>
        </p:spPr>
        <p:txBody>
          <a:bodyPr wrap="square" rtlCol="0">
            <a:spAutoFit/>
          </a:bodyPr>
          <a:lstStyle/>
          <a:p>
            <a:r>
              <a:rPr lang="en-US" dirty="0" smtClean="0">
                <a:solidFill>
                  <a:schemeClr val="bg1"/>
                </a:solidFill>
              </a:rPr>
              <a:t>Locations of Publicly Subsidized Affordable Housing in Relationship to the Rate of Diabetes (Type 2) by Census Tracts</a:t>
            </a:r>
            <a:endParaRPr lang="en-US" dirty="0">
              <a:solidFill>
                <a:schemeClr val="bg1"/>
              </a:solidFill>
            </a:endParaRPr>
          </a:p>
        </p:txBody>
      </p:sp>
    </p:spTree>
    <p:extLst>
      <p:ext uri="{BB962C8B-B14F-4D97-AF65-F5344CB8AC3E}">
        <p14:creationId xmlns:p14="http://schemas.microsoft.com/office/powerpoint/2010/main" val="203094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0560" y="0"/>
            <a:ext cx="10818725" cy="6858000"/>
          </a:xfrm>
          <a:prstGeom prst="rect">
            <a:avLst/>
          </a:prstGeom>
        </p:spPr>
      </p:pic>
      <p:sp>
        <p:nvSpPr>
          <p:cNvPr id="5" name="TextBox 4"/>
          <p:cNvSpPr txBox="1"/>
          <p:nvPr/>
        </p:nvSpPr>
        <p:spPr>
          <a:xfrm>
            <a:off x="4846319" y="0"/>
            <a:ext cx="6606871" cy="646331"/>
          </a:xfrm>
          <a:prstGeom prst="rect">
            <a:avLst/>
          </a:prstGeom>
          <a:solidFill>
            <a:schemeClr val="tx2">
              <a:lumMod val="50000"/>
            </a:schemeClr>
          </a:solidFill>
        </p:spPr>
        <p:txBody>
          <a:bodyPr wrap="square" rtlCol="0">
            <a:spAutoFit/>
          </a:bodyPr>
          <a:lstStyle/>
          <a:p>
            <a:r>
              <a:rPr lang="en-US" dirty="0" smtClean="0">
                <a:solidFill>
                  <a:schemeClr val="bg1"/>
                </a:solidFill>
              </a:rPr>
              <a:t>Locations of Publicly Subsidized Affordable Housing in Relationship to Air Quality</a:t>
            </a:r>
            <a:endParaRPr lang="en-US" dirty="0">
              <a:solidFill>
                <a:schemeClr val="bg1"/>
              </a:solidFill>
            </a:endParaRPr>
          </a:p>
        </p:txBody>
      </p:sp>
    </p:spTree>
    <p:extLst>
      <p:ext uri="{BB962C8B-B14F-4D97-AF65-F5344CB8AC3E}">
        <p14:creationId xmlns:p14="http://schemas.microsoft.com/office/powerpoint/2010/main" val="14481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560" y="0"/>
            <a:ext cx="10828421" cy="6858000"/>
          </a:xfrm>
          <a:prstGeom prst="rect">
            <a:avLst/>
          </a:prstGeom>
        </p:spPr>
      </p:pic>
      <p:sp>
        <p:nvSpPr>
          <p:cNvPr id="3" name="TextBox 2"/>
          <p:cNvSpPr txBox="1"/>
          <p:nvPr/>
        </p:nvSpPr>
        <p:spPr>
          <a:xfrm>
            <a:off x="4846319" y="0"/>
            <a:ext cx="6606871" cy="646331"/>
          </a:xfrm>
          <a:prstGeom prst="rect">
            <a:avLst/>
          </a:prstGeom>
          <a:solidFill>
            <a:schemeClr val="tx2">
              <a:lumMod val="50000"/>
            </a:schemeClr>
          </a:solidFill>
        </p:spPr>
        <p:txBody>
          <a:bodyPr wrap="square" rtlCol="0">
            <a:spAutoFit/>
          </a:bodyPr>
          <a:lstStyle/>
          <a:p>
            <a:r>
              <a:rPr lang="en-US" dirty="0" smtClean="0">
                <a:solidFill>
                  <a:schemeClr val="bg1"/>
                </a:solidFill>
              </a:rPr>
              <a:t>Locations of Publicly Subsidized Affordable Housing in Relationship to Rate of </a:t>
            </a:r>
            <a:r>
              <a:rPr lang="en-US" dirty="0" err="1" smtClean="0">
                <a:solidFill>
                  <a:schemeClr val="bg1"/>
                </a:solidFill>
              </a:rPr>
              <a:t>Athsma</a:t>
            </a:r>
            <a:r>
              <a:rPr lang="en-US" dirty="0" smtClean="0">
                <a:solidFill>
                  <a:schemeClr val="bg1"/>
                </a:solidFill>
              </a:rPr>
              <a:t> by Census Tract</a:t>
            </a:r>
            <a:endParaRPr lang="en-US" dirty="0">
              <a:solidFill>
                <a:schemeClr val="bg1"/>
              </a:solidFill>
            </a:endParaRPr>
          </a:p>
        </p:txBody>
      </p:sp>
    </p:spTree>
    <p:extLst>
      <p:ext uri="{BB962C8B-B14F-4D97-AF65-F5344CB8AC3E}">
        <p14:creationId xmlns:p14="http://schemas.microsoft.com/office/powerpoint/2010/main" val="34445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892"/>
            <a:ext cx="10515600" cy="1210787"/>
          </a:xfrm>
        </p:spPr>
        <p:txBody>
          <a:bodyPr>
            <a:normAutofit/>
          </a:bodyPr>
          <a:lstStyle/>
          <a:p>
            <a:r>
              <a:rPr lang="en-US" sz="3600" dirty="0" smtClean="0"/>
              <a:t>Multnomah County Health Department Application</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0741952"/>
              </p:ext>
            </p:extLst>
          </p:nvPr>
        </p:nvGraphicFramePr>
        <p:xfrm>
          <a:off x="838200" y="758825"/>
          <a:ext cx="10515600" cy="589788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dirty="0" smtClean="0"/>
                        <a:t>Indicators</a:t>
                      </a:r>
                      <a:endParaRPr lang="en-US" dirty="0"/>
                    </a:p>
                  </a:txBody>
                  <a:tcPr/>
                </a:tc>
                <a:tc>
                  <a:txBody>
                    <a:bodyPr/>
                    <a:lstStyle/>
                    <a:p>
                      <a:r>
                        <a:rPr lang="en-US" dirty="0" smtClean="0"/>
                        <a:t>Median (Min-Max)</a:t>
                      </a:r>
                      <a:endParaRPr lang="en-US" dirty="0"/>
                    </a:p>
                  </a:txBody>
                  <a:tcPr/>
                </a:tc>
                <a:tc>
                  <a:txBody>
                    <a:bodyPr/>
                    <a:lstStyle/>
                    <a:p>
                      <a:r>
                        <a:rPr lang="en-US" dirty="0" smtClean="0"/>
                        <a:t>Direction</a:t>
                      </a:r>
                      <a:r>
                        <a:rPr lang="en-US" baseline="0" dirty="0" smtClean="0"/>
                        <a:t> of health equity need</a:t>
                      </a:r>
                      <a:endParaRPr lang="en-US" dirty="0"/>
                    </a:p>
                  </a:txBody>
                  <a:tcPr/>
                </a:tc>
              </a:tr>
              <a:tr h="370840">
                <a:tc>
                  <a:txBody>
                    <a:bodyPr/>
                    <a:lstStyle/>
                    <a:p>
                      <a:r>
                        <a:rPr lang="en-US" dirty="0" smtClean="0"/>
                        <a:t>1. Communities of color*</a:t>
                      </a:r>
                      <a:endParaRPr lang="en-US" dirty="0"/>
                    </a:p>
                  </a:txBody>
                  <a:tcPr/>
                </a:tc>
                <a:tc>
                  <a:txBody>
                    <a:bodyPr/>
                    <a:lstStyle/>
                    <a:p>
                      <a:r>
                        <a:rPr lang="en-US" dirty="0" smtClean="0"/>
                        <a:t>--</a:t>
                      </a:r>
                      <a:endParaRPr lang="en-US" dirty="0"/>
                    </a:p>
                  </a:txBody>
                  <a:tcPr/>
                </a:tc>
                <a:tc>
                  <a:txBody>
                    <a:bodyPr/>
                    <a:lstStyle/>
                    <a:p>
                      <a:endParaRPr lang="en-US"/>
                    </a:p>
                  </a:txBody>
                  <a:tcPr/>
                </a:tc>
              </a:tr>
              <a:tr h="370840">
                <a:tc>
                  <a:txBody>
                    <a:bodyPr/>
                    <a:lstStyle/>
                    <a:p>
                      <a:r>
                        <a:rPr lang="en-US" dirty="0" smtClean="0"/>
                        <a:t>2. Percent of youth (ages</a:t>
                      </a:r>
                      <a:r>
                        <a:rPr lang="en-US" baseline="0" dirty="0" smtClean="0"/>
                        <a:t> 0-17)</a:t>
                      </a:r>
                      <a:endParaRPr lang="en-US" dirty="0"/>
                    </a:p>
                  </a:txBody>
                  <a:tcPr/>
                </a:tc>
                <a:tc>
                  <a:txBody>
                    <a:bodyPr/>
                    <a:lstStyle/>
                    <a:p>
                      <a:r>
                        <a:rPr lang="en-US" dirty="0" smtClean="0"/>
                        <a:t>19.9% (0.0%-32.6%)</a:t>
                      </a:r>
                      <a:endParaRPr lang="en-US" dirty="0"/>
                    </a:p>
                  </a:txBody>
                  <a:tcPr/>
                </a:tc>
                <a:tc>
                  <a:txBody>
                    <a:bodyPr/>
                    <a:lstStyle/>
                    <a:p>
                      <a:r>
                        <a:rPr lang="en-US" dirty="0" smtClean="0"/>
                        <a:t>    Greater need</a:t>
                      </a:r>
                      <a:endParaRPr lang="en-US" dirty="0"/>
                    </a:p>
                  </a:txBody>
                  <a:tcPr/>
                </a:tc>
              </a:tr>
              <a:tr h="370840">
                <a:tc>
                  <a:txBody>
                    <a:bodyPr/>
                    <a:lstStyle/>
                    <a:p>
                      <a:r>
                        <a:rPr lang="en-US" dirty="0" smtClean="0"/>
                        <a:t>3. Percent of seniors (ages 65+)</a:t>
                      </a:r>
                      <a:endParaRPr lang="en-US" dirty="0"/>
                    </a:p>
                  </a:txBody>
                  <a:tcPr/>
                </a:tc>
                <a:tc>
                  <a:txBody>
                    <a:bodyPr/>
                    <a:lstStyle/>
                    <a:p>
                      <a:r>
                        <a:rPr lang="en-US" dirty="0" smtClean="0"/>
                        <a:t>10.1% (0.0%-29.5%)</a:t>
                      </a:r>
                      <a:endParaRPr lang="en-US" dirty="0"/>
                    </a:p>
                  </a:txBody>
                  <a:tcPr/>
                </a:tc>
                <a:tc>
                  <a:txBody>
                    <a:bodyPr/>
                    <a:lstStyle/>
                    <a:p>
                      <a:r>
                        <a:rPr lang="en-US" dirty="0" smtClean="0"/>
                        <a:t>    Greater need</a:t>
                      </a:r>
                      <a:endParaRPr lang="en-US" dirty="0"/>
                    </a:p>
                  </a:txBody>
                  <a:tcPr/>
                </a:tc>
              </a:tr>
              <a:tr h="370840">
                <a:tc>
                  <a:txBody>
                    <a:bodyPr/>
                    <a:lstStyle/>
                    <a:p>
                      <a:r>
                        <a:rPr lang="en-US" dirty="0" smtClean="0"/>
                        <a:t>4. Percent students eligible for free/reduced</a:t>
                      </a:r>
                      <a:r>
                        <a:rPr lang="en-US" baseline="0" dirty="0" smtClean="0"/>
                        <a:t> priced lunch</a:t>
                      </a:r>
                      <a:endParaRPr lang="en-US" dirty="0"/>
                    </a:p>
                  </a:txBody>
                  <a:tcPr/>
                </a:tc>
                <a:tc>
                  <a:txBody>
                    <a:bodyPr/>
                    <a:lstStyle/>
                    <a:p>
                      <a:r>
                        <a:rPr lang="en-US" dirty="0" smtClean="0"/>
                        <a:t>65% (4.9%-94/5%)</a:t>
                      </a:r>
                      <a:endParaRPr lang="en-US" dirty="0"/>
                    </a:p>
                  </a:txBody>
                  <a:tcPr/>
                </a:tc>
                <a:tc>
                  <a:txBody>
                    <a:bodyPr/>
                    <a:lstStyle/>
                    <a:p>
                      <a:r>
                        <a:rPr lang="en-US" dirty="0" smtClean="0"/>
                        <a:t>    Greater need</a:t>
                      </a:r>
                      <a:endParaRPr lang="en-US" dirty="0"/>
                    </a:p>
                  </a:txBody>
                  <a:tcPr/>
                </a:tc>
              </a:tr>
              <a:tr h="370840">
                <a:tc>
                  <a:txBody>
                    <a:bodyPr/>
                    <a:lstStyle/>
                    <a:p>
                      <a:r>
                        <a:rPr lang="en-US" dirty="0" smtClean="0"/>
                        <a:t>5. Body</a:t>
                      </a:r>
                      <a:r>
                        <a:rPr lang="en-US" baseline="0" dirty="0" smtClean="0"/>
                        <a:t> Mass Index (age-adjusted mean among adults)</a:t>
                      </a:r>
                      <a:endParaRPr lang="en-US" dirty="0"/>
                    </a:p>
                  </a:txBody>
                  <a:tcPr/>
                </a:tc>
                <a:tc>
                  <a:txBody>
                    <a:bodyPr/>
                    <a:lstStyle/>
                    <a:p>
                      <a:r>
                        <a:rPr lang="en-US" dirty="0" smtClean="0"/>
                        <a:t>25.8% (23.6%-27.8%)</a:t>
                      </a:r>
                      <a:endParaRPr lang="en-US" dirty="0"/>
                    </a:p>
                  </a:txBody>
                  <a:tcPr/>
                </a:tc>
                <a:tc>
                  <a:txBody>
                    <a:bodyPr/>
                    <a:lstStyle/>
                    <a:p>
                      <a:r>
                        <a:rPr lang="en-US" dirty="0" smtClean="0"/>
                        <a:t>     Greater need</a:t>
                      </a:r>
                      <a:endParaRPr lang="en-US" dirty="0"/>
                    </a:p>
                  </a:txBody>
                  <a:tcPr/>
                </a:tc>
              </a:tr>
              <a:tr h="370840">
                <a:tc>
                  <a:txBody>
                    <a:bodyPr/>
                    <a:lstStyle/>
                    <a:p>
                      <a:r>
                        <a:rPr lang="en-US" dirty="0" smtClean="0"/>
                        <a:t>6. Asthma</a:t>
                      </a:r>
                      <a:endParaRPr lang="en-US" dirty="0"/>
                    </a:p>
                  </a:txBody>
                  <a:tcPr/>
                </a:tc>
                <a:tc>
                  <a:txBody>
                    <a:bodyPr/>
                    <a:lstStyle/>
                    <a:p>
                      <a:r>
                        <a:rPr lang="en-US" dirty="0" smtClean="0"/>
                        <a:t>14.0% (7.7%-19.2%)</a:t>
                      </a:r>
                      <a:endParaRPr lang="en-US" dirty="0"/>
                    </a:p>
                  </a:txBody>
                  <a:tcPr/>
                </a:tc>
                <a:tc>
                  <a:txBody>
                    <a:bodyPr/>
                    <a:lstStyle/>
                    <a:p>
                      <a:r>
                        <a:rPr lang="en-US" dirty="0" smtClean="0"/>
                        <a:t>     Greater</a:t>
                      </a:r>
                      <a:r>
                        <a:rPr lang="en-US" baseline="0" dirty="0" smtClean="0"/>
                        <a:t> need</a:t>
                      </a:r>
                      <a:endParaRPr lang="en-US" dirty="0"/>
                    </a:p>
                  </a:txBody>
                  <a:tcPr/>
                </a:tc>
              </a:tr>
              <a:tr h="370840">
                <a:tc>
                  <a:txBody>
                    <a:bodyPr/>
                    <a:lstStyle/>
                    <a:p>
                      <a:r>
                        <a:rPr lang="en-US" dirty="0" smtClean="0"/>
                        <a:t>7. Cardiovascular events</a:t>
                      </a:r>
                      <a:endParaRPr lang="en-US" dirty="0"/>
                    </a:p>
                  </a:txBody>
                  <a:tcPr/>
                </a:tc>
                <a:tc>
                  <a:txBody>
                    <a:bodyPr/>
                    <a:lstStyle/>
                    <a:p>
                      <a:r>
                        <a:rPr lang="en-US" dirty="0" smtClean="0"/>
                        <a:t>1.5% (0.6%-3.1%)</a:t>
                      </a:r>
                      <a:endParaRPr lang="en-US" dirty="0"/>
                    </a:p>
                  </a:txBody>
                  <a:tcPr/>
                </a:tc>
                <a:tc>
                  <a:txBody>
                    <a:bodyPr/>
                    <a:lstStyle/>
                    <a:p>
                      <a:r>
                        <a:rPr lang="en-US" dirty="0" smtClean="0"/>
                        <a:t>     Greater</a:t>
                      </a:r>
                      <a:r>
                        <a:rPr lang="en-US" baseline="0" dirty="0" smtClean="0"/>
                        <a:t> need</a:t>
                      </a:r>
                      <a:endParaRPr lang="en-US" dirty="0"/>
                    </a:p>
                  </a:txBody>
                  <a:tcPr/>
                </a:tc>
              </a:tr>
              <a:tr h="370840">
                <a:tc>
                  <a:txBody>
                    <a:bodyPr/>
                    <a:lstStyle/>
                    <a:p>
                      <a:r>
                        <a:rPr lang="en-US" dirty="0" smtClean="0"/>
                        <a:t>8. Diabetes</a:t>
                      </a:r>
                      <a:endParaRPr lang="en-US" dirty="0"/>
                    </a:p>
                  </a:txBody>
                  <a:tcPr/>
                </a:tc>
                <a:tc>
                  <a:txBody>
                    <a:bodyPr/>
                    <a:lstStyle/>
                    <a:p>
                      <a:r>
                        <a:rPr lang="en-US" dirty="0" smtClean="0"/>
                        <a:t>7.3% (1.9%-12.5%)</a:t>
                      </a:r>
                      <a:endParaRPr lang="en-US" dirty="0"/>
                    </a:p>
                  </a:txBody>
                  <a:tcPr/>
                </a:tc>
                <a:tc>
                  <a:txBody>
                    <a:bodyPr/>
                    <a:lstStyle/>
                    <a:p>
                      <a:r>
                        <a:rPr lang="en-US" dirty="0" smtClean="0"/>
                        <a:t>     Greater need</a:t>
                      </a:r>
                      <a:endParaRPr lang="en-US" dirty="0"/>
                    </a:p>
                  </a:txBody>
                  <a:tcPr/>
                </a:tc>
              </a:tr>
              <a:tr h="370840">
                <a:tc>
                  <a:txBody>
                    <a:bodyPr/>
                    <a:lstStyle/>
                    <a:p>
                      <a:r>
                        <a:rPr lang="en-US" dirty="0" smtClean="0"/>
                        <a:t>9. Walkability</a:t>
                      </a:r>
                      <a:r>
                        <a:rPr lang="en-US" baseline="0" dirty="0" smtClean="0"/>
                        <a:t> – number of intersections per </a:t>
                      </a:r>
                      <a:r>
                        <a:rPr lang="en-US" baseline="0" dirty="0" err="1" smtClean="0"/>
                        <a:t>sq</a:t>
                      </a:r>
                      <a:r>
                        <a:rPr lang="en-US" baseline="0" dirty="0" smtClean="0"/>
                        <a:t> mile</a:t>
                      </a:r>
                      <a:endParaRPr lang="en-US" dirty="0"/>
                    </a:p>
                  </a:txBody>
                  <a:tcPr/>
                </a:tc>
                <a:tc>
                  <a:txBody>
                    <a:bodyPr/>
                    <a:lstStyle/>
                    <a:p>
                      <a:r>
                        <a:rPr lang="en-US" dirty="0" smtClean="0"/>
                        <a:t>134</a:t>
                      </a:r>
                      <a:r>
                        <a:rPr lang="en-US" baseline="0" dirty="0" smtClean="0"/>
                        <a:t> (0-367)</a:t>
                      </a:r>
                      <a:endParaRPr lang="en-US" dirty="0"/>
                    </a:p>
                  </a:txBody>
                  <a:tcPr/>
                </a:tc>
                <a:tc>
                  <a:txBody>
                    <a:bodyPr/>
                    <a:lstStyle/>
                    <a:p>
                      <a:r>
                        <a:rPr lang="en-US" dirty="0" smtClean="0"/>
                        <a:t>     Greater</a:t>
                      </a:r>
                      <a:r>
                        <a:rPr lang="en-US" baseline="0" dirty="0" smtClean="0"/>
                        <a:t> need</a:t>
                      </a:r>
                      <a:endParaRPr lang="en-US" dirty="0"/>
                    </a:p>
                  </a:txBody>
                  <a:tcPr/>
                </a:tc>
              </a:tr>
              <a:tr h="370840">
                <a:tc>
                  <a:txBody>
                    <a:bodyPr/>
                    <a:lstStyle/>
                    <a:p>
                      <a:r>
                        <a:rPr lang="en-US" dirty="0" smtClean="0"/>
                        <a:t>10. Air quality</a:t>
                      </a:r>
                      <a:endParaRPr lang="en-US" dirty="0"/>
                    </a:p>
                  </a:txBody>
                  <a:tcPr/>
                </a:tc>
                <a:tc>
                  <a:txBody>
                    <a:bodyPr/>
                    <a:lstStyle/>
                    <a:p>
                      <a:r>
                        <a:rPr lang="en-US" dirty="0" smtClean="0"/>
                        <a:t>1/2x-1x (&lt;1/2x-&gt;10x)</a:t>
                      </a:r>
                      <a:endParaRPr lang="en-US" dirty="0"/>
                    </a:p>
                  </a:txBody>
                  <a:tcPr/>
                </a:tc>
                <a:tc>
                  <a:txBody>
                    <a:bodyPr/>
                    <a:lstStyle/>
                    <a:p>
                      <a:r>
                        <a:rPr lang="en-US" dirty="0" smtClean="0"/>
                        <a:t>     Greater need</a:t>
                      </a:r>
                      <a:endParaRPr lang="en-US" dirty="0"/>
                    </a:p>
                  </a:txBody>
                  <a:tcPr/>
                </a:tc>
              </a:tr>
              <a:tr h="370840">
                <a:tc>
                  <a:txBody>
                    <a:bodyPr/>
                    <a:lstStyle/>
                    <a:p>
                      <a:r>
                        <a:rPr lang="en-US" dirty="0" smtClean="0"/>
                        <a:t>11. Median home value</a:t>
                      </a:r>
                      <a:endParaRPr lang="en-US" dirty="0"/>
                    </a:p>
                  </a:txBody>
                  <a:tcPr/>
                </a:tc>
                <a:tc>
                  <a:txBody>
                    <a:bodyPr/>
                    <a:lstStyle/>
                    <a:p>
                      <a:r>
                        <a:rPr lang="en-US" dirty="0" smtClean="0"/>
                        <a:t>271k (0k-806k)</a:t>
                      </a:r>
                      <a:endParaRPr lang="en-US" dirty="0"/>
                    </a:p>
                  </a:txBody>
                  <a:tcPr/>
                </a:tc>
                <a:tc>
                  <a:txBody>
                    <a:bodyPr/>
                    <a:lstStyle/>
                    <a:p>
                      <a:r>
                        <a:rPr lang="en-US" dirty="0" smtClean="0"/>
                        <a:t>     Greater need</a:t>
                      </a:r>
                      <a:endParaRPr lang="en-US" dirty="0"/>
                    </a:p>
                  </a:txBody>
                  <a:tcPr/>
                </a:tc>
              </a:tr>
              <a:tr h="370840">
                <a:tc>
                  <a:txBody>
                    <a:bodyPr/>
                    <a:lstStyle/>
                    <a:p>
                      <a:r>
                        <a:rPr lang="en-US" dirty="0" smtClean="0"/>
                        <a:t>12. Percent change in median income from 2000 to 2006-2010</a:t>
                      </a:r>
                      <a:endParaRPr lang="en-US" dirty="0"/>
                    </a:p>
                  </a:txBody>
                  <a:tcPr/>
                </a:tc>
                <a:tc>
                  <a:txBody>
                    <a:bodyPr/>
                    <a:lstStyle/>
                    <a:p>
                      <a:r>
                        <a:rPr lang="en-US" dirty="0" smtClean="0"/>
                        <a:t>-1.7% (-34.0%-187.9%)</a:t>
                      </a:r>
                      <a:endParaRPr lang="en-US" dirty="0"/>
                    </a:p>
                  </a:txBody>
                  <a:tcPr/>
                </a:tc>
                <a:tc>
                  <a:txBody>
                    <a:bodyPr/>
                    <a:lstStyle/>
                    <a:p>
                      <a:r>
                        <a:rPr lang="en-US" dirty="0" smtClean="0"/>
                        <a:t>     Greater need</a:t>
                      </a:r>
                      <a:endParaRPr lang="en-US" dirty="0"/>
                    </a:p>
                  </a:txBody>
                  <a:tcPr/>
                </a:tc>
              </a:tr>
            </a:tbl>
          </a:graphicData>
        </a:graphic>
      </p:graphicFrame>
      <p:cxnSp>
        <p:nvCxnSpPr>
          <p:cNvPr id="7" name="Straight Arrow Connector 6"/>
          <p:cNvCxnSpPr/>
          <p:nvPr/>
        </p:nvCxnSpPr>
        <p:spPr>
          <a:xfrm flipV="1">
            <a:off x="8031480" y="155448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031480" y="195072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046720" y="231648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061960" y="2987040"/>
            <a:ext cx="0" cy="2286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3581400"/>
            <a:ext cx="0" cy="2286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061960" y="394716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77200" y="432816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092440" y="472440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107680" y="5334000"/>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092440" y="5715000"/>
            <a:ext cx="0" cy="2286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107680" y="6096000"/>
            <a:ext cx="0" cy="2286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8200" y="6610985"/>
            <a:ext cx="10515600" cy="261610"/>
          </a:xfrm>
          <a:prstGeom prst="rect">
            <a:avLst/>
          </a:prstGeom>
          <a:noFill/>
        </p:spPr>
        <p:txBody>
          <a:bodyPr wrap="square" rtlCol="0">
            <a:spAutoFit/>
          </a:bodyPr>
          <a:lstStyle/>
          <a:p>
            <a:r>
              <a:rPr lang="en-US" sz="1100" b="1" dirty="0" smtClean="0"/>
              <a:t>* ≥15% of the Census tract population identified as Black/African American, Asian/Pacific Islander, or Latino-either alone or in combination with another race or ethnicity</a:t>
            </a:r>
            <a:endParaRPr lang="en-US" sz="1100" b="1" dirty="0"/>
          </a:p>
        </p:txBody>
      </p:sp>
    </p:spTree>
    <p:extLst>
      <p:ext uri="{BB962C8B-B14F-4D97-AF65-F5344CB8AC3E}">
        <p14:creationId xmlns:p14="http://schemas.microsoft.com/office/powerpoint/2010/main" val="87826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581</Words>
  <Application>Microsoft Office PowerPoint</Application>
  <PresentationFormat>Custom</PresentationFormat>
  <Paragraphs>92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Health and Housing Social Determinants of Health and Access  Examples from the Regional Equity Atlas and Multnomah County Health Department  Meg Merrick, Ph.D. Institute of Portland Metropolitan Studies Portland State University</vt:lpstr>
      <vt:lpstr>We measure what we understand to be important Looking at root causes - Making the invisible visible</vt:lpstr>
      <vt:lpstr>PowerPoint Presentation</vt:lpstr>
      <vt:lpstr>PowerPoint Presentation</vt:lpstr>
      <vt:lpstr>PowerPoint Presentation</vt:lpstr>
      <vt:lpstr>PowerPoint Presentation</vt:lpstr>
      <vt:lpstr>PowerPoint Presentation</vt:lpstr>
      <vt:lpstr>PowerPoint Presentation</vt:lpstr>
      <vt:lpstr>Multnomah County Health Department Application</vt:lpstr>
      <vt:lpstr>PowerPoint Presentation</vt:lpstr>
      <vt:lpstr>PowerPoint Presentation</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Merrick</dc:creator>
  <cp:lastModifiedBy>Leah Hendey</cp:lastModifiedBy>
  <cp:revision>36</cp:revision>
  <dcterms:created xsi:type="dcterms:W3CDTF">2015-10-13T16:46:28Z</dcterms:created>
  <dcterms:modified xsi:type="dcterms:W3CDTF">2015-10-13T23:24:46Z</dcterms:modified>
</cp:coreProperties>
</file>