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8" r:id="rId2"/>
    <p:sldId id="266" r:id="rId3"/>
    <p:sldId id="285" r:id="rId4"/>
    <p:sldId id="280" r:id="rId5"/>
    <p:sldId id="276" r:id="rId6"/>
    <p:sldId id="274" r:id="rId7"/>
    <p:sldId id="275" r:id="rId8"/>
    <p:sldId id="277" r:id="rId9"/>
    <p:sldId id="278" r:id="rId10"/>
    <p:sldId id="279" r:id="rId11"/>
    <p:sldId id="286" r:id="rId12"/>
    <p:sldId id="271" r:id="rId13"/>
    <p:sldId id="267" r:id="rId14"/>
    <p:sldId id="268" r:id="rId15"/>
    <p:sldId id="269" r:id="rId16"/>
    <p:sldId id="270" r:id="rId17"/>
    <p:sldId id="287" r:id="rId18"/>
    <p:sldId id="260" r:id="rId19"/>
    <p:sldId id="284" r:id="rId20"/>
    <p:sldId id="288" r:id="rId21"/>
    <p:sldId id="28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18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099" autoAdjust="0"/>
  </p:normalViewPr>
  <p:slideViewPr>
    <p:cSldViewPr snapToGrid="0">
      <p:cViewPr varScale="1">
        <p:scale>
          <a:sx n="54" d="100"/>
          <a:sy n="54" d="100"/>
        </p:scale>
        <p:origin x="90" y="27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ell%20Owner\Documents\COH%202014\NNIP%20NLC%20DQC\Suburb.%20Poverty\AISD%20DVISD%20MISD%20change%202000-201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Change in Central Texas School  District Enrollment </a:t>
            </a:r>
            <a:endParaRPr lang="en-US" sz="2400" dirty="0" smtClean="0"/>
          </a:p>
          <a:p>
            <a:pPr>
              <a:defRPr sz="2400"/>
            </a:pPr>
            <a:r>
              <a:rPr lang="en-US" sz="2400" dirty="0" smtClean="0"/>
              <a:t>2000-01</a:t>
            </a:r>
            <a:r>
              <a:rPr lang="en-US" sz="2400" baseline="0" dirty="0" smtClean="0"/>
              <a:t> </a:t>
            </a:r>
            <a:r>
              <a:rPr lang="en-US" sz="2400" baseline="0" dirty="0"/>
              <a:t>to </a:t>
            </a:r>
            <a:r>
              <a:rPr lang="en-US" sz="2400" dirty="0"/>
              <a:t>2011-12</a:t>
            </a: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Sheet1!$B$4</c:f>
              <c:strCache>
                <c:ptCount val="1"/>
                <c:pt idx="0">
                  <c:v>2011-12 Enrollment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Sheet1!$K$2:$M$3</c:f>
              <c:multiLvlStrCache>
                <c:ptCount val="3"/>
                <c:lvl>
                  <c:pt idx="0">
                    <c:v>Austin ISD</c:v>
                  </c:pt>
                  <c:pt idx="1">
                    <c:v>Del Valle ISD</c:v>
                  </c:pt>
                  <c:pt idx="2">
                    <c:v>Manor ISD</c:v>
                  </c:pt>
                </c:lvl>
                <c:lvl>
                  <c:pt idx="0">
                    <c:v>2011-12</c:v>
                  </c:pt>
                </c:lvl>
              </c:multiLvlStrCache>
            </c:multiLvlStrRef>
          </c:cat>
          <c:val>
            <c:numRef>
              <c:f>Sheet1!$K$4:$M$4</c:f>
              <c:numCache>
                <c:formatCode>#,##0</c:formatCode>
                <c:ptCount val="3"/>
                <c:pt idx="0">
                  <c:v>86124</c:v>
                </c:pt>
                <c:pt idx="1">
                  <c:v>11120</c:v>
                </c:pt>
                <c:pt idx="2">
                  <c:v>7685</c:v>
                </c:pt>
              </c:numCache>
            </c:numRef>
          </c:val>
        </c:ser>
        <c:dLbls>
          <c:showLegendKey val="0"/>
          <c:showVal val="0"/>
          <c:showCatName val="0"/>
          <c:showSerName val="0"/>
          <c:showPercent val="0"/>
          <c:showBubbleSize val="0"/>
        </c:dLbls>
        <c:gapWidth val="219"/>
        <c:overlap val="-27"/>
        <c:axId val="149703424"/>
        <c:axId val="84183968"/>
      </c:barChart>
      <c:lineChart>
        <c:grouping val="standard"/>
        <c:varyColors val="0"/>
        <c:ser>
          <c:idx val="1"/>
          <c:order val="1"/>
          <c:tx>
            <c:strRef>
              <c:f>Sheet1!$B$5</c:f>
              <c:strCache>
                <c:ptCount val="1"/>
                <c:pt idx="0">
                  <c:v>% Enrollment Change from 2000</c:v>
                </c:pt>
              </c:strCache>
            </c:strRef>
          </c:tx>
          <c:spPr>
            <a:ln w="28575" cap="rnd">
              <a:solidFill>
                <a:schemeClr val="accent2"/>
              </a:solidFill>
              <a:round/>
            </a:ln>
            <a:effectLst/>
          </c:spPr>
          <c:marker>
            <c:symbol val="none"/>
          </c:marker>
          <c:dLbls>
            <c:dLbl>
              <c:idx val="0"/>
              <c:layout>
                <c:manualLayout>
                  <c:x val="-0.11111111111111113"/>
                  <c:y val="-6.481481481481481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1666666666666768E-2"/>
                  <c:y val="-5.555555555555555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Sheet1!$K$2:$M$3</c:f>
              <c:multiLvlStrCache>
                <c:ptCount val="3"/>
                <c:lvl>
                  <c:pt idx="0">
                    <c:v>Austin ISD</c:v>
                  </c:pt>
                  <c:pt idx="1">
                    <c:v>Del Valle ISD</c:v>
                  </c:pt>
                  <c:pt idx="2">
                    <c:v>Manor ISD</c:v>
                  </c:pt>
                </c:lvl>
                <c:lvl>
                  <c:pt idx="0">
                    <c:v>2011-12</c:v>
                  </c:pt>
                </c:lvl>
              </c:multiLvlStrCache>
            </c:multiLvlStrRef>
          </c:cat>
          <c:val>
            <c:numRef>
              <c:f>Sheet1!$K$5:$M$5</c:f>
              <c:numCache>
                <c:formatCode>0.0%</c:formatCode>
                <c:ptCount val="3"/>
                <c:pt idx="0">
                  <c:v>0.10676467564511155</c:v>
                </c:pt>
                <c:pt idx="1">
                  <c:v>0.66467065868263475</c:v>
                </c:pt>
                <c:pt idx="2">
                  <c:v>1.8337020648967552</c:v>
                </c:pt>
              </c:numCache>
            </c:numRef>
          </c:val>
          <c:smooth val="0"/>
        </c:ser>
        <c:dLbls>
          <c:showLegendKey val="0"/>
          <c:showVal val="0"/>
          <c:showCatName val="0"/>
          <c:showSerName val="0"/>
          <c:showPercent val="0"/>
          <c:showBubbleSize val="0"/>
        </c:dLbls>
        <c:marker val="1"/>
        <c:smooth val="0"/>
        <c:axId val="151215624"/>
        <c:axId val="150584128"/>
      </c:lineChart>
      <c:catAx>
        <c:axId val="149703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4183968"/>
        <c:crosses val="autoZero"/>
        <c:auto val="1"/>
        <c:lblAlgn val="ctr"/>
        <c:lblOffset val="100"/>
        <c:noMultiLvlLbl val="0"/>
      </c:catAx>
      <c:valAx>
        <c:axId val="841839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9703424"/>
        <c:crosses val="autoZero"/>
        <c:crossBetween val="between"/>
        <c:majorUnit val="25000"/>
      </c:valAx>
      <c:valAx>
        <c:axId val="150584128"/>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51215624"/>
        <c:crosses val="max"/>
        <c:crossBetween val="between"/>
      </c:valAx>
      <c:catAx>
        <c:axId val="151215624"/>
        <c:scaling>
          <c:orientation val="minMax"/>
        </c:scaling>
        <c:delete val="1"/>
        <c:axPos val="b"/>
        <c:numFmt formatCode="General" sourceLinked="1"/>
        <c:majorTickMark val="none"/>
        <c:minorTickMark val="none"/>
        <c:tickLblPos val="nextTo"/>
        <c:crossAx val="15058412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0BEEB5-AA6C-4D15-A74D-C6547B7496C4}" type="datetimeFigureOut">
              <a:rPr lang="en-US" smtClean="0"/>
              <a:t>10/17/2014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73D3E-4F1C-4878-A3E5-09D51814DF94}" type="slidenum">
              <a:rPr lang="en-US" smtClean="0"/>
              <a:t>‹#›</a:t>
            </a:fld>
            <a:endParaRPr lang="en-US"/>
          </a:p>
        </p:txBody>
      </p:sp>
    </p:spTree>
    <p:extLst>
      <p:ext uri="{BB962C8B-B14F-4D97-AF65-F5344CB8AC3E}">
        <p14:creationId xmlns:p14="http://schemas.microsoft.com/office/powerpoint/2010/main" val="2957348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KEYE TV 8.3.2013 </a:t>
            </a:r>
            <a:r>
              <a:rPr lang="en-US" sz="1200" b="0" i="0" kern="1200" dirty="0" smtClean="0">
                <a:solidFill>
                  <a:schemeClr val="tx1"/>
                </a:solidFill>
                <a:effectLst/>
                <a:latin typeface="+mn-lt"/>
                <a:ea typeface="+mn-ea"/>
                <a:cs typeface="+mn-cs"/>
              </a:rPr>
              <a:t>The U.S. Census finds that the number of people in poverty in Austin's suburbs more than doubled in the last decade -- up a whopping 142 percent (poor population has increased from 42,578 in 2000 to 103,248 in 2011). [increased  to 162% by 2012, according to Kneebone] Meanwhile, Williamson County started off with 11,735 people living in poverty in 2000 and ended up with 34,069 by 2010.</a:t>
            </a:r>
            <a:endParaRPr lang="en-US" dirty="0"/>
          </a:p>
        </p:txBody>
      </p:sp>
      <p:sp>
        <p:nvSpPr>
          <p:cNvPr id="4" name="Slide Number Placeholder 3"/>
          <p:cNvSpPr>
            <a:spLocks noGrp="1"/>
          </p:cNvSpPr>
          <p:nvPr>
            <p:ph type="sldNum" sz="quarter" idx="10"/>
          </p:nvPr>
        </p:nvSpPr>
        <p:spPr/>
        <p:txBody>
          <a:bodyPr/>
          <a:lstStyle/>
          <a:p>
            <a:fld id="{5FA73D3E-4F1C-4878-A3E5-09D51814DF94}" type="slidenum">
              <a:rPr lang="en-US" smtClean="0"/>
              <a:t>1</a:t>
            </a:fld>
            <a:endParaRPr lang="en-US"/>
          </a:p>
        </p:txBody>
      </p:sp>
    </p:spTree>
    <p:extLst>
      <p:ext uri="{BB962C8B-B14F-4D97-AF65-F5344CB8AC3E}">
        <p14:creationId xmlns:p14="http://schemas.microsoft.com/office/powerpoint/2010/main" val="3325185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KEYE TV 8.3.2013 </a:t>
            </a:r>
            <a:r>
              <a:rPr lang="en-US" sz="1200" b="0" i="0" kern="1200" dirty="0" smtClean="0">
                <a:solidFill>
                  <a:schemeClr val="tx1"/>
                </a:solidFill>
                <a:effectLst/>
                <a:latin typeface="+mn-lt"/>
                <a:ea typeface="+mn-ea"/>
                <a:cs typeface="+mn-cs"/>
              </a:rPr>
              <a:t>The U.S. Census finds that the number of people in poverty in Austin's suburbs more than doubled in the last decade -- up a whopping 142 percent (poor population has increased from 42,578 in 2000 to 103,248 in 2011). Meanwhile, Williamson County started off with 11,735 people living in poverty in 2000 and ended up with 34,069 by 2010</a:t>
            </a:r>
            <a:r>
              <a:rPr lang="en-US" sz="1200" b="0" i="0" kern="1200" baseline="0" dirty="0" smtClean="0">
                <a:solidFill>
                  <a:schemeClr val="tx1"/>
                </a:solidFill>
                <a:effectLst/>
                <a:latin typeface="+mn-lt"/>
                <a:ea typeface="+mn-ea"/>
                <a:cs typeface="+mn-cs"/>
              </a:rPr>
              <a:t> (190%).</a:t>
            </a:r>
            <a:endParaRPr lang="en-US" dirty="0"/>
          </a:p>
        </p:txBody>
      </p:sp>
      <p:sp>
        <p:nvSpPr>
          <p:cNvPr id="4" name="Slide Number Placeholder 3"/>
          <p:cNvSpPr>
            <a:spLocks noGrp="1"/>
          </p:cNvSpPr>
          <p:nvPr>
            <p:ph type="sldNum" sz="quarter" idx="10"/>
          </p:nvPr>
        </p:nvSpPr>
        <p:spPr/>
        <p:txBody>
          <a:bodyPr/>
          <a:lstStyle/>
          <a:p>
            <a:fld id="{5FA73D3E-4F1C-4878-A3E5-09D51814DF94}" type="slidenum">
              <a:rPr lang="en-US" smtClean="0"/>
              <a:t>2</a:t>
            </a:fld>
            <a:endParaRPr lang="en-US"/>
          </a:p>
        </p:txBody>
      </p:sp>
    </p:spTree>
    <p:extLst>
      <p:ext uri="{BB962C8B-B14F-4D97-AF65-F5344CB8AC3E}">
        <p14:creationId xmlns:p14="http://schemas.microsoft.com/office/powerpoint/2010/main" val="180434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Williamson Co.</a:t>
            </a:r>
            <a:r>
              <a:rPr lang="en-US" baseline="0" dirty="0" smtClean="0"/>
              <a:t> poverty rate rose 190% from 2000 to 2010 (from 11,735 to 34,069)</a:t>
            </a:r>
            <a:endParaRPr lang="en-US" dirty="0"/>
          </a:p>
        </p:txBody>
      </p:sp>
      <p:sp>
        <p:nvSpPr>
          <p:cNvPr id="4" name="Slide Number Placeholder 3"/>
          <p:cNvSpPr>
            <a:spLocks noGrp="1"/>
          </p:cNvSpPr>
          <p:nvPr>
            <p:ph type="sldNum" sz="quarter" idx="10"/>
          </p:nvPr>
        </p:nvSpPr>
        <p:spPr/>
        <p:txBody>
          <a:bodyPr/>
          <a:lstStyle/>
          <a:p>
            <a:fld id="{5FA73D3E-4F1C-4878-A3E5-09D51814DF94}" type="slidenum">
              <a:rPr lang="en-US" smtClean="0"/>
              <a:t>5</a:t>
            </a:fld>
            <a:endParaRPr lang="en-US"/>
          </a:p>
        </p:txBody>
      </p:sp>
    </p:spTree>
    <p:extLst>
      <p:ext uri="{BB962C8B-B14F-4D97-AF65-F5344CB8AC3E}">
        <p14:creationId xmlns:p14="http://schemas.microsoft.com/office/powerpoint/2010/main" val="3000012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Housing</a:t>
            </a:r>
            <a:r>
              <a:rPr lang="en-US" baseline="0" dirty="0" smtClean="0"/>
              <a:t> affordability driving change</a:t>
            </a:r>
            <a:endParaRPr lang="en-US" dirty="0"/>
          </a:p>
        </p:txBody>
      </p:sp>
      <p:sp>
        <p:nvSpPr>
          <p:cNvPr id="4" name="Slide Number Placeholder 3"/>
          <p:cNvSpPr>
            <a:spLocks noGrp="1"/>
          </p:cNvSpPr>
          <p:nvPr>
            <p:ph type="sldNum" sz="quarter" idx="10"/>
          </p:nvPr>
        </p:nvSpPr>
        <p:spPr/>
        <p:txBody>
          <a:bodyPr/>
          <a:lstStyle/>
          <a:p>
            <a:fld id="{5FA73D3E-4F1C-4878-A3E5-09D51814DF94}" type="slidenum">
              <a:rPr lang="en-US" smtClean="0"/>
              <a:t>7</a:t>
            </a:fld>
            <a:endParaRPr lang="en-US"/>
          </a:p>
        </p:txBody>
      </p:sp>
    </p:spTree>
    <p:extLst>
      <p:ext uri="{BB962C8B-B14F-4D97-AF65-F5344CB8AC3E}">
        <p14:creationId xmlns:p14="http://schemas.microsoft.com/office/powerpoint/2010/main" val="1469337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150,000 live in poverty; 300,000 struggling</a:t>
            </a:r>
            <a:endParaRPr lang="en-US" dirty="0"/>
          </a:p>
        </p:txBody>
      </p:sp>
      <p:sp>
        <p:nvSpPr>
          <p:cNvPr id="4" name="Slide Number Placeholder 3"/>
          <p:cNvSpPr>
            <a:spLocks noGrp="1"/>
          </p:cNvSpPr>
          <p:nvPr>
            <p:ph type="sldNum" sz="quarter" idx="10"/>
          </p:nvPr>
        </p:nvSpPr>
        <p:spPr/>
        <p:txBody>
          <a:bodyPr/>
          <a:lstStyle/>
          <a:p>
            <a:fld id="{5FA73D3E-4F1C-4878-A3E5-09D51814DF94}" type="slidenum">
              <a:rPr lang="en-US" smtClean="0"/>
              <a:t>8</a:t>
            </a:fld>
            <a:endParaRPr lang="en-US"/>
          </a:p>
        </p:txBody>
      </p:sp>
    </p:spTree>
    <p:extLst>
      <p:ext uri="{BB962C8B-B14F-4D97-AF65-F5344CB8AC3E}">
        <p14:creationId xmlns:p14="http://schemas.microsoft.com/office/powerpoint/2010/main" val="3584227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Technical challenges</a:t>
            </a:r>
            <a:r>
              <a:rPr lang="en-US" baseline="0" dirty="0" smtClean="0"/>
              <a:t> represented in this map</a:t>
            </a:r>
          </a:p>
          <a:p>
            <a:r>
              <a:rPr lang="en-US" dirty="0" smtClean="0"/>
              <a:t>Challenge:</a:t>
            </a:r>
            <a:r>
              <a:rPr lang="en-US" baseline="0" dirty="0" smtClean="0"/>
              <a:t> Lost in Austin</a:t>
            </a:r>
            <a:endParaRPr lang="en-US" dirty="0"/>
          </a:p>
        </p:txBody>
      </p:sp>
      <p:sp>
        <p:nvSpPr>
          <p:cNvPr id="4" name="Slide Number Placeholder 3"/>
          <p:cNvSpPr>
            <a:spLocks noGrp="1"/>
          </p:cNvSpPr>
          <p:nvPr>
            <p:ph type="sldNum" sz="quarter" idx="10"/>
          </p:nvPr>
        </p:nvSpPr>
        <p:spPr/>
        <p:txBody>
          <a:bodyPr/>
          <a:lstStyle/>
          <a:p>
            <a:fld id="{5FA73D3E-4F1C-4878-A3E5-09D51814DF94}" type="slidenum">
              <a:rPr lang="en-US" smtClean="0"/>
              <a:t>13</a:t>
            </a:fld>
            <a:endParaRPr lang="en-US"/>
          </a:p>
        </p:txBody>
      </p:sp>
    </p:spTree>
    <p:extLst>
      <p:ext uri="{BB962C8B-B14F-4D97-AF65-F5344CB8AC3E}">
        <p14:creationId xmlns:p14="http://schemas.microsoft.com/office/powerpoint/2010/main" val="3093077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73D3E-4F1C-4878-A3E5-09D51814DF94}" type="slidenum">
              <a:rPr lang="en-US" smtClean="0"/>
              <a:t>14</a:t>
            </a:fld>
            <a:endParaRPr lang="en-US"/>
          </a:p>
        </p:txBody>
      </p:sp>
    </p:spTree>
    <p:extLst>
      <p:ext uri="{BB962C8B-B14F-4D97-AF65-F5344CB8AC3E}">
        <p14:creationId xmlns:p14="http://schemas.microsoft.com/office/powerpoint/2010/main" val="3873912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Technical</a:t>
            </a:r>
          </a:p>
          <a:p>
            <a:pPr lvl="1"/>
            <a:r>
              <a:rPr lang="en-US" dirty="0" smtClean="0"/>
              <a:t>Differing data systems in different School Districts</a:t>
            </a:r>
          </a:p>
          <a:p>
            <a:pPr lvl="2"/>
            <a:r>
              <a:rPr lang="en-US" dirty="0" smtClean="0"/>
              <a:t>Jurisdictional challenges</a:t>
            </a:r>
          </a:p>
          <a:p>
            <a:pPr lvl="3"/>
            <a:r>
              <a:rPr lang="en-US" dirty="0" smtClean="0"/>
              <a:t>Police, Sherriff, Municipal Courts, Truancy Courts, Juvenile Courts</a:t>
            </a:r>
          </a:p>
          <a:p>
            <a:pPr lvl="1"/>
            <a:r>
              <a:rPr lang="en-US" dirty="0" smtClean="0"/>
              <a:t>Staff Capacity</a:t>
            </a:r>
          </a:p>
          <a:p>
            <a:pPr lvl="2"/>
            <a:r>
              <a:rPr lang="en-US" dirty="0" smtClean="0"/>
              <a:t>COH</a:t>
            </a:r>
          </a:p>
          <a:p>
            <a:pPr lvl="2"/>
            <a:r>
              <a:rPr lang="en-US" dirty="0" smtClean="0"/>
              <a:t>School  District</a:t>
            </a:r>
          </a:p>
          <a:p>
            <a:pPr lvl="2"/>
            <a:endParaRPr lang="en-US" dirty="0" smtClean="0"/>
          </a:p>
          <a:p>
            <a:pPr lvl="1"/>
            <a:r>
              <a:rPr lang="en-US" dirty="0" smtClean="0"/>
              <a:t>Building Needed Relationships</a:t>
            </a:r>
          </a:p>
          <a:p>
            <a:pPr lvl="2"/>
            <a:r>
              <a:rPr lang="en-US" dirty="0" smtClean="0"/>
              <a:t>Jurisdictional challenges</a:t>
            </a:r>
          </a:p>
          <a:p>
            <a:endParaRPr lang="en-US" dirty="0"/>
          </a:p>
        </p:txBody>
      </p:sp>
      <p:sp>
        <p:nvSpPr>
          <p:cNvPr id="4" name="Slide Number Placeholder 3"/>
          <p:cNvSpPr>
            <a:spLocks noGrp="1"/>
          </p:cNvSpPr>
          <p:nvPr>
            <p:ph type="sldNum" sz="quarter" idx="10"/>
          </p:nvPr>
        </p:nvSpPr>
        <p:spPr/>
        <p:txBody>
          <a:bodyPr/>
          <a:lstStyle/>
          <a:p>
            <a:fld id="{5FA73D3E-4F1C-4878-A3E5-09D51814DF94}" type="slidenum">
              <a:rPr lang="en-US" smtClean="0"/>
              <a:t>17</a:t>
            </a:fld>
            <a:endParaRPr lang="en-US"/>
          </a:p>
        </p:txBody>
      </p:sp>
    </p:spTree>
    <p:extLst>
      <p:ext uri="{BB962C8B-B14F-4D97-AF65-F5344CB8AC3E}">
        <p14:creationId xmlns:p14="http://schemas.microsoft.com/office/powerpoint/2010/main" val="2029034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Community</a:t>
            </a:r>
            <a:r>
              <a:rPr lang="en-US" baseline="0" dirty="0" smtClean="0"/>
              <a:t> Achievement Network</a:t>
            </a:r>
            <a:endParaRPr lang="en-US" dirty="0"/>
          </a:p>
        </p:txBody>
      </p:sp>
      <p:sp>
        <p:nvSpPr>
          <p:cNvPr id="4" name="Slide Number Placeholder 3"/>
          <p:cNvSpPr>
            <a:spLocks noGrp="1"/>
          </p:cNvSpPr>
          <p:nvPr>
            <p:ph type="sldNum" sz="quarter" idx="10"/>
          </p:nvPr>
        </p:nvSpPr>
        <p:spPr/>
        <p:txBody>
          <a:bodyPr/>
          <a:lstStyle/>
          <a:p>
            <a:fld id="{5FA73D3E-4F1C-4878-A3E5-09D51814DF94}" type="slidenum">
              <a:rPr lang="en-US" smtClean="0"/>
              <a:t>19</a:t>
            </a:fld>
            <a:endParaRPr lang="en-US"/>
          </a:p>
        </p:txBody>
      </p:sp>
    </p:spTree>
    <p:extLst>
      <p:ext uri="{BB962C8B-B14F-4D97-AF65-F5344CB8AC3E}">
        <p14:creationId xmlns:p14="http://schemas.microsoft.com/office/powerpoint/2010/main" val="2426286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AA092B-73C3-4691-A217-89037080C75F}" type="datetimeFigureOut">
              <a:rPr lang="en-US" smtClean="0"/>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0400C-8223-4E3A-ACC4-E08D444CA634}" type="slidenum">
              <a:rPr lang="en-US" smtClean="0"/>
              <a:t>‹#›</a:t>
            </a:fld>
            <a:endParaRPr lang="en-US"/>
          </a:p>
        </p:txBody>
      </p:sp>
    </p:spTree>
    <p:extLst>
      <p:ext uri="{BB962C8B-B14F-4D97-AF65-F5344CB8AC3E}">
        <p14:creationId xmlns:p14="http://schemas.microsoft.com/office/powerpoint/2010/main" val="3258470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AA092B-73C3-4691-A217-89037080C75F}" type="datetimeFigureOut">
              <a:rPr lang="en-US" smtClean="0"/>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0400C-8223-4E3A-ACC4-E08D444CA634}" type="slidenum">
              <a:rPr lang="en-US" smtClean="0"/>
              <a:t>‹#›</a:t>
            </a:fld>
            <a:endParaRPr lang="en-US"/>
          </a:p>
        </p:txBody>
      </p:sp>
    </p:spTree>
    <p:extLst>
      <p:ext uri="{BB962C8B-B14F-4D97-AF65-F5344CB8AC3E}">
        <p14:creationId xmlns:p14="http://schemas.microsoft.com/office/powerpoint/2010/main" val="3091871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AA092B-73C3-4691-A217-89037080C75F}" type="datetimeFigureOut">
              <a:rPr lang="en-US" smtClean="0"/>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0400C-8223-4E3A-ACC4-E08D444CA634}" type="slidenum">
              <a:rPr lang="en-US" smtClean="0"/>
              <a:t>‹#›</a:t>
            </a:fld>
            <a:endParaRPr lang="en-US"/>
          </a:p>
        </p:txBody>
      </p:sp>
    </p:spTree>
    <p:extLst>
      <p:ext uri="{BB962C8B-B14F-4D97-AF65-F5344CB8AC3E}">
        <p14:creationId xmlns:p14="http://schemas.microsoft.com/office/powerpoint/2010/main" val="1609678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AA092B-73C3-4691-A217-89037080C75F}" type="datetimeFigureOut">
              <a:rPr lang="en-US" smtClean="0"/>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0400C-8223-4E3A-ACC4-E08D444CA634}" type="slidenum">
              <a:rPr lang="en-US" smtClean="0"/>
              <a:t>‹#›</a:t>
            </a:fld>
            <a:endParaRPr lang="en-US"/>
          </a:p>
        </p:txBody>
      </p:sp>
    </p:spTree>
    <p:extLst>
      <p:ext uri="{BB962C8B-B14F-4D97-AF65-F5344CB8AC3E}">
        <p14:creationId xmlns:p14="http://schemas.microsoft.com/office/powerpoint/2010/main" val="2363997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AA092B-73C3-4691-A217-89037080C75F}" type="datetimeFigureOut">
              <a:rPr lang="en-US" smtClean="0"/>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0400C-8223-4E3A-ACC4-E08D444CA634}" type="slidenum">
              <a:rPr lang="en-US" smtClean="0"/>
              <a:t>‹#›</a:t>
            </a:fld>
            <a:endParaRPr lang="en-US"/>
          </a:p>
        </p:txBody>
      </p:sp>
    </p:spTree>
    <p:extLst>
      <p:ext uri="{BB962C8B-B14F-4D97-AF65-F5344CB8AC3E}">
        <p14:creationId xmlns:p14="http://schemas.microsoft.com/office/powerpoint/2010/main" val="4272568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AA092B-73C3-4691-A217-89037080C75F}" type="datetimeFigureOut">
              <a:rPr lang="en-US" smtClean="0"/>
              <a:t>10/17/2014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0400C-8223-4E3A-ACC4-E08D444CA634}" type="slidenum">
              <a:rPr lang="en-US" smtClean="0"/>
              <a:t>‹#›</a:t>
            </a:fld>
            <a:endParaRPr lang="en-US"/>
          </a:p>
        </p:txBody>
      </p:sp>
    </p:spTree>
    <p:extLst>
      <p:ext uri="{BB962C8B-B14F-4D97-AF65-F5344CB8AC3E}">
        <p14:creationId xmlns:p14="http://schemas.microsoft.com/office/powerpoint/2010/main" val="3851239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AA092B-73C3-4691-A217-89037080C75F}" type="datetimeFigureOut">
              <a:rPr lang="en-US" smtClean="0"/>
              <a:t>10/17/2014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10400C-8223-4E3A-ACC4-E08D444CA634}" type="slidenum">
              <a:rPr lang="en-US" smtClean="0"/>
              <a:t>‹#›</a:t>
            </a:fld>
            <a:endParaRPr lang="en-US"/>
          </a:p>
        </p:txBody>
      </p:sp>
    </p:spTree>
    <p:extLst>
      <p:ext uri="{BB962C8B-B14F-4D97-AF65-F5344CB8AC3E}">
        <p14:creationId xmlns:p14="http://schemas.microsoft.com/office/powerpoint/2010/main" val="1822218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AA092B-73C3-4691-A217-89037080C75F}" type="datetimeFigureOut">
              <a:rPr lang="en-US" smtClean="0"/>
              <a:t>10/17/2014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10400C-8223-4E3A-ACC4-E08D444CA634}" type="slidenum">
              <a:rPr lang="en-US" smtClean="0"/>
              <a:t>‹#›</a:t>
            </a:fld>
            <a:endParaRPr lang="en-US"/>
          </a:p>
        </p:txBody>
      </p:sp>
    </p:spTree>
    <p:extLst>
      <p:ext uri="{BB962C8B-B14F-4D97-AF65-F5344CB8AC3E}">
        <p14:creationId xmlns:p14="http://schemas.microsoft.com/office/powerpoint/2010/main" val="3163784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AA092B-73C3-4691-A217-89037080C75F}" type="datetimeFigureOut">
              <a:rPr lang="en-US" smtClean="0"/>
              <a:t>10/17/2014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10400C-8223-4E3A-ACC4-E08D444CA634}" type="slidenum">
              <a:rPr lang="en-US" smtClean="0"/>
              <a:t>‹#›</a:t>
            </a:fld>
            <a:endParaRPr lang="en-US"/>
          </a:p>
        </p:txBody>
      </p:sp>
    </p:spTree>
    <p:extLst>
      <p:ext uri="{BB962C8B-B14F-4D97-AF65-F5344CB8AC3E}">
        <p14:creationId xmlns:p14="http://schemas.microsoft.com/office/powerpoint/2010/main" val="2831786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AA092B-73C3-4691-A217-89037080C75F}" type="datetimeFigureOut">
              <a:rPr lang="en-US" smtClean="0"/>
              <a:t>10/17/2014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0400C-8223-4E3A-ACC4-E08D444CA634}" type="slidenum">
              <a:rPr lang="en-US" smtClean="0"/>
              <a:t>‹#›</a:t>
            </a:fld>
            <a:endParaRPr lang="en-US"/>
          </a:p>
        </p:txBody>
      </p:sp>
    </p:spTree>
    <p:extLst>
      <p:ext uri="{BB962C8B-B14F-4D97-AF65-F5344CB8AC3E}">
        <p14:creationId xmlns:p14="http://schemas.microsoft.com/office/powerpoint/2010/main" val="71309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AA092B-73C3-4691-A217-89037080C75F}" type="datetimeFigureOut">
              <a:rPr lang="en-US" smtClean="0"/>
              <a:t>10/17/2014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0400C-8223-4E3A-ACC4-E08D444CA634}" type="slidenum">
              <a:rPr lang="en-US" smtClean="0"/>
              <a:t>‹#›</a:t>
            </a:fld>
            <a:endParaRPr lang="en-US"/>
          </a:p>
        </p:txBody>
      </p:sp>
    </p:spTree>
    <p:extLst>
      <p:ext uri="{BB962C8B-B14F-4D97-AF65-F5344CB8AC3E}">
        <p14:creationId xmlns:p14="http://schemas.microsoft.com/office/powerpoint/2010/main" val="3060524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A092B-73C3-4691-A217-89037080C75F}" type="datetimeFigureOut">
              <a:rPr lang="en-US" smtClean="0"/>
              <a:t>10/17/2014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10400C-8223-4E3A-ACC4-E08D444CA634}" type="slidenum">
              <a:rPr lang="en-US" smtClean="0"/>
              <a:t>‹#›</a:t>
            </a:fld>
            <a:endParaRPr lang="en-US"/>
          </a:p>
        </p:txBody>
      </p:sp>
    </p:spTree>
    <p:extLst>
      <p:ext uri="{BB962C8B-B14F-4D97-AF65-F5344CB8AC3E}">
        <p14:creationId xmlns:p14="http://schemas.microsoft.com/office/powerpoint/2010/main" val="288634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5.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png"/><Relationship Id="rId3" Type="http://schemas.openxmlformats.org/officeDocument/2006/relationships/image" Target="../media/image21.png"/><Relationship Id="rId7" Type="http://schemas.openxmlformats.org/officeDocument/2006/relationships/image" Target="../media/image2.png"/><Relationship Id="rId12" Type="http://schemas.openxmlformats.org/officeDocument/2006/relationships/image" Target="../media/image29.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0338" y="0"/>
            <a:ext cx="9251323" cy="6858000"/>
          </a:xfrm>
        </p:spPr>
      </p:pic>
      <p:sp>
        <p:nvSpPr>
          <p:cNvPr id="3" name="TextBox 2"/>
          <p:cNvSpPr txBox="1"/>
          <p:nvPr/>
        </p:nvSpPr>
        <p:spPr>
          <a:xfrm>
            <a:off x="1470338" y="1273523"/>
            <a:ext cx="9251323" cy="5632311"/>
          </a:xfrm>
          <a:prstGeom prst="rect">
            <a:avLst/>
          </a:prstGeom>
          <a:solidFill>
            <a:schemeClr val="bg2"/>
          </a:solidFill>
        </p:spPr>
        <p:txBody>
          <a:bodyPr wrap="square" rtlCol="0">
            <a:spAutoFit/>
          </a:bodyPr>
          <a:lstStyle/>
          <a:p>
            <a:pPr algn="ctr"/>
            <a:endParaRPr lang="en-US" sz="2400" dirty="0" smtClean="0"/>
          </a:p>
          <a:p>
            <a:pPr algn="ctr"/>
            <a:endParaRPr lang="en-US" sz="2400" dirty="0"/>
          </a:p>
          <a:p>
            <a:pPr algn="ctr"/>
            <a:endParaRPr lang="en-US" sz="2400" dirty="0" smtClean="0"/>
          </a:p>
          <a:p>
            <a:pPr algn="ctr"/>
            <a:endParaRPr lang="en-US" sz="2400" dirty="0"/>
          </a:p>
          <a:p>
            <a:pPr algn="ctr"/>
            <a:r>
              <a:rPr lang="en-US" sz="2800" dirty="0" smtClean="0"/>
              <a:t>Susan Millea </a:t>
            </a:r>
          </a:p>
          <a:p>
            <a:pPr algn="ctr"/>
            <a:r>
              <a:rPr lang="en-US" sz="2800" dirty="0" smtClean="0"/>
              <a:t>Children’s Optimal Health </a:t>
            </a:r>
          </a:p>
          <a:p>
            <a:pPr algn="ctr"/>
            <a:r>
              <a:rPr lang="en-US" sz="2800" dirty="0" smtClean="0"/>
              <a:t>Austin, Texas</a:t>
            </a:r>
          </a:p>
          <a:p>
            <a:pPr algn="ctr"/>
            <a:endParaRPr lang="en-US" sz="2800" dirty="0" smtClean="0"/>
          </a:p>
          <a:p>
            <a:pPr algn="ctr"/>
            <a:r>
              <a:rPr lang="en-US" sz="2800" dirty="0" smtClean="0"/>
              <a:t>National Neighborhood Indicators Partnership</a:t>
            </a:r>
          </a:p>
          <a:p>
            <a:pPr algn="ctr"/>
            <a:r>
              <a:rPr lang="en-US" sz="2800" dirty="0" smtClean="0"/>
              <a:t>October 23, 2014</a:t>
            </a:r>
            <a:endParaRPr lang="en-US" sz="2400" dirty="0" smtClean="0"/>
          </a:p>
          <a:p>
            <a:pPr algn="ctr"/>
            <a:endParaRPr lang="en-US" sz="2400" dirty="0"/>
          </a:p>
          <a:p>
            <a:pPr algn="ctr"/>
            <a:endParaRPr lang="en-US" sz="2400" dirty="0" smtClean="0"/>
          </a:p>
          <a:p>
            <a:pPr algn="ctr"/>
            <a:endParaRPr lang="en-US" sz="2400" dirty="0"/>
          </a:p>
          <a:p>
            <a:pPr algn="ctr"/>
            <a:endParaRPr lang="en-US" sz="2400" dirty="0" smtClean="0"/>
          </a:p>
        </p:txBody>
      </p:sp>
    </p:spTree>
    <p:extLst>
      <p:ext uri="{BB962C8B-B14F-4D97-AF65-F5344CB8AC3E}">
        <p14:creationId xmlns:p14="http://schemas.microsoft.com/office/powerpoint/2010/main" val="184959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918" y="0"/>
            <a:ext cx="10515600" cy="1325563"/>
          </a:xfrm>
        </p:spPr>
        <p:txBody>
          <a:bodyPr/>
          <a:lstStyle/>
          <a:p>
            <a:pPr algn="ctr"/>
            <a:r>
              <a:rPr lang="en-US" sz="4000" dirty="0" smtClean="0">
                <a:latin typeface="Gill Sans MT" panose="020B0502020104020203" pitchFamily="34" charset="0"/>
              </a:rPr>
              <a:t>Child Poverty Disparities by Ethnicity</a:t>
            </a:r>
            <a:br>
              <a:rPr lang="en-US" sz="4000" dirty="0" smtClean="0">
                <a:latin typeface="Gill Sans MT" panose="020B0502020104020203" pitchFamily="34" charset="0"/>
              </a:rPr>
            </a:br>
            <a:r>
              <a:rPr lang="en-US" sz="4000" dirty="0" smtClean="0">
                <a:latin typeface="Gill Sans MT" panose="020B0502020104020203" pitchFamily="34" charset="0"/>
              </a:rPr>
              <a:t>(Austin MSA)</a:t>
            </a:r>
            <a:endParaRPr lang="en-US" dirty="0">
              <a:latin typeface="Gill Sans MT" panose="020B0502020104020203"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72055"/>
            <a:ext cx="5755341" cy="4389668"/>
          </a:xfrm>
          <a:ln>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4638" y="1325563"/>
            <a:ext cx="6168192" cy="4529503"/>
          </a:xfrm>
          <a:prstGeom prst="rect">
            <a:avLst/>
          </a:prstGeom>
        </p:spPr>
      </p:pic>
      <p:sp>
        <p:nvSpPr>
          <p:cNvPr id="7" name="TextBox 6"/>
          <p:cNvSpPr txBox="1"/>
          <p:nvPr/>
        </p:nvSpPr>
        <p:spPr>
          <a:xfrm>
            <a:off x="0" y="6488668"/>
            <a:ext cx="5030351" cy="369332"/>
          </a:xfrm>
          <a:prstGeom prst="rect">
            <a:avLst/>
          </a:prstGeom>
          <a:noFill/>
        </p:spPr>
        <p:txBody>
          <a:bodyPr wrap="none" rtlCol="0">
            <a:spAutoFit/>
          </a:bodyPr>
          <a:lstStyle/>
          <a:p>
            <a:r>
              <a:rPr lang="en-US" dirty="0" smtClean="0"/>
              <a:t>Source: Ryan Robinson, City of Austin Demographer</a:t>
            </a:r>
            <a:endParaRPr lang="en-US" dirty="0"/>
          </a:p>
        </p:txBody>
      </p:sp>
      <p:sp>
        <p:nvSpPr>
          <p:cNvPr id="8" name="Oval 7"/>
          <p:cNvSpPr/>
          <p:nvPr/>
        </p:nvSpPr>
        <p:spPr>
          <a:xfrm>
            <a:off x="1631576" y="3209365"/>
            <a:ext cx="555812" cy="3406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43435" y="3550024"/>
            <a:ext cx="766483" cy="3585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460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069658"/>
            <a:ext cx="10515600" cy="2852737"/>
          </a:xfrm>
        </p:spPr>
        <p:txBody>
          <a:bodyPr/>
          <a:lstStyle/>
          <a:p>
            <a:r>
              <a:rPr lang="en-US" dirty="0" smtClean="0">
                <a:latin typeface="Gill Sans MT" panose="020B0502020104020203" pitchFamily="34" charset="0"/>
              </a:rPr>
              <a:t>Children’s Optimal Health</a:t>
            </a:r>
            <a:endParaRPr lang="en-US" dirty="0">
              <a:latin typeface="Gill Sans MT" panose="020B0502020104020203" pitchFamily="34" charset="0"/>
            </a:endParaRPr>
          </a:p>
        </p:txBody>
      </p:sp>
      <p:sp>
        <p:nvSpPr>
          <p:cNvPr id="3" name="Text Placeholder 2"/>
          <p:cNvSpPr>
            <a:spLocks noGrp="1"/>
          </p:cNvSpPr>
          <p:nvPr>
            <p:ph type="body" idx="1"/>
          </p:nvPr>
        </p:nvSpPr>
        <p:spPr>
          <a:xfrm>
            <a:off x="831850" y="3922395"/>
            <a:ext cx="10515600" cy="2460476"/>
          </a:xfrm>
        </p:spPr>
        <p:txBody>
          <a:bodyPr>
            <a:normAutofit/>
          </a:bodyPr>
          <a:lstStyle/>
          <a:p>
            <a:r>
              <a:rPr lang="en-US" sz="3600" b="1" dirty="0">
                <a:solidFill>
                  <a:srgbClr val="0070C0"/>
                </a:solidFill>
              </a:rPr>
              <a:t>What </a:t>
            </a:r>
            <a:r>
              <a:rPr lang="en-US" sz="3600" b="1" dirty="0" smtClean="0">
                <a:solidFill>
                  <a:srgbClr val="0070C0"/>
                </a:solidFill>
              </a:rPr>
              <a:t>are the </a:t>
            </a:r>
            <a:r>
              <a:rPr lang="en-US" sz="3600" b="1" dirty="0">
                <a:solidFill>
                  <a:srgbClr val="0070C0"/>
                </a:solidFill>
              </a:rPr>
              <a:t>big challenges? </a:t>
            </a:r>
            <a:endParaRPr lang="en-US" sz="3600" b="1" dirty="0" smtClean="0">
              <a:solidFill>
                <a:srgbClr val="0070C0"/>
              </a:solidFill>
            </a:endParaRPr>
          </a:p>
          <a:p>
            <a:r>
              <a:rPr lang="en-US" sz="3600" b="1" dirty="0" smtClean="0">
                <a:solidFill>
                  <a:srgbClr val="0070C0"/>
                </a:solidFill>
              </a:rPr>
              <a:t>How are </a:t>
            </a:r>
            <a:r>
              <a:rPr lang="en-US" sz="3600" b="1" dirty="0">
                <a:solidFill>
                  <a:srgbClr val="0070C0"/>
                </a:solidFill>
              </a:rPr>
              <a:t>you </a:t>
            </a:r>
            <a:r>
              <a:rPr lang="en-US" sz="3600" b="1" dirty="0" smtClean="0">
                <a:solidFill>
                  <a:srgbClr val="0070C0"/>
                </a:solidFill>
              </a:rPr>
              <a:t>overcoming </a:t>
            </a:r>
            <a:r>
              <a:rPr lang="en-US" sz="3600" b="1" dirty="0">
                <a:solidFill>
                  <a:srgbClr val="0070C0"/>
                </a:solidFill>
              </a:rPr>
              <a:t>them?</a:t>
            </a:r>
          </a:p>
          <a:p>
            <a:endParaRPr lang="en-US" sz="3500" b="1" dirty="0" smtClean="0">
              <a:solidFill>
                <a:srgbClr val="0070C0"/>
              </a:solidFill>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50" y="653386"/>
            <a:ext cx="4204368" cy="1388773"/>
          </a:xfrm>
          <a:prstGeom prst="rect">
            <a:avLst/>
          </a:prstGeom>
        </p:spPr>
      </p:pic>
    </p:spTree>
    <p:extLst>
      <p:ext uri="{BB962C8B-B14F-4D97-AF65-F5344CB8AC3E}">
        <p14:creationId xmlns:p14="http://schemas.microsoft.com/office/powerpoint/2010/main" val="363459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904" y="347196"/>
            <a:ext cx="10833847" cy="1325563"/>
          </a:xfrm>
        </p:spPr>
        <p:txBody>
          <a:bodyPr/>
          <a:lstStyle/>
          <a:p>
            <a:r>
              <a:rPr lang="en-US" dirty="0" smtClean="0">
                <a:latin typeface="Gill Sans MT" panose="020B0502020104020203" pitchFamily="34" charset="0"/>
              </a:rPr>
              <a:t>School District Enrollment Growth 2000-2011</a:t>
            </a:r>
            <a:endParaRPr lang="en-US" dirty="0">
              <a:latin typeface="Gill Sans MT" panose="020B0502020104020203" pitchFamily="34"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217946134"/>
              </p:ext>
            </p:extLst>
          </p:nvPr>
        </p:nvGraphicFramePr>
        <p:xfrm>
          <a:off x="838199" y="1825624"/>
          <a:ext cx="10708341" cy="47006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6605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734087876"/>
              </p:ext>
            </p:extLst>
          </p:nvPr>
        </p:nvGraphicFramePr>
        <p:xfrm>
          <a:off x="-35858" y="0"/>
          <a:ext cx="8875059" cy="6858000"/>
        </p:xfrm>
        <a:graphic>
          <a:graphicData uri="http://schemas.openxmlformats.org/presentationml/2006/ole">
            <mc:AlternateContent xmlns:mc="http://schemas.openxmlformats.org/markup-compatibility/2006">
              <mc:Choice xmlns:v="urn:schemas-microsoft-com:vml" Requires="v">
                <p:oleObj spid="_x0000_s1044" name="Acrobat Document" r:id="rId4" imgW="7543768" imgH="5829216" progId="AcroExch.Document.11">
                  <p:embed/>
                </p:oleObj>
              </mc:Choice>
              <mc:Fallback>
                <p:oleObj name="Acrobat Document" r:id="rId4" imgW="7543768" imgH="5829216" progId="AcroExch.Document.11">
                  <p:embed/>
                  <p:pic>
                    <p:nvPicPr>
                      <p:cNvPr id="0" name=""/>
                      <p:cNvPicPr/>
                      <p:nvPr/>
                    </p:nvPicPr>
                    <p:blipFill>
                      <a:blip r:embed="rId5"/>
                      <a:stretch>
                        <a:fillRect/>
                      </a:stretch>
                    </p:blipFill>
                    <p:spPr>
                      <a:xfrm>
                        <a:off x="-35858" y="0"/>
                        <a:ext cx="8875059" cy="6858000"/>
                      </a:xfrm>
                      <a:prstGeom prst="rect">
                        <a:avLst/>
                      </a:prstGeom>
                    </p:spPr>
                  </p:pic>
                </p:oleObj>
              </mc:Fallback>
            </mc:AlternateContent>
          </a:graphicData>
        </a:graphic>
      </p:graphicFrame>
      <p:sp>
        <p:nvSpPr>
          <p:cNvPr id="7" name="TextBox 6"/>
          <p:cNvSpPr txBox="1"/>
          <p:nvPr/>
        </p:nvSpPr>
        <p:spPr>
          <a:xfrm>
            <a:off x="8695765" y="537882"/>
            <a:ext cx="2802562" cy="1569660"/>
          </a:xfrm>
          <a:prstGeom prst="rect">
            <a:avLst/>
          </a:prstGeom>
          <a:noFill/>
        </p:spPr>
        <p:txBody>
          <a:bodyPr wrap="none" rtlCol="0">
            <a:spAutoFit/>
          </a:bodyPr>
          <a:lstStyle/>
          <a:p>
            <a:r>
              <a:rPr lang="en-US" sz="3200" b="1" dirty="0" smtClean="0"/>
              <a:t>Challenges:</a:t>
            </a:r>
          </a:p>
          <a:p>
            <a:r>
              <a:rPr lang="en-US" sz="3200" dirty="0" smtClean="0"/>
              <a:t>‘Lost in Austin’ </a:t>
            </a:r>
          </a:p>
          <a:p>
            <a:r>
              <a:rPr lang="en-US" sz="3200" dirty="0" smtClean="0"/>
              <a:t>Technical issues</a:t>
            </a:r>
            <a:endParaRPr lang="en-US" sz="3200" dirty="0"/>
          </a:p>
        </p:txBody>
      </p:sp>
    </p:spTree>
    <p:extLst>
      <p:ext uri="{BB962C8B-B14F-4D97-AF65-F5344CB8AC3E}">
        <p14:creationId xmlns:p14="http://schemas.microsoft.com/office/powerpoint/2010/main" val="4034281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771253194"/>
              </p:ext>
            </p:extLst>
          </p:nvPr>
        </p:nvGraphicFramePr>
        <p:xfrm>
          <a:off x="-28948" y="0"/>
          <a:ext cx="8875057" cy="6857999"/>
        </p:xfrm>
        <a:graphic>
          <a:graphicData uri="http://schemas.openxmlformats.org/presentationml/2006/ole">
            <mc:AlternateContent xmlns:mc="http://schemas.openxmlformats.org/markup-compatibility/2006">
              <mc:Choice xmlns:v="urn:schemas-microsoft-com:vml" Requires="v">
                <p:oleObj spid="_x0000_s2070" name="Acrobat Document" r:id="rId4" imgW="7543768" imgH="5829216" progId="AcroExch.Document.11">
                  <p:embed/>
                </p:oleObj>
              </mc:Choice>
              <mc:Fallback>
                <p:oleObj name="Acrobat Document" r:id="rId4" imgW="7543768" imgH="5829216" progId="AcroExch.Document.11">
                  <p:embed/>
                  <p:pic>
                    <p:nvPicPr>
                      <p:cNvPr id="0" name=""/>
                      <p:cNvPicPr/>
                      <p:nvPr/>
                    </p:nvPicPr>
                    <p:blipFill>
                      <a:blip r:embed="rId5"/>
                      <a:stretch>
                        <a:fillRect/>
                      </a:stretch>
                    </p:blipFill>
                    <p:spPr>
                      <a:xfrm>
                        <a:off x="-28948" y="0"/>
                        <a:ext cx="8875057" cy="6857999"/>
                      </a:xfrm>
                      <a:prstGeom prst="rect">
                        <a:avLst/>
                      </a:prstGeom>
                    </p:spPr>
                  </p:pic>
                </p:oleObj>
              </mc:Fallback>
            </mc:AlternateContent>
          </a:graphicData>
        </a:graphic>
      </p:graphicFrame>
      <p:sp>
        <p:nvSpPr>
          <p:cNvPr id="5" name="Oval 4"/>
          <p:cNvSpPr/>
          <p:nvPr/>
        </p:nvSpPr>
        <p:spPr>
          <a:xfrm>
            <a:off x="5504329" y="2743201"/>
            <a:ext cx="1093695" cy="48409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08493" y="4046256"/>
            <a:ext cx="1093695" cy="48409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451662" y="240631"/>
            <a:ext cx="3741473" cy="3046988"/>
          </a:xfrm>
          <a:prstGeom prst="rect">
            <a:avLst/>
          </a:prstGeom>
          <a:noFill/>
          <a:ln>
            <a:solidFill>
              <a:srgbClr val="7030A0"/>
            </a:solidFill>
          </a:ln>
        </p:spPr>
        <p:txBody>
          <a:bodyPr wrap="none" rtlCol="0">
            <a:spAutoFit/>
          </a:bodyPr>
          <a:lstStyle/>
          <a:p>
            <a:r>
              <a:rPr lang="en-US" sz="2400" b="1" dirty="0" smtClean="0"/>
              <a:t>Manor</a:t>
            </a:r>
          </a:p>
          <a:p>
            <a:pPr marL="342900" indent="-342900">
              <a:buFont typeface="Arial" panose="020B0604020202020204" pitchFamily="34" charset="0"/>
              <a:buChar char="•"/>
            </a:pPr>
            <a:r>
              <a:rPr lang="en-US" sz="2400" dirty="0" smtClean="0"/>
              <a:t>Incorporated</a:t>
            </a:r>
          </a:p>
          <a:p>
            <a:pPr marL="342900" indent="-342900">
              <a:buFont typeface="Arial" panose="020B0604020202020204" pitchFamily="34" charset="0"/>
              <a:buChar char="•"/>
            </a:pPr>
            <a:r>
              <a:rPr lang="en-US" sz="2400" dirty="0" smtClean="0"/>
              <a:t>Population 2010</a:t>
            </a:r>
          </a:p>
          <a:p>
            <a:pPr marL="800100" lvl="1" indent="-342900">
              <a:buFont typeface="Arial" panose="020B0604020202020204" pitchFamily="34" charset="0"/>
              <a:buChar char="•"/>
            </a:pPr>
            <a:r>
              <a:rPr lang="en-US" sz="2400" dirty="0" smtClean="0"/>
              <a:t>5,037</a:t>
            </a:r>
          </a:p>
          <a:p>
            <a:pPr marL="342900" indent="-342900">
              <a:buFont typeface="Arial" panose="020B0604020202020204" pitchFamily="34" charset="0"/>
              <a:buChar char="•"/>
            </a:pPr>
            <a:r>
              <a:rPr lang="en-US" sz="2400" dirty="0" smtClean="0"/>
              <a:t>Eastern Travis Co.</a:t>
            </a:r>
          </a:p>
          <a:p>
            <a:pPr marL="342900" indent="-342900">
              <a:buFont typeface="Arial" panose="020B0604020202020204" pitchFamily="34" charset="0"/>
              <a:buChar char="•"/>
            </a:pPr>
            <a:r>
              <a:rPr lang="en-US" sz="2400" dirty="0" smtClean="0"/>
              <a:t>School District</a:t>
            </a:r>
          </a:p>
          <a:p>
            <a:pPr marL="800100" lvl="1" indent="-342900">
              <a:buFont typeface="Arial" panose="020B0604020202020204" pitchFamily="34" charset="0"/>
              <a:buChar char="•"/>
            </a:pPr>
            <a:r>
              <a:rPr lang="en-US" sz="2400" dirty="0" smtClean="0"/>
              <a:t>7,685</a:t>
            </a:r>
          </a:p>
          <a:p>
            <a:pPr marL="342900" indent="-342900">
              <a:buFont typeface="Arial" panose="020B0604020202020204" pitchFamily="34" charset="0"/>
              <a:buChar char="•"/>
            </a:pPr>
            <a:r>
              <a:rPr lang="en-US" sz="2400" dirty="0" smtClean="0"/>
              <a:t>ISD partially within Austin</a:t>
            </a:r>
            <a:endParaRPr lang="en-US" sz="2400" dirty="0"/>
          </a:p>
        </p:txBody>
      </p:sp>
      <p:sp>
        <p:nvSpPr>
          <p:cNvPr id="8" name="TextBox 7"/>
          <p:cNvSpPr txBox="1"/>
          <p:nvPr/>
        </p:nvSpPr>
        <p:spPr>
          <a:xfrm>
            <a:off x="8451662" y="3426896"/>
            <a:ext cx="3741473" cy="3046988"/>
          </a:xfrm>
          <a:prstGeom prst="rect">
            <a:avLst/>
          </a:prstGeom>
          <a:noFill/>
          <a:ln>
            <a:solidFill>
              <a:srgbClr val="7030A0"/>
            </a:solidFill>
          </a:ln>
        </p:spPr>
        <p:txBody>
          <a:bodyPr wrap="none" rtlCol="0">
            <a:spAutoFit/>
          </a:bodyPr>
          <a:lstStyle/>
          <a:p>
            <a:r>
              <a:rPr lang="en-US" sz="2400" b="1" dirty="0" smtClean="0"/>
              <a:t>Del Valle</a:t>
            </a:r>
          </a:p>
          <a:p>
            <a:pPr marL="342900" indent="-342900">
              <a:buFont typeface="Arial" panose="020B0604020202020204" pitchFamily="34" charset="0"/>
              <a:buChar char="•"/>
            </a:pPr>
            <a:r>
              <a:rPr lang="en-US" sz="2400" dirty="0" smtClean="0"/>
              <a:t>Unincorporated</a:t>
            </a:r>
          </a:p>
          <a:p>
            <a:pPr marL="342900" indent="-342900">
              <a:buFont typeface="Arial" panose="020B0604020202020204" pitchFamily="34" charset="0"/>
              <a:buChar char="•"/>
            </a:pPr>
            <a:r>
              <a:rPr lang="en-US" sz="2400" dirty="0" smtClean="0"/>
              <a:t>Population Estimate 2010</a:t>
            </a:r>
          </a:p>
          <a:p>
            <a:pPr marL="800100" lvl="1" indent="-342900">
              <a:buFont typeface="Arial" panose="020B0604020202020204" pitchFamily="34" charset="0"/>
              <a:buChar char="•"/>
            </a:pPr>
            <a:r>
              <a:rPr lang="en-US" sz="2400" dirty="0" smtClean="0"/>
              <a:t>17,500</a:t>
            </a:r>
          </a:p>
          <a:p>
            <a:pPr marL="342900" indent="-342900">
              <a:buFont typeface="Arial" panose="020B0604020202020204" pitchFamily="34" charset="0"/>
              <a:buChar char="•"/>
            </a:pPr>
            <a:r>
              <a:rPr lang="en-US" sz="2400" dirty="0" smtClean="0"/>
              <a:t>Eastern Travis Co.</a:t>
            </a:r>
          </a:p>
          <a:p>
            <a:pPr marL="342900" indent="-342900">
              <a:buFont typeface="Arial" panose="020B0604020202020204" pitchFamily="34" charset="0"/>
              <a:buChar char="•"/>
            </a:pPr>
            <a:r>
              <a:rPr lang="en-US" sz="2400" dirty="0" smtClean="0"/>
              <a:t>School District</a:t>
            </a:r>
          </a:p>
          <a:p>
            <a:pPr marL="800100" lvl="1" indent="-342900">
              <a:buFont typeface="Arial" panose="020B0604020202020204" pitchFamily="34" charset="0"/>
              <a:buChar char="•"/>
            </a:pPr>
            <a:r>
              <a:rPr lang="en-US" sz="2400" dirty="0" smtClean="0"/>
              <a:t>11,120</a:t>
            </a:r>
          </a:p>
          <a:p>
            <a:pPr marL="342900" indent="-342900">
              <a:buFont typeface="Arial" panose="020B0604020202020204" pitchFamily="34" charset="0"/>
              <a:buChar char="•"/>
            </a:pPr>
            <a:r>
              <a:rPr lang="en-US" sz="2400" dirty="0" smtClean="0"/>
              <a:t>ISD partially within Austin</a:t>
            </a:r>
          </a:p>
        </p:txBody>
      </p:sp>
    </p:spTree>
    <p:extLst>
      <p:ext uri="{BB962C8B-B14F-4D97-AF65-F5344CB8AC3E}">
        <p14:creationId xmlns:p14="http://schemas.microsoft.com/office/powerpoint/2010/main" val="137116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129" y="0"/>
            <a:ext cx="10515600" cy="1325563"/>
          </a:xfrm>
        </p:spPr>
        <p:txBody>
          <a:bodyPr/>
          <a:lstStyle/>
          <a:p>
            <a:r>
              <a:rPr lang="en-US" dirty="0" smtClean="0">
                <a:latin typeface="Gill Sans MT" panose="020B0502020104020203" pitchFamily="34" charset="0"/>
              </a:rPr>
              <a:t>Avoiding that “Lost in Austin Feeling”: </a:t>
            </a:r>
            <a:r>
              <a:rPr lang="en-US" b="1" dirty="0" smtClean="0">
                <a:latin typeface="Gill Sans MT" panose="020B0502020104020203" pitchFamily="34" charset="0"/>
              </a:rPr>
              <a:t>Manor</a:t>
            </a:r>
            <a:endParaRPr lang="en-US" b="1" dirty="0">
              <a:latin typeface="Gill Sans MT" panose="020B0502020104020203"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4447" y="1198095"/>
            <a:ext cx="6775358" cy="523856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5073" y="1198095"/>
            <a:ext cx="6775359" cy="5238564"/>
          </a:xfrm>
          <a:prstGeom prst="rect">
            <a:avLst/>
          </a:prstGeom>
        </p:spPr>
      </p:pic>
    </p:spTree>
    <p:extLst>
      <p:ext uri="{BB962C8B-B14F-4D97-AF65-F5344CB8AC3E}">
        <p14:creationId xmlns:p14="http://schemas.microsoft.com/office/powerpoint/2010/main" val="89227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5685" y="1064067"/>
            <a:ext cx="4478822" cy="5793933"/>
          </a:xfrm>
        </p:spPr>
      </p:pic>
      <p:sp>
        <p:nvSpPr>
          <p:cNvPr id="4" name="Title 1"/>
          <p:cNvSpPr>
            <a:spLocks noGrp="1"/>
          </p:cNvSpPr>
          <p:nvPr>
            <p:ph type="title"/>
          </p:nvPr>
        </p:nvSpPr>
        <p:spPr>
          <a:xfrm>
            <a:off x="544606" y="0"/>
            <a:ext cx="11109512" cy="1325563"/>
          </a:xfrm>
        </p:spPr>
        <p:txBody>
          <a:bodyPr/>
          <a:lstStyle/>
          <a:p>
            <a:r>
              <a:rPr lang="en-US" dirty="0" smtClean="0">
                <a:latin typeface="Gill Sans MT" panose="020B0502020104020203" pitchFamily="34" charset="0"/>
              </a:rPr>
              <a:t>Avoiding that “Lost in Austin Feeling”: </a:t>
            </a:r>
            <a:r>
              <a:rPr lang="en-US" b="1" dirty="0" smtClean="0">
                <a:latin typeface="Gill Sans MT" panose="020B0502020104020203" pitchFamily="34" charset="0"/>
              </a:rPr>
              <a:t>Del Valle</a:t>
            </a:r>
            <a:endParaRPr lang="en-US" b="1" dirty="0">
              <a:latin typeface="Gill Sans MT" panose="020B0502020104020203"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22" y="1054659"/>
            <a:ext cx="4474790" cy="5788717"/>
          </a:xfrm>
          <a:prstGeom prst="rect">
            <a:avLst/>
          </a:prstGeom>
        </p:spPr>
      </p:pic>
    </p:spTree>
    <p:extLst>
      <p:ext uri="{BB962C8B-B14F-4D97-AF65-F5344CB8AC3E}">
        <p14:creationId xmlns:p14="http://schemas.microsoft.com/office/powerpoint/2010/main" val="402008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069658"/>
            <a:ext cx="10515600" cy="2852737"/>
          </a:xfrm>
        </p:spPr>
        <p:txBody>
          <a:bodyPr/>
          <a:lstStyle/>
          <a:p>
            <a:r>
              <a:rPr lang="en-US" dirty="0" smtClean="0">
                <a:latin typeface="Gill Sans MT" panose="020B0502020104020203" pitchFamily="34" charset="0"/>
              </a:rPr>
              <a:t>Children’s Optimal Health</a:t>
            </a:r>
            <a:endParaRPr lang="en-US" dirty="0">
              <a:latin typeface="Gill Sans MT" panose="020B0502020104020203" pitchFamily="34" charset="0"/>
            </a:endParaRPr>
          </a:p>
        </p:txBody>
      </p:sp>
      <p:sp>
        <p:nvSpPr>
          <p:cNvPr id="3" name="Text Placeholder 2"/>
          <p:cNvSpPr>
            <a:spLocks noGrp="1"/>
          </p:cNvSpPr>
          <p:nvPr>
            <p:ph type="body" idx="1"/>
          </p:nvPr>
        </p:nvSpPr>
        <p:spPr>
          <a:xfrm>
            <a:off x="831850" y="3922395"/>
            <a:ext cx="10515600" cy="2460476"/>
          </a:xfrm>
        </p:spPr>
        <p:txBody>
          <a:bodyPr>
            <a:normAutofit/>
          </a:bodyPr>
          <a:lstStyle/>
          <a:p>
            <a:r>
              <a:rPr lang="en-US" sz="3600" b="1" dirty="0">
                <a:solidFill>
                  <a:srgbClr val="0070C0"/>
                </a:solidFill>
              </a:rPr>
              <a:t>What are your concerns about being able to do this work well?</a:t>
            </a:r>
            <a:r>
              <a:rPr lang="en-US" sz="3600" b="1" dirty="0" smtClean="0">
                <a:solidFill>
                  <a:srgbClr val="0070C0"/>
                </a:solidFill>
              </a:rPr>
              <a:t> </a:t>
            </a:r>
          </a:p>
          <a:p>
            <a:endParaRPr lang="en-US" sz="2000" b="1" dirty="0" smtClean="0">
              <a:solidFill>
                <a:srgbClr val="0070C0"/>
              </a:solidFill>
            </a:endParaRPr>
          </a:p>
          <a:p>
            <a:r>
              <a:rPr lang="en-US" sz="3600" b="1" dirty="0" smtClean="0">
                <a:solidFill>
                  <a:srgbClr val="0070C0"/>
                </a:solidFill>
              </a:rPr>
              <a:t>How do we move this work forward?</a:t>
            </a:r>
            <a:endParaRPr lang="en-US" sz="3600" b="1" dirty="0">
              <a:solidFill>
                <a:srgbClr val="0070C0"/>
              </a:solidFill>
            </a:endParaRPr>
          </a:p>
          <a:p>
            <a:endParaRPr lang="en-US" sz="3500" b="1" dirty="0" smtClean="0">
              <a:solidFill>
                <a:srgbClr val="0070C0"/>
              </a:solidFill>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850" y="653386"/>
            <a:ext cx="4204368" cy="1388773"/>
          </a:xfrm>
          <a:prstGeom prst="rect">
            <a:avLst/>
          </a:prstGeom>
        </p:spPr>
      </p:pic>
    </p:spTree>
    <p:extLst>
      <p:ext uri="{BB962C8B-B14F-4D97-AF65-F5344CB8AC3E}">
        <p14:creationId xmlns:p14="http://schemas.microsoft.com/office/powerpoint/2010/main" val="1946379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5762" y="1797779"/>
            <a:ext cx="2352381" cy="148571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849" y="4885236"/>
            <a:ext cx="3322320" cy="85709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1203" y="1796919"/>
            <a:ext cx="1447342" cy="130260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620" y="1796919"/>
            <a:ext cx="1286526" cy="1302607"/>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7585" y="4583502"/>
            <a:ext cx="1286526" cy="1333307"/>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8664" y="333281"/>
            <a:ext cx="4204368" cy="1388773"/>
          </a:xfrm>
          <a:prstGeom prst="rect">
            <a:avLst/>
          </a:prstGeom>
        </p:spPr>
      </p:pic>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755" y="1634031"/>
            <a:ext cx="1473398" cy="1633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57696" y="1821604"/>
            <a:ext cx="1377610" cy="1467811"/>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27898" y="4647120"/>
            <a:ext cx="2742857" cy="1333333"/>
          </a:xfrm>
          <a:prstGeom prst="rect">
            <a:avLst/>
          </a:prstGeom>
        </p:spPr>
      </p:pic>
      <p:sp>
        <p:nvSpPr>
          <p:cNvPr id="14" name="TextBox 13"/>
          <p:cNvSpPr txBox="1"/>
          <p:nvPr/>
        </p:nvSpPr>
        <p:spPr>
          <a:xfrm>
            <a:off x="1972589" y="6006353"/>
            <a:ext cx="8439618" cy="646331"/>
          </a:xfrm>
          <a:prstGeom prst="rect">
            <a:avLst/>
          </a:prstGeom>
          <a:noFill/>
        </p:spPr>
        <p:txBody>
          <a:bodyPr wrap="none" rtlCol="0">
            <a:spAutoFit/>
          </a:bodyPr>
          <a:lstStyle/>
          <a:p>
            <a:r>
              <a:rPr lang="en-US" sz="3600" dirty="0" smtClean="0"/>
              <a:t>Partnership, Coordination and Collaboration</a:t>
            </a:r>
            <a:endParaRPr lang="en-US" sz="3600" dirty="0"/>
          </a:p>
        </p:txBody>
      </p:sp>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97986" y="3392753"/>
            <a:ext cx="2521689" cy="913901"/>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00849" y="3289415"/>
            <a:ext cx="2028571" cy="1123810"/>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483254" y="1821604"/>
            <a:ext cx="2162637" cy="1277922"/>
          </a:xfrm>
          <a:prstGeom prst="rect">
            <a:avLst/>
          </a:prstGeom>
        </p:spPr>
      </p:pic>
    </p:spTree>
    <p:extLst>
      <p:ext uri="{BB962C8B-B14F-4D97-AF65-F5344CB8AC3E}">
        <p14:creationId xmlns:p14="http://schemas.microsoft.com/office/powerpoint/2010/main" val="10608971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4325" y="146704"/>
            <a:ext cx="7297183" cy="5766734"/>
          </a:xfrm>
          <a:prstGeom prst="rect">
            <a:avLst/>
          </a:prstGeom>
          <a:ln>
            <a:solidFill>
              <a:schemeClr val="tx1"/>
            </a:solidFill>
          </a:ln>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725" y="256477"/>
            <a:ext cx="1981944" cy="1969785"/>
          </a:xfrm>
          <a:prstGeom prst="rect">
            <a:avLst/>
          </a:prstGeom>
        </p:spPr>
      </p:pic>
      <p:sp>
        <p:nvSpPr>
          <p:cNvPr id="13" name="TextBox 12"/>
          <p:cNvSpPr txBox="1"/>
          <p:nvPr/>
        </p:nvSpPr>
        <p:spPr>
          <a:xfrm>
            <a:off x="3187320" y="6022086"/>
            <a:ext cx="5991192" cy="646331"/>
          </a:xfrm>
          <a:prstGeom prst="rect">
            <a:avLst/>
          </a:prstGeom>
          <a:noFill/>
        </p:spPr>
        <p:txBody>
          <a:bodyPr wrap="none" rtlCol="0">
            <a:spAutoFit/>
          </a:bodyPr>
          <a:lstStyle/>
          <a:p>
            <a:r>
              <a:rPr lang="en-US" sz="3600" dirty="0" smtClean="0"/>
              <a:t>Strategic Framework for Action</a:t>
            </a:r>
            <a:endParaRPr lang="en-US" sz="3600" dirty="0"/>
          </a:p>
        </p:txBody>
      </p:sp>
    </p:spTree>
    <p:extLst>
      <p:ext uri="{BB962C8B-B14F-4D97-AF65-F5344CB8AC3E}">
        <p14:creationId xmlns:p14="http://schemas.microsoft.com/office/powerpoint/2010/main" val="2413978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0338" y="0"/>
            <a:ext cx="9251323" cy="6858000"/>
          </a:xfrm>
        </p:spPr>
      </p:pic>
      <p:sp>
        <p:nvSpPr>
          <p:cNvPr id="5" name="TextBox 4"/>
          <p:cNvSpPr txBox="1"/>
          <p:nvPr/>
        </p:nvSpPr>
        <p:spPr>
          <a:xfrm>
            <a:off x="2438400" y="2055813"/>
            <a:ext cx="3272499" cy="1261884"/>
          </a:xfrm>
          <a:prstGeom prst="rect">
            <a:avLst/>
          </a:prstGeom>
          <a:noFill/>
        </p:spPr>
        <p:txBody>
          <a:bodyPr wrap="none" rtlCol="0">
            <a:spAutoFit/>
          </a:bodyPr>
          <a:lstStyle/>
          <a:p>
            <a:r>
              <a:rPr lang="en-US" sz="2400" dirty="0" smtClean="0">
                <a:solidFill>
                  <a:schemeClr val="bg1"/>
                </a:solidFill>
              </a:rPr>
              <a:t>Austin Suburban Poverty</a:t>
            </a:r>
          </a:p>
          <a:p>
            <a:r>
              <a:rPr lang="en-US" sz="2400" dirty="0" smtClean="0">
                <a:solidFill>
                  <a:schemeClr val="bg1"/>
                </a:solidFill>
              </a:rPr>
              <a:t>Increased </a:t>
            </a:r>
            <a:r>
              <a:rPr lang="en-US" sz="2800" b="1" dirty="0" smtClean="0">
                <a:solidFill>
                  <a:srgbClr val="FF0000"/>
                </a:solidFill>
              </a:rPr>
              <a:t>162% </a:t>
            </a:r>
            <a:r>
              <a:rPr lang="en-US" sz="2400" dirty="0" smtClean="0">
                <a:solidFill>
                  <a:schemeClr val="bg1"/>
                </a:solidFill>
              </a:rPr>
              <a:t>from </a:t>
            </a:r>
          </a:p>
          <a:p>
            <a:r>
              <a:rPr lang="en-US" sz="2400" dirty="0" smtClean="0">
                <a:solidFill>
                  <a:schemeClr val="bg1"/>
                </a:solidFill>
              </a:rPr>
              <a:t>2000-2012</a:t>
            </a:r>
            <a:endParaRPr lang="en-US" sz="2400" dirty="0">
              <a:solidFill>
                <a:schemeClr val="bg1"/>
              </a:solidFill>
            </a:endParaRPr>
          </a:p>
        </p:txBody>
      </p:sp>
      <p:cxnSp>
        <p:nvCxnSpPr>
          <p:cNvPr id="7" name="Straight Connector 6"/>
          <p:cNvCxnSpPr>
            <a:stCxn id="5" idx="2"/>
          </p:cNvCxnSpPr>
          <p:nvPr/>
        </p:nvCxnSpPr>
        <p:spPr>
          <a:xfrm>
            <a:off x="4074650" y="3317697"/>
            <a:ext cx="335985" cy="136187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287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747" y="3389583"/>
            <a:ext cx="8904762" cy="214285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879" y="3711885"/>
            <a:ext cx="2726868" cy="1325560"/>
          </a:xfrm>
          <a:prstGeom prst="rect">
            <a:avLst/>
          </a:prstGeom>
        </p:spPr>
      </p:pic>
      <p:sp>
        <p:nvSpPr>
          <p:cNvPr id="8" name="TextBox 7"/>
          <p:cNvSpPr txBox="1"/>
          <p:nvPr/>
        </p:nvSpPr>
        <p:spPr>
          <a:xfrm>
            <a:off x="3214569" y="5974942"/>
            <a:ext cx="5762860" cy="646331"/>
          </a:xfrm>
          <a:prstGeom prst="rect">
            <a:avLst/>
          </a:prstGeom>
          <a:noFill/>
        </p:spPr>
        <p:txBody>
          <a:bodyPr wrap="none" rtlCol="0">
            <a:spAutoFit/>
          </a:bodyPr>
          <a:lstStyle/>
          <a:p>
            <a:r>
              <a:rPr lang="en-US" sz="3600" dirty="0" smtClean="0"/>
              <a:t>Indicators and Shared Metrics</a:t>
            </a:r>
            <a:endParaRPr lang="en-US" sz="3600" dirty="0"/>
          </a:p>
        </p:txBody>
      </p:sp>
      <p:sp>
        <p:nvSpPr>
          <p:cNvPr id="9" name="Rectangle 8"/>
          <p:cNvSpPr/>
          <p:nvPr/>
        </p:nvSpPr>
        <p:spPr>
          <a:xfrm>
            <a:off x="9525201" y="5330126"/>
            <a:ext cx="2666799" cy="537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7406" y="342207"/>
            <a:ext cx="8904762" cy="2552381"/>
          </a:xfrm>
          <a:prstGeom prst="rect">
            <a:avLst/>
          </a:prstGeom>
          <a:ln>
            <a:solidFill>
              <a:schemeClr val="tx1"/>
            </a:solidFill>
          </a:ln>
        </p:spPr>
      </p:pic>
      <p:sp>
        <p:nvSpPr>
          <p:cNvPr id="11" name="Rectangle 10"/>
          <p:cNvSpPr/>
          <p:nvPr/>
        </p:nvSpPr>
        <p:spPr>
          <a:xfrm>
            <a:off x="7959919" y="384604"/>
            <a:ext cx="2617694"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248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learning.innerchildfun.com/files/2013/07/sandbox-social-skills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54" y="205020"/>
            <a:ext cx="8534291" cy="56845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46784" y="5879165"/>
            <a:ext cx="4098430" cy="646331"/>
          </a:xfrm>
          <a:prstGeom prst="rect">
            <a:avLst/>
          </a:prstGeom>
          <a:noFill/>
        </p:spPr>
        <p:txBody>
          <a:bodyPr wrap="none" rtlCol="0">
            <a:spAutoFit/>
          </a:bodyPr>
          <a:lstStyle/>
          <a:p>
            <a:r>
              <a:rPr lang="en-US" sz="3600" dirty="0" smtClean="0"/>
              <a:t>Play Well Together!!!</a:t>
            </a:r>
            <a:endParaRPr lang="en-US" sz="3600" dirty="0"/>
          </a:p>
        </p:txBody>
      </p:sp>
    </p:spTree>
    <p:extLst>
      <p:ext uri="{BB962C8B-B14F-4D97-AF65-F5344CB8AC3E}">
        <p14:creationId xmlns:p14="http://schemas.microsoft.com/office/powerpoint/2010/main" val="691183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069658"/>
            <a:ext cx="10515600" cy="2852737"/>
          </a:xfrm>
        </p:spPr>
        <p:txBody>
          <a:bodyPr/>
          <a:lstStyle/>
          <a:p>
            <a:r>
              <a:rPr lang="en-US" dirty="0" smtClean="0">
                <a:latin typeface="Gill Sans MT" panose="020B0502020104020203" pitchFamily="34" charset="0"/>
              </a:rPr>
              <a:t>Children’s Optimal Health</a:t>
            </a:r>
            <a:endParaRPr lang="en-US" dirty="0">
              <a:latin typeface="Gill Sans MT" panose="020B0502020104020203" pitchFamily="34" charset="0"/>
            </a:endParaRPr>
          </a:p>
        </p:txBody>
      </p:sp>
      <p:sp>
        <p:nvSpPr>
          <p:cNvPr id="3" name="Text Placeholder 2"/>
          <p:cNvSpPr>
            <a:spLocks noGrp="1"/>
          </p:cNvSpPr>
          <p:nvPr>
            <p:ph type="body" idx="1"/>
          </p:nvPr>
        </p:nvSpPr>
        <p:spPr>
          <a:xfrm>
            <a:off x="831850" y="3922395"/>
            <a:ext cx="10515600" cy="2460476"/>
          </a:xfrm>
        </p:spPr>
        <p:txBody>
          <a:bodyPr>
            <a:normAutofit fontScale="92500" lnSpcReduction="10000"/>
          </a:bodyPr>
          <a:lstStyle/>
          <a:p>
            <a:r>
              <a:rPr lang="en-US" sz="3500" b="1" dirty="0">
                <a:solidFill>
                  <a:srgbClr val="0070C0"/>
                </a:solidFill>
              </a:rPr>
              <a:t>How did you get involved in addressing issues of suburbanization of poverty</a:t>
            </a:r>
            <a:r>
              <a:rPr lang="en-US" sz="3500" b="1" dirty="0" smtClean="0">
                <a:solidFill>
                  <a:srgbClr val="0070C0"/>
                </a:solidFill>
              </a:rPr>
              <a:t>?</a:t>
            </a:r>
          </a:p>
          <a:p>
            <a:endParaRPr lang="en-US" sz="3500" b="1" dirty="0" smtClean="0">
              <a:solidFill>
                <a:srgbClr val="0070C0"/>
              </a:solidFill>
            </a:endParaRPr>
          </a:p>
          <a:p>
            <a:r>
              <a:rPr lang="en-US" sz="3500" b="1" dirty="0">
                <a:solidFill>
                  <a:srgbClr val="0070C0"/>
                </a:solidFill>
              </a:rPr>
              <a:t>How do you see work on suburban poverty fitting with your mission</a:t>
            </a:r>
            <a:r>
              <a:rPr lang="en-US" sz="3500" b="1" dirty="0" smtClean="0">
                <a:solidFill>
                  <a:srgbClr val="0070C0"/>
                </a:solidFill>
              </a:rPr>
              <a:t>?</a:t>
            </a:r>
            <a:endParaRPr lang="en-US" b="1" dirty="0" smtClean="0">
              <a:solidFill>
                <a:srgbClr val="0070C0"/>
              </a:solidFill>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50" y="653386"/>
            <a:ext cx="4204368" cy="1388773"/>
          </a:xfrm>
          <a:prstGeom prst="rect">
            <a:avLst/>
          </a:prstGeom>
        </p:spPr>
      </p:pic>
    </p:spTree>
    <p:extLst>
      <p:ext uri="{BB962C8B-B14F-4D97-AF65-F5344CB8AC3E}">
        <p14:creationId xmlns:p14="http://schemas.microsoft.com/office/powerpoint/2010/main" val="1801742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371" y="-68115"/>
            <a:ext cx="9644557" cy="6926115"/>
          </a:xfrm>
          <a:prstGeom prst="rect">
            <a:avLst/>
          </a:prstGeom>
        </p:spPr>
      </p:pic>
      <p:sp>
        <p:nvSpPr>
          <p:cNvPr id="4" name="Title 3"/>
          <p:cNvSpPr>
            <a:spLocks noGrp="1"/>
          </p:cNvSpPr>
          <p:nvPr>
            <p:ph type="title"/>
          </p:nvPr>
        </p:nvSpPr>
        <p:spPr>
          <a:xfrm>
            <a:off x="1426209" y="2255520"/>
            <a:ext cx="9326880" cy="2718435"/>
          </a:xfrm>
        </p:spPr>
        <p:txBody>
          <a:bodyPr>
            <a:normAutofit/>
          </a:bodyPr>
          <a:lstStyle/>
          <a:p>
            <a:pPr algn="ctr"/>
            <a:r>
              <a:rPr lang="en-US" sz="5400" dirty="0" smtClean="0">
                <a:solidFill>
                  <a:srgbClr val="2218F0"/>
                </a:solidFill>
                <a:latin typeface="Gill Sans MT" panose="020B0502020104020203" pitchFamily="34" charset="0"/>
              </a:rPr>
              <a:t>Austin’s Demographic Change</a:t>
            </a:r>
            <a:endParaRPr lang="en-US" sz="5400" dirty="0">
              <a:solidFill>
                <a:srgbClr val="2218F0"/>
              </a:solidFill>
              <a:latin typeface="Gill Sans MT" panose="020B0502020104020203" pitchFamily="34" charset="0"/>
            </a:endParaRPr>
          </a:p>
        </p:txBody>
      </p:sp>
    </p:spTree>
    <p:extLst>
      <p:ext uri="{BB962C8B-B14F-4D97-AF65-F5344CB8AC3E}">
        <p14:creationId xmlns:p14="http://schemas.microsoft.com/office/powerpoint/2010/main" val="303112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5983"/>
            <a:ext cx="8996648" cy="6873983"/>
          </a:xfrm>
        </p:spPr>
      </p:pic>
      <p:sp>
        <p:nvSpPr>
          <p:cNvPr id="5" name="TextBox 4"/>
          <p:cNvSpPr txBox="1"/>
          <p:nvPr/>
        </p:nvSpPr>
        <p:spPr>
          <a:xfrm>
            <a:off x="7161649" y="6363162"/>
            <a:ext cx="5030351" cy="369332"/>
          </a:xfrm>
          <a:prstGeom prst="rect">
            <a:avLst/>
          </a:prstGeom>
          <a:noFill/>
        </p:spPr>
        <p:txBody>
          <a:bodyPr wrap="none" rtlCol="0">
            <a:spAutoFit/>
          </a:bodyPr>
          <a:lstStyle/>
          <a:p>
            <a:r>
              <a:rPr lang="en-US" dirty="0" smtClean="0"/>
              <a:t>Source: Ryan Robinson, City of Austin Demographer</a:t>
            </a:r>
            <a:endParaRPr lang="en-US" dirty="0"/>
          </a:p>
        </p:txBody>
      </p:sp>
    </p:spTree>
    <p:extLst>
      <p:ext uri="{BB962C8B-B14F-4D97-AF65-F5344CB8AC3E}">
        <p14:creationId xmlns:p14="http://schemas.microsoft.com/office/powerpoint/2010/main" val="1640442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672" y="0"/>
            <a:ext cx="10515600" cy="1325563"/>
          </a:xfrm>
        </p:spPr>
        <p:txBody>
          <a:bodyPr>
            <a:normAutofit/>
          </a:bodyPr>
          <a:lstStyle/>
          <a:p>
            <a:pPr algn="ctr"/>
            <a:r>
              <a:rPr lang="en-US" sz="4000" dirty="0" smtClean="0">
                <a:latin typeface="Gill Sans MT" panose="020B0502020104020203" pitchFamily="34" charset="0"/>
              </a:rPr>
              <a:t>Suburban Poverty Growth Occurring</a:t>
            </a:r>
            <a:br>
              <a:rPr lang="en-US" sz="4000" dirty="0" smtClean="0">
                <a:latin typeface="Gill Sans MT" panose="020B0502020104020203" pitchFamily="34" charset="0"/>
              </a:rPr>
            </a:br>
            <a:r>
              <a:rPr lang="en-US" sz="4000" dirty="0" smtClean="0">
                <a:latin typeface="Gill Sans MT" panose="020B0502020104020203" pitchFamily="34" charset="0"/>
              </a:rPr>
              <a:t>in Context of Rapid Overall Growth</a:t>
            </a:r>
            <a:endParaRPr lang="en-US" sz="4000" dirty="0">
              <a:latin typeface="Gill Sans MT" panose="020B0502020104020203"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25562"/>
            <a:ext cx="6152472" cy="496112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3224" y="1325563"/>
            <a:ext cx="5898776" cy="4961124"/>
          </a:xfrm>
          <a:prstGeom prst="rect">
            <a:avLst/>
          </a:prstGeom>
        </p:spPr>
      </p:pic>
      <p:sp>
        <p:nvSpPr>
          <p:cNvPr id="6" name="TextBox 5"/>
          <p:cNvSpPr txBox="1"/>
          <p:nvPr/>
        </p:nvSpPr>
        <p:spPr>
          <a:xfrm>
            <a:off x="0" y="6488668"/>
            <a:ext cx="5030351" cy="369332"/>
          </a:xfrm>
          <a:prstGeom prst="rect">
            <a:avLst/>
          </a:prstGeom>
          <a:noFill/>
        </p:spPr>
        <p:txBody>
          <a:bodyPr wrap="none" rtlCol="0">
            <a:spAutoFit/>
          </a:bodyPr>
          <a:lstStyle/>
          <a:p>
            <a:r>
              <a:rPr lang="en-US" dirty="0" smtClean="0"/>
              <a:t>Source: Ryan Robinson, City of Austin Demographer</a:t>
            </a:r>
            <a:endParaRPr lang="en-US" dirty="0"/>
          </a:p>
        </p:txBody>
      </p:sp>
    </p:spTree>
    <p:extLst>
      <p:ext uri="{BB962C8B-B14F-4D97-AF65-F5344CB8AC3E}">
        <p14:creationId xmlns:p14="http://schemas.microsoft.com/office/powerpoint/2010/main" val="260880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023" y="0"/>
            <a:ext cx="11084859" cy="1325563"/>
          </a:xfrm>
        </p:spPr>
        <p:txBody>
          <a:bodyPr/>
          <a:lstStyle/>
          <a:p>
            <a:pPr algn="ctr"/>
            <a:r>
              <a:rPr lang="en-US" sz="4000" dirty="0" smtClean="0">
                <a:latin typeface="Gill Sans MT" panose="020B0502020104020203" pitchFamily="34" charset="0"/>
              </a:rPr>
              <a:t>Population Shift within Austin MSA, 2000-2010</a:t>
            </a:r>
            <a:endParaRPr lang="en-US" dirty="0">
              <a:latin typeface="Gill Sans MT" panose="020B0502020104020203"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325563"/>
            <a:ext cx="6220357" cy="4769224"/>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0357" y="1325563"/>
            <a:ext cx="5822447" cy="4769224"/>
          </a:xfrm>
          <a:prstGeom prst="rect">
            <a:avLst/>
          </a:prstGeom>
        </p:spPr>
      </p:pic>
      <p:sp>
        <p:nvSpPr>
          <p:cNvPr id="6" name="TextBox 5"/>
          <p:cNvSpPr txBox="1"/>
          <p:nvPr/>
        </p:nvSpPr>
        <p:spPr>
          <a:xfrm>
            <a:off x="0" y="6488668"/>
            <a:ext cx="5030351" cy="369332"/>
          </a:xfrm>
          <a:prstGeom prst="rect">
            <a:avLst/>
          </a:prstGeom>
          <a:noFill/>
        </p:spPr>
        <p:txBody>
          <a:bodyPr wrap="none" rtlCol="0">
            <a:spAutoFit/>
          </a:bodyPr>
          <a:lstStyle/>
          <a:p>
            <a:r>
              <a:rPr lang="en-US" dirty="0" smtClean="0"/>
              <a:t>Source: Ryan Robinson, City of Austin Demographer</a:t>
            </a:r>
            <a:endParaRPr lang="en-US" dirty="0"/>
          </a:p>
        </p:txBody>
      </p:sp>
    </p:spTree>
    <p:extLst>
      <p:ext uri="{BB962C8B-B14F-4D97-AF65-F5344CB8AC3E}">
        <p14:creationId xmlns:p14="http://schemas.microsoft.com/office/powerpoint/2010/main" val="280498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51" y="0"/>
            <a:ext cx="11766355" cy="1325563"/>
          </a:xfrm>
        </p:spPr>
        <p:txBody>
          <a:bodyPr/>
          <a:lstStyle/>
          <a:p>
            <a:pPr algn="ctr"/>
            <a:r>
              <a:rPr lang="en-US" sz="4000" dirty="0" smtClean="0">
                <a:latin typeface="Gill Sans MT" panose="020B0502020104020203" pitchFamily="34" charset="0"/>
              </a:rPr>
              <a:t>Low Income Population Concentrations 2011, 2012</a:t>
            </a:r>
            <a:br>
              <a:rPr lang="en-US" sz="4000" dirty="0" smtClean="0">
                <a:latin typeface="Gill Sans MT" panose="020B0502020104020203" pitchFamily="34" charset="0"/>
              </a:rPr>
            </a:br>
            <a:r>
              <a:rPr lang="en-US" sz="4000" dirty="0" smtClean="0">
                <a:latin typeface="Gill Sans MT" panose="020B0502020104020203" pitchFamily="34" charset="0"/>
              </a:rPr>
              <a:t>(Percent of Census Tract with Income &lt; 200% FPL)</a:t>
            </a:r>
            <a:endParaRPr lang="en-US" dirty="0">
              <a:latin typeface="Gill Sans MT" panose="020B0502020104020203"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773" y="1325564"/>
            <a:ext cx="5925893" cy="459116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8916" y="1325563"/>
            <a:ext cx="5993084" cy="4615642"/>
          </a:xfrm>
          <a:prstGeom prst="rect">
            <a:avLst/>
          </a:prstGeom>
        </p:spPr>
      </p:pic>
      <p:sp>
        <p:nvSpPr>
          <p:cNvPr id="6" name="TextBox 5"/>
          <p:cNvSpPr txBox="1"/>
          <p:nvPr/>
        </p:nvSpPr>
        <p:spPr>
          <a:xfrm>
            <a:off x="0" y="6488668"/>
            <a:ext cx="5030351" cy="369332"/>
          </a:xfrm>
          <a:prstGeom prst="rect">
            <a:avLst/>
          </a:prstGeom>
          <a:noFill/>
        </p:spPr>
        <p:txBody>
          <a:bodyPr wrap="none" rtlCol="0">
            <a:spAutoFit/>
          </a:bodyPr>
          <a:lstStyle/>
          <a:p>
            <a:r>
              <a:rPr lang="en-US" dirty="0" smtClean="0"/>
              <a:t>Source: Ryan Robinson, City of Austin Demographer</a:t>
            </a:r>
            <a:endParaRPr lang="en-US" dirty="0"/>
          </a:p>
        </p:txBody>
      </p:sp>
    </p:spTree>
    <p:extLst>
      <p:ext uri="{BB962C8B-B14F-4D97-AF65-F5344CB8AC3E}">
        <p14:creationId xmlns:p14="http://schemas.microsoft.com/office/powerpoint/2010/main" val="407585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 y="4704"/>
            <a:ext cx="11308080" cy="1325563"/>
          </a:xfrm>
        </p:spPr>
        <p:txBody>
          <a:bodyPr/>
          <a:lstStyle/>
          <a:p>
            <a:pPr algn="ctr"/>
            <a:r>
              <a:rPr lang="en-US" sz="4000" dirty="0" smtClean="0">
                <a:latin typeface="Gill Sans MT" panose="020B0502020104020203" pitchFamily="34" charset="0"/>
              </a:rPr>
              <a:t>Child/Youth Poverty is a Special Concern (Travis Co.)</a:t>
            </a:r>
            <a:endParaRPr lang="en-US" dirty="0">
              <a:latin typeface="Gill Sans MT" panose="020B0502020104020203"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310" y="1330267"/>
            <a:ext cx="8991375" cy="5034066"/>
          </a:xfrm>
        </p:spPr>
      </p:pic>
      <p:sp>
        <p:nvSpPr>
          <p:cNvPr id="5" name="Rectangle 4"/>
          <p:cNvSpPr/>
          <p:nvPr/>
        </p:nvSpPr>
        <p:spPr>
          <a:xfrm>
            <a:off x="3566159" y="2013473"/>
            <a:ext cx="2852570" cy="3150197"/>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6488668"/>
            <a:ext cx="5980804" cy="369332"/>
          </a:xfrm>
          <a:prstGeom prst="rect">
            <a:avLst/>
          </a:prstGeom>
          <a:noFill/>
        </p:spPr>
        <p:txBody>
          <a:bodyPr wrap="none" rtlCol="0">
            <a:spAutoFit/>
          </a:bodyPr>
          <a:lstStyle/>
          <a:p>
            <a:r>
              <a:rPr lang="en-US" dirty="0" smtClean="0"/>
              <a:t>Source: Travis County HHS/VS, Research and Planning Division</a:t>
            </a:r>
            <a:endParaRPr lang="en-US" dirty="0"/>
          </a:p>
        </p:txBody>
      </p:sp>
    </p:spTree>
    <p:extLst>
      <p:ext uri="{BB962C8B-B14F-4D97-AF65-F5344CB8AC3E}">
        <p14:creationId xmlns:p14="http://schemas.microsoft.com/office/powerpoint/2010/main" val="3335855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4470</TotalTime>
  <Words>511</Words>
  <Application>Microsoft Office PowerPoint</Application>
  <PresentationFormat>Widescreen</PresentationFormat>
  <Paragraphs>95</Paragraphs>
  <Slides>21</Slides>
  <Notes>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Arial</vt:lpstr>
      <vt:lpstr>Calibri</vt:lpstr>
      <vt:lpstr>Calibri Light</vt:lpstr>
      <vt:lpstr>Gill Sans MT</vt:lpstr>
      <vt:lpstr>Office Theme</vt:lpstr>
      <vt:lpstr>Acrobat Document</vt:lpstr>
      <vt:lpstr>PowerPoint Presentation</vt:lpstr>
      <vt:lpstr>PowerPoint Presentation</vt:lpstr>
      <vt:lpstr>Children’s Optimal Health</vt:lpstr>
      <vt:lpstr>Austin’s Demographic Change</vt:lpstr>
      <vt:lpstr>PowerPoint Presentation</vt:lpstr>
      <vt:lpstr>Suburban Poverty Growth Occurring in Context of Rapid Overall Growth</vt:lpstr>
      <vt:lpstr>Population Shift within Austin MSA, 2000-2010</vt:lpstr>
      <vt:lpstr>Low Income Population Concentrations 2011, 2012 (Percent of Census Tract with Income &lt; 200% FPL)</vt:lpstr>
      <vt:lpstr>Child/Youth Poverty is a Special Concern (Travis Co.)</vt:lpstr>
      <vt:lpstr>Child Poverty Disparities by Ethnicity (Austin MSA)</vt:lpstr>
      <vt:lpstr>Children’s Optimal Health</vt:lpstr>
      <vt:lpstr>School District Enrollment Growth 2000-2011</vt:lpstr>
      <vt:lpstr>PowerPoint Presentation</vt:lpstr>
      <vt:lpstr>PowerPoint Presentation</vt:lpstr>
      <vt:lpstr>Avoiding that “Lost in Austin Feeling”: Manor</vt:lpstr>
      <vt:lpstr>Avoiding that “Lost in Austin Feeling”: Del Valle</vt:lpstr>
      <vt:lpstr>Children’s Optimal Health</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Millea</dc:creator>
  <cp:lastModifiedBy>Susan Millea</cp:lastModifiedBy>
  <cp:revision>64</cp:revision>
  <dcterms:created xsi:type="dcterms:W3CDTF">2014-10-12T22:34:00Z</dcterms:created>
  <dcterms:modified xsi:type="dcterms:W3CDTF">2014-10-17T18:06:41Z</dcterms:modified>
</cp:coreProperties>
</file>