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9" r:id="rId3"/>
    <p:sldId id="285" r:id="rId4"/>
    <p:sldId id="280" r:id="rId5"/>
    <p:sldId id="257" r:id="rId6"/>
    <p:sldId id="284" r:id="rId7"/>
    <p:sldId id="281" r:id="rId8"/>
    <p:sldId id="282" r:id="rId9"/>
    <p:sldId id="288" r:id="rId10"/>
    <p:sldId id="291" r:id="rId11"/>
    <p:sldId id="292" r:id="rId12"/>
    <p:sldId id="287" r:id="rId13"/>
    <p:sldId id="290" r:id="rId14"/>
    <p:sldId id="286" r:id="rId15"/>
    <p:sldId id="289" r:id="rId16"/>
    <p:sldId id="276" r:id="rId17"/>
    <p:sldId id="277" r:id="rId18"/>
    <p:sldId id="261" r:id="rId19"/>
    <p:sldId id="269" r:id="rId20"/>
    <p:sldId id="263" r:id="rId21"/>
    <p:sldId id="264" r:id="rId22"/>
    <p:sldId id="265"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4029" autoAdjust="0"/>
  </p:normalViewPr>
  <p:slideViewPr>
    <p:cSldViewPr snapToGrid="0">
      <p:cViewPr varScale="1">
        <p:scale>
          <a:sx n="86" d="100"/>
          <a:sy n="86" d="100"/>
        </p:scale>
        <p:origin x="90" y="27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066"/>
    </p:cViewPr>
  </p:sorterViewPr>
  <p:notesViewPr>
    <p:cSldViewPr snapToGrid="0">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8E946-94DF-4E5B-86B7-E030D7066C53}" type="datetimeFigureOut">
              <a:rPr lang="en-US" smtClean="0"/>
              <a:t>10/14/2014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83775-7470-4F03-9D8B-A1E3288CD862}" type="slidenum">
              <a:rPr lang="en-US" smtClean="0"/>
              <a:t>‹#›</a:t>
            </a:fld>
            <a:endParaRPr lang="en-US"/>
          </a:p>
        </p:txBody>
      </p:sp>
    </p:spTree>
    <p:extLst>
      <p:ext uri="{BB962C8B-B14F-4D97-AF65-F5344CB8AC3E}">
        <p14:creationId xmlns:p14="http://schemas.microsoft.com/office/powerpoint/2010/main" val="4886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map represents the population density</a:t>
            </a:r>
            <a:r>
              <a:rPr lang="en-US" baseline="0" dirty="0" smtClean="0"/>
              <a:t> in 2010 in the Portland-Vancouver region.  </a:t>
            </a:r>
            <a:r>
              <a:rPr lang="en-US" dirty="0" smtClean="0"/>
              <a:t>Over</a:t>
            </a:r>
            <a:r>
              <a:rPr lang="en-US" baseline="0" dirty="0" smtClean="0"/>
              <a:t> time, suburban cities have incorporated more territory. However, there are still large unincorporated areas with significant and growing populations that aren’t accounted for in municipal data sets.</a:t>
            </a:r>
            <a:endParaRPr lang="en-US" dirty="0" smtClean="0"/>
          </a:p>
          <a:p>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4</a:t>
            </a:fld>
            <a:endParaRPr lang="en-US"/>
          </a:p>
        </p:txBody>
      </p:sp>
    </p:spTree>
    <p:extLst>
      <p:ext uri="{BB962C8B-B14F-4D97-AF65-F5344CB8AC3E}">
        <p14:creationId xmlns:p14="http://schemas.microsoft.com/office/powerpoint/2010/main" val="415835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circles</a:t>
            </a:r>
            <a:r>
              <a:rPr lang="en-US" baseline="0" dirty="0" smtClean="0"/>
              <a:t> represent unincorporated areas.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15</a:t>
            </a:fld>
            <a:endParaRPr lang="en-US"/>
          </a:p>
        </p:txBody>
      </p:sp>
    </p:spTree>
    <p:extLst>
      <p:ext uri="{BB962C8B-B14F-4D97-AF65-F5344CB8AC3E}">
        <p14:creationId xmlns:p14="http://schemas.microsoft.com/office/powerpoint/2010/main" val="141296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Poor</a:t>
            </a:r>
            <a:r>
              <a:rPr lang="en-US" baseline="0" dirty="0" smtClean="0"/>
              <a:t> quality rental units.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18</a:t>
            </a:fld>
            <a:endParaRPr lang="en-US"/>
          </a:p>
        </p:txBody>
      </p:sp>
    </p:spTree>
    <p:extLst>
      <p:ext uri="{BB962C8B-B14F-4D97-AF65-F5344CB8AC3E}">
        <p14:creationId xmlns:p14="http://schemas.microsoft.com/office/powerpoint/2010/main" val="142580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a:t>
            </a:r>
            <a:r>
              <a:rPr lang="en-US" baseline="0" dirty="0" smtClean="0"/>
              <a:t> WW II suburbs were not built with pedestrians in mind but many new, low income residents don’t have access to a car.  The fact that a Jersey barrier would be seen as an “excellent idea” for pedestrian safety speaks volumes about the conditions that this community member faces on a day to day basis.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20</a:t>
            </a:fld>
            <a:endParaRPr lang="en-US"/>
          </a:p>
        </p:txBody>
      </p:sp>
    </p:spTree>
    <p:extLst>
      <p:ext uri="{BB962C8B-B14F-4D97-AF65-F5344CB8AC3E}">
        <p14:creationId xmlns:p14="http://schemas.microsoft.com/office/powerpoint/2010/main" val="151583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movement of many larger</a:t>
            </a:r>
            <a:r>
              <a:rPr lang="en-US" baseline="0" dirty="0" smtClean="0"/>
              <a:t> businesses to large shopping malls has left many 1950s/1960s strip malls behind. The result in Beaverton is a dominance of sometimes marginal commercial and light industrial businesses that find the low rents and large surface parking lots attractive.  Many of these structures are poorly maintained and/or vacant.</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21</a:t>
            </a:fld>
            <a:endParaRPr lang="en-US"/>
          </a:p>
        </p:txBody>
      </p:sp>
    </p:spTree>
    <p:extLst>
      <p:ext uri="{BB962C8B-B14F-4D97-AF65-F5344CB8AC3E}">
        <p14:creationId xmlns:p14="http://schemas.microsoft.com/office/powerpoint/2010/main" val="2357367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some large cities have an abundance of underutilized “central city” commercial land, this is especially an issue for many 1</a:t>
            </a:r>
            <a:r>
              <a:rPr lang="en-US" baseline="30000" dirty="0" smtClean="0"/>
              <a:t>st</a:t>
            </a:r>
            <a:r>
              <a:rPr lang="en-US" baseline="0" dirty="0" smtClean="0"/>
              <a:t> tier cities that have no identifiable city center.</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22</a:t>
            </a:fld>
            <a:endParaRPr lang="en-US"/>
          </a:p>
        </p:txBody>
      </p:sp>
    </p:spTree>
    <p:extLst>
      <p:ext uri="{BB962C8B-B14F-4D97-AF65-F5344CB8AC3E}">
        <p14:creationId xmlns:p14="http://schemas.microsoft.com/office/powerpoint/2010/main" val="301870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effects of poverty and racism are very real in 1</a:t>
            </a:r>
            <a:r>
              <a:rPr lang="en-US" baseline="30000" dirty="0" smtClean="0"/>
              <a:t>st</a:t>
            </a:r>
            <a:r>
              <a:rPr lang="en-US" dirty="0" smtClean="0"/>
              <a:t> tier suburbs.</a:t>
            </a:r>
            <a:r>
              <a:rPr lang="en-US" baseline="0" dirty="0" smtClean="0"/>
              <a:t>  Participatory data collections methods had never been used by Beaverton city staff before. And, although planners stated that they suspected that these problems existed, these data raised a flag that couldn’t be ignored and helped to target and prioritize particular issues and places.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23</a:t>
            </a:fld>
            <a:endParaRPr lang="en-US"/>
          </a:p>
        </p:txBody>
      </p:sp>
    </p:spTree>
    <p:extLst>
      <p:ext uri="{BB962C8B-B14F-4D97-AF65-F5344CB8AC3E}">
        <p14:creationId xmlns:p14="http://schemas.microsoft.com/office/powerpoint/2010/main" val="375987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many suburban municipalities have successfully incorporated surrounding areas, the geography of cities boundaries are often highly complex representations of the push/pull of politics. The Nike headquarters campus is located in an unincorporated area surrounded by the City of Beaverton.</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5</a:t>
            </a:fld>
            <a:endParaRPr lang="en-US"/>
          </a:p>
        </p:txBody>
      </p:sp>
    </p:spTree>
    <p:extLst>
      <p:ext uri="{BB962C8B-B14F-4D97-AF65-F5344CB8AC3E}">
        <p14:creationId xmlns:p14="http://schemas.microsoft.com/office/powerpoint/2010/main" val="99413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a:t>
            </a:r>
            <a:r>
              <a:rPr lang="en-US" baseline="0" dirty="0" smtClean="0"/>
              <a:t> and outside of the City of Beaverton.  Development patterns and densities are identical.</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6</a:t>
            </a:fld>
            <a:endParaRPr lang="en-US"/>
          </a:p>
        </p:txBody>
      </p:sp>
    </p:spTree>
    <p:extLst>
      <p:ext uri="{BB962C8B-B14F-4D97-AF65-F5344CB8AC3E}">
        <p14:creationId xmlns:p14="http://schemas.microsoft.com/office/powerpoint/2010/main" val="83509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influence</a:t>
            </a:r>
            <a:r>
              <a:rPr lang="en-US" baseline="0" dirty="0" smtClean="0"/>
              <a:t> of p</a:t>
            </a:r>
            <a:r>
              <a:rPr lang="en-US" dirty="0" smtClean="0"/>
              <a:t>olitical geography, scale,</a:t>
            </a:r>
            <a:r>
              <a:rPr lang="en-US" baseline="0" dirty="0" smtClean="0"/>
              <a:t> and the demography of place: an example.  The 2010 Hispanic population in the Portland-Vancouver region ranked by cities.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7</a:t>
            </a:fld>
            <a:endParaRPr lang="en-US"/>
          </a:p>
        </p:txBody>
      </p:sp>
    </p:spTree>
    <p:extLst>
      <p:ext uri="{BB962C8B-B14F-4D97-AF65-F5344CB8AC3E}">
        <p14:creationId xmlns:p14="http://schemas.microsoft.com/office/powerpoint/2010/main" val="113368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regional</a:t>
            </a:r>
            <a:r>
              <a:rPr lang="en-US" baseline="0" dirty="0" smtClean="0"/>
              <a:t> government, with jurisdiction over 3 counties on the Oregon side of the Columbia River, has created a neighborhoods </a:t>
            </a:r>
            <a:r>
              <a:rPr lang="en-US" baseline="0" dirty="0" err="1" smtClean="0"/>
              <a:t>shapefile</a:t>
            </a:r>
            <a:r>
              <a:rPr lang="en-US" baseline="0" dirty="0" smtClean="0"/>
              <a:t> that encompasses all of the populated areas (incorporated and unincorporated) in those counties.  Clark County’s neighborhood geographies omit some unincorporated areas. These </a:t>
            </a:r>
            <a:r>
              <a:rPr lang="en-US" baseline="0" dirty="0" err="1" smtClean="0"/>
              <a:t>shapefiles</a:t>
            </a:r>
            <a:r>
              <a:rPr lang="en-US" baseline="0" dirty="0" smtClean="0"/>
              <a:t>, however, contain no attribute data. The ranking of the Hispanic population by neighborhood gives a very different picture than the city ranking.</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8</a:t>
            </a:fld>
            <a:endParaRPr lang="en-US"/>
          </a:p>
        </p:txBody>
      </p:sp>
    </p:spTree>
    <p:extLst>
      <p:ext uri="{BB962C8B-B14F-4D97-AF65-F5344CB8AC3E}">
        <p14:creationId xmlns:p14="http://schemas.microsoft.com/office/powerpoint/2010/main" val="133014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of course, Census tracts cover the entire area.  The red circles represent unincorporated areas.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9</a:t>
            </a:fld>
            <a:endParaRPr lang="en-US"/>
          </a:p>
        </p:txBody>
      </p:sp>
    </p:spTree>
    <p:extLst>
      <p:ext uri="{BB962C8B-B14F-4D97-AF65-F5344CB8AC3E}">
        <p14:creationId xmlns:p14="http://schemas.microsoft.com/office/powerpoint/2010/main" val="19744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at the tract level don’t nest</a:t>
            </a:r>
            <a:r>
              <a:rPr lang="en-US" baseline="0" dirty="0" smtClean="0"/>
              <a:t> nicely into municipal boundaries.</a:t>
            </a:r>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10</a:t>
            </a:fld>
            <a:endParaRPr lang="en-US"/>
          </a:p>
        </p:txBody>
      </p:sp>
    </p:spTree>
    <p:extLst>
      <p:ext uri="{BB962C8B-B14F-4D97-AF65-F5344CB8AC3E}">
        <p14:creationId xmlns:p14="http://schemas.microsoft.com/office/powerpoint/2010/main" val="327227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11</a:t>
            </a:fld>
            <a:endParaRPr lang="en-US"/>
          </a:p>
        </p:txBody>
      </p:sp>
    </p:spTree>
    <p:extLst>
      <p:ext uri="{BB962C8B-B14F-4D97-AF65-F5344CB8AC3E}">
        <p14:creationId xmlns:p14="http://schemas.microsoft.com/office/powerpoint/2010/main" val="366803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83775-7470-4F03-9D8B-A1E3288CD862}" type="slidenum">
              <a:rPr lang="en-US" smtClean="0"/>
              <a:t>12</a:t>
            </a:fld>
            <a:endParaRPr lang="en-US"/>
          </a:p>
        </p:txBody>
      </p:sp>
    </p:spTree>
    <p:extLst>
      <p:ext uri="{BB962C8B-B14F-4D97-AF65-F5344CB8AC3E}">
        <p14:creationId xmlns:p14="http://schemas.microsoft.com/office/powerpoint/2010/main" val="79573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4BFC18-119B-4251-8012-C9EDEA47AA0A}"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82730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BFC18-119B-4251-8012-C9EDEA47AA0A}"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378432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BFC18-119B-4251-8012-C9EDEA47AA0A}"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412286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4BFC18-119B-4251-8012-C9EDEA47AA0A}"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201074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4BFC18-119B-4251-8012-C9EDEA47AA0A}" type="datetimeFigureOut">
              <a:rPr lang="en-US" smtClean="0"/>
              <a:t>10/13/2014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300420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4BFC18-119B-4251-8012-C9EDEA47AA0A}"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230275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4BFC18-119B-4251-8012-C9EDEA47AA0A}" type="datetimeFigureOut">
              <a:rPr lang="en-US" smtClean="0"/>
              <a:t>10/13/2014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220414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4BFC18-119B-4251-8012-C9EDEA47AA0A}" type="datetimeFigureOut">
              <a:rPr lang="en-US" smtClean="0"/>
              <a:t>10/13/2014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3370756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BFC18-119B-4251-8012-C9EDEA47AA0A}" type="datetimeFigureOut">
              <a:rPr lang="en-US" smtClean="0"/>
              <a:t>10/13/2014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420474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BFC18-119B-4251-8012-C9EDEA47AA0A}"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323912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4BFC18-119B-4251-8012-C9EDEA47AA0A}" type="datetimeFigureOut">
              <a:rPr lang="en-US" smtClean="0"/>
              <a:t>10/13/2014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9E0D-B365-4A95-AB5B-C5BEBB1A7DD9}" type="slidenum">
              <a:rPr lang="en-US" smtClean="0"/>
              <a:t>‹#›</a:t>
            </a:fld>
            <a:endParaRPr lang="en-US"/>
          </a:p>
        </p:txBody>
      </p:sp>
    </p:spTree>
    <p:extLst>
      <p:ext uri="{BB962C8B-B14F-4D97-AF65-F5344CB8AC3E}">
        <p14:creationId xmlns:p14="http://schemas.microsoft.com/office/powerpoint/2010/main" val="134606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BFC18-119B-4251-8012-C9EDEA47AA0A}" type="datetimeFigureOut">
              <a:rPr lang="en-US" smtClean="0"/>
              <a:t>10/13/2014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99E0D-B365-4A95-AB5B-C5BEBB1A7DD9}" type="slidenum">
              <a:rPr lang="en-US" smtClean="0"/>
              <a:t>‹#›</a:t>
            </a:fld>
            <a:endParaRPr lang="en-US"/>
          </a:p>
        </p:txBody>
      </p:sp>
    </p:spTree>
    <p:extLst>
      <p:ext uri="{BB962C8B-B14F-4D97-AF65-F5344CB8AC3E}">
        <p14:creationId xmlns:p14="http://schemas.microsoft.com/office/powerpoint/2010/main" val="1699401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4400" b="1" dirty="0" smtClean="0">
                <a:solidFill>
                  <a:schemeClr val="bg1"/>
                </a:solidFill>
              </a:rPr>
              <a:t>Supporting Data Driven Decision-making</a:t>
            </a:r>
            <a:r>
              <a:rPr lang="en-US" sz="4400" b="1" dirty="0" smtClean="0">
                <a:solidFill>
                  <a:schemeClr val="bg1"/>
                </a:solidFill>
              </a:rPr>
              <a:t/>
            </a:r>
            <a:br>
              <a:rPr lang="en-US" sz="4400" b="1" dirty="0" smtClean="0">
                <a:solidFill>
                  <a:schemeClr val="bg1"/>
                </a:solidFill>
              </a:rPr>
            </a:br>
            <a:r>
              <a:rPr lang="en-US" sz="4400" b="1" dirty="0" smtClean="0">
                <a:solidFill>
                  <a:schemeClr val="bg1"/>
                </a:solidFill>
              </a:rPr>
              <a:t>in 1</a:t>
            </a:r>
            <a:r>
              <a:rPr lang="en-US" sz="4400" b="1" baseline="30000" dirty="0" smtClean="0">
                <a:solidFill>
                  <a:schemeClr val="bg1"/>
                </a:solidFill>
              </a:rPr>
              <a:t>st</a:t>
            </a:r>
            <a:r>
              <a:rPr lang="en-US" sz="4400" b="1" dirty="0" smtClean="0">
                <a:solidFill>
                  <a:schemeClr val="bg1"/>
                </a:solidFill>
              </a:rPr>
              <a:t> Tier Suburbs</a:t>
            </a:r>
            <a:r>
              <a:rPr lang="en-US" sz="4400" b="1" dirty="0" smtClean="0">
                <a:solidFill>
                  <a:schemeClr val="bg1"/>
                </a:solidFill>
              </a:rPr>
              <a:t>:</a:t>
            </a:r>
            <a:r>
              <a:rPr lang="en-US" sz="4400" b="1" dirty="0"/>
              <a:t> </a:t>
            </a:r>
            <a:r>
              <a:rPr lang="en-US" sz="4400" b="1" dirty="0" smtClean="0"/>
              <a:t> </a:t>
            </a:r>
            <a:r>
              <a:rPr lang="en-US" sz="4400" b="1" dirty="0" smtClean="0">
                <a:solidFill>
                  <a:schemeClr val="bg1"/>
                </a:solidFill>
              </a:rPr>
              <a:t>Portland Region</a:t>
            </a:r>
            <a:endParaRPr lang="en-US" sz="3600" b="1" dirty="0">
              <a:solidFill>
                <a:schemeClr val="accent5">
                  <a:lumMod val="40000"/>
                  <a:lumOff val="60000"/>
                </a:schemeClr>
              </a:solidFill>
            </a:endParaRPr>
          </a:p>
        </p:txBody>
      </p:sp>
      <p:sp>
        <p:nvSpPr>
          <p:cNvPr id="3" name="Subtitle 2"/>
          <p:cNvSpPr>
            <a:spLocks noGrp="1"/>
          </p:cNvSpPr>
          <p:nvPr>
            <p:ph type="subTitle" idx="1"/>
          </p:nvPr>
        </p:nvSpPr>
        <p:spPr>
          <a:xfrm>
            <a:off x="1524000" y="3825058"/>
            <a:ext cx="9144000" cy="1655762"/>
          </a:xfrm>
        </p:spPr>
        <p:txBody>
          <a:bodyPr>
            <a:normAutofit/>
          </a:bodyPr>
          <a:lstStyle/>
          <a:p>
            <a:pPr algn="l"/>
            <a:r>
              <a:rPr lang="en-US" sz="1600" dirty="0" smtClean="0">
                <a:solidFill>
                  <a:schemeClr val="bg1"/>
                </a:solidFill>
              </a:rPr>
              <a:t>Meg Merrick, Ph.D.</a:t>
            </a:r>
          </a:p>
          <a:p>
            <a:pPr algn="l"/>
            <a:r>
              <a:rPr lang="en-US" sz="1600" dirty="0" smtClean="0">
                <a:solidFill>
                  <a:schemeClr val="bg1"/>
                </a:solidFill>
              </a:rPr>
              <a:t>Institute of Portland Metropolitan Studies</a:t>
            </a:r>
          </a:p>
          <a:p>
            <a:pPr algn="l"/>
            <a:r>
              <a:rPr lang="en-US" sz="1600" dirty="0" smtClean="0">
                <a:solidFill>
                  <a:schemeClr val="bg1"/>
                </a:solidFill>
              </a:rPr>
              <a:t>Portland State University</a:t>
            </a:r>
            <a:endParaRPr lang="en-US" sz="1600" dirty="0">
              <a:solidFill>
                <a:schemeClr val="bg1"/>
              </a:solidFill>
            </a:endParaRPr>
          </a:p>
        </p:txBody>
      </p:sp>
    </p:spTree>
    <p:extLst>
      <p:ext uri="{BB962C8B-B14F-4D97-AF65-F5344CB8AC3E}">
        <p14:creationId xmlns:p14="http://schemas.microsoft.com/office/powerpoint/2010/main" val="1350784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7925" y="11151"/>
            <a:ext cx="10906374" cy="674930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9288965" y="150972"/>
            <a:ext cx="2687925"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City boundaries and Census tracts don’t nest</a:t>
            </a:r>
            <a:endParaRPr lang="en-US" dirty="0"/>
          </a:p>
        </p:txBody>
      </p:sp>
    </p:spTree>
    <p:extLst>
      <p:ext uri="{BB962C8B-B14F-4D97-AF65-F5344CB8AC3E}">
        <p14:creationId xmlns:p14="http://schemas.microsoft.com/office/powerpoint/2010/main" val="1658951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758"/>
          <a:stretch/>
        </p:blipFill>
        <p:spPr>
          <a:xfrm>
            <a:off x="278663" y="0"/>
            <a:ext cx="11497025" cy="6858000"/>
          </a:xfrm>
          <a:prstGeom prst="rect">
            <a:avLst/>
          </a:prstGeom>
        </p:spPr>
      </p:pic>
      <p:pic>
        <p:nvPicPr>
          <p:cNvPr id="3" name="Picture 2"/>
          <p:cNvPicPr>
            <a:picLocks noChangeAspect="1"/>
          </p:cNvPicPr>
          <p:nvPr/>
        </p:nvPicPr>
        <p:blipFill>
          <a:blip r:embed="rId4"/>
          <a:stretch>
            <a:fillRect/>
          </a:stretch>
        </p:blipFill>
        <p:spPr>
          <a:xfrm>
            <a:off x="9949559" y="5013983"/>
            <a:ext cx="1469290" cy="137840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9652658" y="150972"/>
            <a:ext cx="2090057"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Workarounds: </a:t>
            </a:r>
          </a:p>
          <a:p>
            <a:r>
              <a:rPr lang="en-US" dirty="0" smtClean="0"/>
              <a:t>Tax lot level data</a:t>
            </a:r>
            <a:endParaRPr lang="en-US" dirty="0"/>
          </a:p>
        </p:txBody>
      </p:sp>
      <p:sp>
        <p:nvSpPr>
          <p:cNvPr id="5" name="TextBox 4"/>
          <p:cNvSpPr txBox="1"/>
          <p:nvPr/>
        </p:nvSpPr>
        <p:spPr>
          <a:xfrm>
            <a:off x="646771" y="1159727"/>
            <a:ext cx="3590693" cy="646331"/>
          </a:xfrm>
          <a:prstGeom prst="rect">
            <a:avLst/>
          </a:prstGeom>
          <a:noFill/>
        </p:spPr>
        <p:txBody>
          <a:bodyPr wrap="square" rtlCol="0">
            <a:spAutoFit/>
          </a:bodyPr>
          <a:lstStyle/>
          <a:p>
            <a:r>
              <a:rPr lang="en-US" sz="3600" dirty="0" smtClean="0"/>
              <a:t>Unincorporated</a:t>
            </a:r>
            <a:endParaRPr lang="en-US" sz="3600" dirty="0"/>
          </a:p>
        </p:txBody>
      </p:sp>
      <p:sp>
        <p:nvSpPr>
          <p:cNvPr id="6" name="TextBox 5"/>
          <p:cNvSpPr txBox="1"/>
          <p:nvPr/>
        </p:nvSpPr>
        <p:spPr>
          <a:xfrm>
            <a:off x="7449015" y="3429000"/>
            <a:ext cx="3590693" cy="646331"/>
          </a:xfrm>
          <a:prstGeom prst="rect">
            <a:avLst/>
          </a:prstGeom>
          <a:noFill/>
        </p:spPr>
        <p:txBody>
          <a:bodyPr wrap="square" rtlCol="0">
            <a:spAutoFit/>
          </a:bodyPr>
          <a:lstStyle/>
          <a:p>
            <a:r>
              <a:rPr lang="en-US" sz="3600" dirty="0" smtClean="0"/>
              <a:t>Incorporated</a:t>
            </a:r>
            <a:endParaRPr lang="en-US" sz="3600" dirty="0"/>
          </a:p>
        </p:txBody>
      </p:sp>
    </p:spTree>
    <p:extLst>
      <p:ext uri="{BB962C8B-B14F-4D97-AF65-F5344CB8AC3E}">
        <p14:creationId xmlns:p14="http://schemas.microsoft.com/office/powerpoint/2010/main" val="2687610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4402" y="0"/>
            <a:ext cx="9824583" cy="6858000"/>
          </a:xfrm>
          <a:prstGeom prst="rect">
            <a:avLst/>
          </a:prstGeom>
        </p:spPr>
      </p:pic>
      <p:sp>
        <p:nvSpPr>
          <p:cNvPr id="3" name="TextBox 2"/>
          <p:cNvSpPr txBox="1"/>
          <p:nvPr/>
        </p:nvSpPr>
        <p:spPr>
          <a:xfrm>
            <a:off x="9652658" y="150972"/>
            <a:ext cx="209005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Workarounds: Geocoded</a:t>
            </a:r>
          </a:p>
          <a:p>
            <a:r>
              <a:rPr lang="en-US" dirty="0" smtClean="0"/>
              <a:t>Schools Data</a:t>
            </a:r>
          </a:p>
          <a:p>
            <a:r>
              <a:rPr lang="en-US" dirty="0" smtClean="0"/>
              <a:t>% Students Eligible for Free/Reduced Priced Lunch</a:t>
            </a:r>
            <a:endParaRPr lang="en-US" dirty="0"/>
          </a:p>
        </p:txBody>
      </p:sp>
    </p:spTree>
    <p:extLst>
      <p:ext uri="{BB962C8B-B14F-4D97-AF65-F5344CB8AC3E}">
        <p14:creationId xmlns:p14="http://schemas.microsoft.com/office/powerpoint/2010/main" val="125480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6590" y="0"/>
            <a:ext cx="9790043" cy="6858000"/>
          </a:xfrm>
          <a:prstGeom prst="rect">
            <a:avLst/>
          </a:prstGeom>
        </p:spPr>
      </p:pic>
      <p:sp>
        <p:nvSpPr>
          <p:cNvPr id="4" name="TextBox 3"/>
          <p:cNvSpPr txBox="1"/>
          <p:nvPr/>
        </p:nvSpPr>
        <p:spPr>
          <a:xfrm>
            <a:off x="9652658" y="150972"/>
            <a:ext cx="2223391"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Workarounds: Geocoded</a:t>
            </a:r>
          </a:p>
          <a:p>
            <a:r>
              <a:rPr lang="en-US" dirty="0" smtClean="0"/>
              <a:t>Housing Authorities</a:t>
            </a:r>
            <a:r>
              <a:rPr lang="en-US" dirty="0"/>
              <a:t>/</a:t>
            </a:r>
            <a:r>
              <a:rPr lang="en-US" dirty="0" smtClean="0"/>
              <a:t> Counties, Regional Government, Publicly Subsidized Affordable Housing</a:t>
            </a:r>
            <a:endParaRPr lang="en-US" dirty="0"/>
          </a:p>
        </p:txBody>
      </p:sp>
    </p:spTree>
    <p:extLst>
      <p:ext uri="{BB962C8B-B14F-4D97-AF65-F5344CB8AC3E}">
        <p14:creationId xmlns:p14="http://schemas.microsoft.com/office/powerpoint/2010/main" val="854507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7855" y="0"/>
            <a:ext cx="9834785" cy="6858000"/>
          </a:xfrm>
          <a:prstGeom prst="rect">
            <a:avLst/>
          </a:prstGeom>
        </p:spPr>
      </p:pic>
      <p:sp>
        <p:nvSpPr>
          <p:cNvPr id="4" name="TextBox 3"/>
          <p:cNvSpPr txBox="1"/>
          <p:nvPr/>
        </p:nvSpPr>
        <p:spPr>
          <a:xfrm>
            <a:off x="9652658" y="150972"/>
            <a:ext cx="209005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Workarounds: Geocoded Data,</a:t>
            </a:r>
          </a:p>
          <a:p>
            <a:r>
              <a:rPr lang="en-US" dirty="0" smtClean="0"/>
              <a:t>ESRI Business Analyst Data Proximity to Grocery Stores</a:t>
            </a:r>
            <a:endParaRPr lang="en-US" dirty="0"/>
          </a:p>
        </p:txBody>
      </p:sp>
    </p:spTree>
    <p:extLst>
      <p:ext uri="{BB962C8B-B14F-4D97-AF65-F5344CB8AC3E}">
        <p14:creationId xmlns:p14="http://schemas.microsoft.com/office/powerpoint/2010/main" val="4142294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48666" y="0"/>
            <a:ext cx="10158680" cy="6858000"/>
          </a:xfrm>
          <a:prstGeom prst="rect">
            <a:avLst/>
          </a:prstGeom>
        </p:spPr>
      </p:pic>
      <p:sp>
        <p:nvSpPr>
          <p:cNvPr id="3" name="TextBox 2"/>
          <p:cNvSpPr txBox="1"/>
          <p:nvPr/>
        </p:nvSpPr>
        <p:spPr>
          <a:xfrm>
            <a:off x="9652658" y="150972"/>
            <a:ext cx="2090057"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Workarounds:</a:t>
            </a:r>
          </a:p>
          <a:p>
            <a:r>
              <a:rPr lang="en-US" dirty="0" smtClean="0"/>
              <a:t>DMV point level data aggregated to Census block groups by the state health department, BMI</a:t>
            </a:r>
            <a:endParaRPr lang="en-US" dirty="0"/>
          </a:p>
        </p:txBody>
      </p:sp>
      <p:sp>
        <p:nvSpPr>
          <p:cNvPr id="5" name="Oval 4"/>
          <p:cNvSpPr/>
          <p:nvPr/>
        </p:nvSpPr>
        <p:spPr>
          <a:xfrm>
            <a:off x="4951141" y="3429000"/>
            <a:ext cx="644744" cy="91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40850">
            <a:off x="4944192" y="2305605"/>
            <a:ext cx="1303387" cy="648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06547">
            <a:off x="7566628" y="4548596"/>
            <a:ext cx="1261487" cy="5286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084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solidFill>
                  <a:schemeClr val="bg1"/>
                </a:solidFill>
              </a:rPr>
              <a:t>A Word </a:t>
            </a:r>
            <a:r>
              <a:rPr lang="en-US" sz="4000" dirty="0" smtClean="0">
                <a:solidFill>
                  <a:schemeClr val="bg1"/>
                </a:solidFill>
              </a:rPr>
              <a:t>About The Nature of </a:t>
            </a:r>
            <a:r>
              <a:rPr lang="en-US" sz="4000" dirty="0" smtClean="0">
                <a:solidFill>
                  <a:schemeClr val="bg1"/>
                </a:solidFill>
              </a:rPr>
              <a:t>Suburban Places </a:t>
            </a:r>
            <a:br>
              <a:rPr lang="en-US" sz="4000" dirty="0" smtClean="0">
                <a:solidFill>
                  <a:schemeClr val="bg1"/>
                </a:solidFill>
              </a:rPr>
            </a:br>
            <a:r>
              <a:rPr lang="en-US" sz="4000" dirty="0" smtClean="0">
                <a:solidFill>
                  <a:schemeClr val="bg1"/>
                </a:solidFill>
              </a:rPr>
              <a:t>and Challenges to Public Participation </a:t>
            </a:r>
            <a:br>
              <a:rPr lang="en-US" sz="4000" dirty="0" smtClean="0">
                <a:solidFill>
                  <a:schemeClr val="bg1"/>
                </a:solidFill>
              </a:rPr>
            </a:br>
            <a:r>
              <a:rPr lang="en-US" sz="4000" dirty="0" smtClean="0">
                <a:solidFill>
                  <a:schemeClr val="bg1"/>
                </a:solidFill>
              </a:rPr>
              <a:t>and Primary Data Collection</a:t>
            </a:r>
            <a:endParaRPr lang="en-US" sz="4000" dirty="0">
              <a:solidFill>
                <a:schemeClr val="bg1"/>
              </a:solidFill>
            </a:endParaRPr>
          </a:p>
        </p:txBody>
      </p:sp>
      <p:sp>
        <p:nvSpPr>
          <p:cNvPr id="2" name="Text Placeholder 1"/>
          <p:cNvSpPr>
            <a:spLocks noGrp="1"/>
          </p:cNvSpPr>
          <p:nvPr>
            <p:ph type="body" idx="1"/>
          </p:nvPr>
        </p:nvSpPr>
        <p:spPr/>
        <p:txBody>
          <a:bodyPr/>
          <a:lstStyle/>
          <a:p>
            <a:r>
              <a:rPr lang="en-US" dirty="0" smtClean="0">
                <a:solidFill>
                  <a:schemeClr val="accent1">
                    <a:lumMod val="60000"/>
                    <a:lumOff val="40000"/>
                  </a:schemeClr>
                </a:solidFill>
              </a:rPr>
              <a:t>Creekside District Master Planning Project</a:t>
            </a:r>
          </a:p>
          <a:p>
            <a:r>
              <a:rPr lang="en-US" dirty="0" smtClean="0"/>
              <a:t>Funded in part by a HUD Sustainable Communities Challenge Grant</a:t>
            </a:r>
            <a:endParaRPr lang="en-US" dirty="0"/>
          </a:p>
        </p:txBody>
      </p:sp>
    </p:spTree>
    <p:extLst>
      <p:ext uri="{BB962C8B-B14F-4D97-AF65-F5344CB8AC3E}">
        <p14:creationId xmlns:p14="http://schemas.microsoft.com/office/powerpoint/2010/main" val="2711174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Creekside District Master Plan &amp; IMS’ Role</a:t>
            </a:r>
            <a:endParaRPr lang="en-US" dirty="0">
              <a:solidFill>
                <a:schemeClr val="bg1"/>
              </a:solidFill>
            </a:endParaRPr>
          </a:p>
        </p:txBody>
      </p:sp>
      <p:sp>
        <p:nvSpPr>
          <p:cNvPr id="3" name="Content Placeholder 2"/>
          <p:cNvSpPr>
            <a:spLocks noGrp="1"/>
          </p:cNvSpPr>
          <p:nvPr>
            <p:ph idx="1"/>
          </p:nvPr>
        </p:nvSpPr>
        <p:spPr>
          <a:xfrm>
            <a:off x="838199" y="1825625"/>
            <a:ext cx="10837127" cy="4351338"/>
          </a:xfrm>
        </p:spPr>
        <p:txBody>
          <a:bodyPr/>
          <a:lstStyle/>
          <a:p>
            <a:r>
              <a:rPr lang="en-US" dirty="0" smtClean="0">
                <a:solidFill>
                  <a:srgbClr val="FFC000"/>
                </a:solidFill>
              </a:rPr>
              <a:t>The Master Plan: </a:t>
            </a:r>
            <a:r>
              <a:rPr lang="en-US" dirty="0" smtClean="0">
                <a:solidFill>
                  <a:schemeClr val="bg1"/>
                </a:solidFill>
              </a:rPr>
              <a:t>Create a new vision and master plan for the Creekside District focused on promoting green infrastructure and an inclusive transit oriented development; create a new “heart of the city</a:t>
            </a:r>
            <a:r>
              <a:rPr lang="en-US" dirty="0" smtClean="0">
                <a:solidFill>
                  <a:schemeClr val="bg1"/>
                </a:solidFill>
              </a:rPr>
              <a:t>”</a:t>
            </a:r>
          </a:p>
          <a:p>
            <a:pPr marL="0" indent="0">
              <a:buNone/>
            </a:pPr>
            <a:endParaRPr lang="en-US" dirty="0" smtClean="0">
              <a:solidFill>
                <a:schemeClr val="bg1"/>
              </a:solidFill>
            </a:endParaRPr>
          </a:p>
          <a:p>
            <a:r>
              <a:rPr lang="en-US" dirty="0" smtClean="0">
                <a:solidFill>
                  <a:srgbClr val="FFC000"/>
                </a:solidFill>
              </a:rPr>
              <a:t>IMS’ role:</a:t>
            </a:r>
          </a:p>
          <a:p>
            <a:pPr lvl="1"/>
            <a:r>
              <a:rPr lang="en-US" dirty="0" smtClean="0">
                <a:solidFill>
                  <a:schemeClr val="bg1"/>
                </a:solidFill>
              </a:rPr>
              <a:t>Produce </a:t>
            </a:r>
            <a:r>
              <a:rPr lang="en-US" u="sng" dirty="0" smtClean="0">
                <a:solidFill>
                  <a:srgbClr val="FFC000"/>
                </a:solidFill>
              </a:rPr>
              <a:t>baseline </a:t>
            </a:r>
            <a:r>
              <a:rPr lang="en-US" u="sng" dirty="0" smtClean="0">
                <a:solidFill>
                  <a:srgbClr val="FFC000"/>
                </a:solidFill>
              </a:rPr>
              <a:t>statistics/indicators</a:t>
            </a:r>
            <a:r>
              <a:rPr lang="en-US" u="sng" dirty="0" smtClean="0">
                <a:solidFill>
                  <a:schemeClr val="bg1"/>
                </a:solidFill>
              </a:rPr>
              <a:t/>
            </a:r>
            <a:br>
              <a:rPr lang="en-US" u="sng" dirty="0" smtClean="0">
                <a:solidFill>
                  <a:schemeClr val="bg1"/>
                </a:solidFill>
              </a:rPr>
            </a:br>
            <a:endParaRPr lang="en-US" u="sng" dirty="0" smtClean="0">
              <a:solidFill>
                <a:schemeClr val="bg1"/>
              </a:solidFill>
            </a:endParaRPr>
          </a:p>
          <a:p>
            <a:pPr lvl="1"/>
            <a:r>
              <a:rPr lang="en-US" dirty="0" smtClean="0">
                <a:solidFill>
                  <a:schemeClr val="bg1"/>
                </a:solidFill>
              </a:rPr>
              <a:t>Assist in </a:t>
            </a:r>
            <a:r>
              <a:rPr lang="en-US" u="sng" dirty="0" smtClean="0">
                <a:solidFill>
                  <a:srgbClr val="FFC000"/>
                </a:solidFill>
              </a:rPr>
              <a:t>primary data collection </a:t>
            </a:r>
            <a:r>
              <a:rPr lang="en-US" dirty="0" smtClean="0">
                <a:solidFill>
                  <a:schemeClr val="bg1"/>
                </a:solidFill>
              </a:rPr>
              <a:t>(quantitative and qualitative) focused on identifying the concerns and aspirations of existing business owners and residents with an emphasis on </a:t>
            </a:r>
            <a:r>
              <a:rPr lang="en-US" u="sng" dirty="0" smtClean="0">
                <a:solidFill>
                  <a:srgbClr val="FFC000"/>
                </a:solidFill>
              </a:rPr>
              <a:t>minority </a:t>
            </a:r>
            <a:r>
              <a:rPr lang="en-US" u="sng" dirty="0" smtClean="0">
                <a:solidFill>
                  <a:srgbClr val="FFC000"/>
                </a:solidFill>
              </a:rPr>
              <a:t>involvement</a:t>
            </a:r>
            <a:endParaRPr lang="en-US" u="sng" dirty="0" smtClean="0">
              <a:solidFill>
                <a:srgbClr val="FFC000"/>
              </a:solidFill>
            </a:endParaRPr>
          </a:p>
        </p:txBody>
      </p:sp>
    </p:spTree>
    <p:extLst>
      <p:ext uri="{BB962C8B-B14F-4D97-AF65-F5344CB8AC3E}">
        <p14:creationId xmlns:p14="http://schemas.microsoft.com/office/powerpoint/2010/main" val="1759986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927" y="-9880"/>
            <a:ext cx="8303601" cy="6858000"/>
          </a:xfrm>
          <a:prstGeom prst="rect">
            <a:avLst/>
          </a:prstGeom>
        </p:spPr>
      </p:pic>
      <p:sp>
        <p:nvSpPr>
          <p:cNvPr id="3" name="Rectangle 2"/>
          <p:cNvSpPr/>
          <p:nvPr/>
        </p:nvSpPr>
        <p:spPr>
          <a:xfrm>
            <a:off x="3192527" y="1539520"/>
            <a:ext cx="2226966" cy="2174064"/>
          </a:xfrm>
          <a:prstGeom prst="rect">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6825191" y="-9880"/>
            <a:ext cx="536680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78780" y="301083"/>
            <a:ext cx="3479180" cy="954107"/>
          </a:xfrm>
          <a:prstGeom prst="rect">
            <a:avLst/>
          </a:prstGeom>
          <a:noFill/>
        </p:spPr>
        <p:txBody>
          <a:bodyPr wrap="square" rtlCol="0">
            <a:spAutoFit/>
          </a:bodyPr>
          <a:lstStyle/>
          <a:p>
            <a:r>
              <a:rPr lang="en-US" sz="2800" b="1" dirty="0" smtClean="0">
                <a:solidFill>
                  <a:schemeClr val="bg1"/>
                </a:solidFill>
              </a:rPr>
              <a:t>Beaverton’s “Downtown” Area</a:t>
            </a:r>
            <a:endParaRPr lang="en-US" sz="2800" b="1" dirty="0">
              <a:solidFill>
                <a:schemeClr val="bg1"/>
              </a:solidFill>
            </a:endParaRPr>
          </a:p>
        </p:txBody>
      </p:sp>
      <p:sp>
        <p:nvSpPr>
          <p:cNvPr id="6" name="TextBox 5"/>
          <p:cNvSpPr txBox="1"/>
          <p:nvPr/>
        </p:nvSpPr>
        <p:spPr>
          <a:xfrm>
            <a:off x="6999248" y="301082"/>
            <a:ext cx="3479180" cy="954107"/>
          </a:xfrm>
          <a:prstGeom prst="rect">
            <a:avLst/>
          </a:prstGeom>
          <a:noFill/>
        </p:spPr>
        <p:txBody>
          <a:bodyPr wrap="square" rtlCol="0">
            <a:spAutoFit/>
          </a:bodyPr>
          <a:lstStyle/>
          <a:p>
            <a:r>
              <a:rPr lang="en-US" sz="2800" b="1" dirty="0" smtClean="0">
                <a:solidFill>
                  <a:schemeClr val="bg1"/>
                </a:solidFill>
              </a:rPr>
              <a:t>Beaverton’s </a:t>
            </a:r>
          </a:p>
          <a:p>
            <a:r>
              <a:rPr lang="en-US" sz="2800" b="1" dirty="0" smtClean="0">
                <a:solidFill>
                  <a:schemeClr val="bg1"/>
                </a:solidFill>
              </a:rPr>
              <a:t>Creekside District</a:t>
            </a:r>
            <a:endParaRPr lang="en-US" sz="2800" b="1" dirty="0">
              <a:solidFill>
                <a:schemeClr val="bg1"/>
              </a:solidFill>
            </a:endParaRPr>
          </a:p>
        </p:txBody>
      </p:sp>
      <p:pic>
        <p:nvPicPr>
          <p:cNvPr id="7" name="Picture 6"/>
          <p:cNvPicPr>
            <a:picLocks noChangeAspect="1"/>
          </p:cNvPicPr>
          <p:nvPr/>
        </p:nvPicPr>
        <p:blipFill>
          <a:blip r:embed="rId5"/>
          <a:stretch>
            <a:fillRect/>
          </a:stretch>
        </p:blipFill>
        <p:spPr>
          <a:xfrm>
            <a:off x="324986" y="2019588"/>
            <a:ext cx="7984542" cy="4064132"/>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630694" y="4065192"/>
            <a:ext cx="4678834" cy="2308324"/>
          </a:xfrm>
          <a:prstGeom prst="rect">
            <a:avLst/>
          </a:prstGeom>
          <a:noFill/>
        </p:spPr>
        <p:txBody>
          <a:bodyPr wrap="square" rtlCol="0">
            <a:spAutoFit/>
          </a:bodyPr>
          <a:lstStyle/>
          <a:p>
            <a:r>
              <a:rPr lang="en-US" b="1" i="1" dirty="0" smtClean="0">
                <a:solidFill>
                  <a:schemeClr val="bg1"/>
                </a:solidFill>
                <a:latin typeface="Comic Sans MS" panose="030F0702030302020204" pitchFamily="66" charset="0"/>
              </a:rPr>
              <a:t>The </a:t>
            </a:r>
            <a:r>
              <a:rPr lang="en-US" b="1" i="1" dirty="0">
                <a:solidFill>
                  <a:schemeClr val="bg1"/>
                </a:solidFill>
                <a:latin typeface="Comic Sans MS" panose="030F0702030302020204" pitchFamily="66" charset="0"/>
              </a:rPr>
              <a:t>place is </a:t>
            </a:r>
            <a:r>
              <a:rPr lang="en-US" b="1" i="1" dirty="0" err="1">
                <a:solidFill>
                  <a:schemeClr val="bg1"/>
                </a:solidFill>
                <a:latin typeface="Comic Sans MS" panose="030F0702030302020204" pitchFamily="66" charset="0"/>
              </a:rPr>
              <a:t>unkept</a:t>
            </a:r>
            <a:r>
              <a:rPr lang="en-US" b="1" i="1" dirty="0">
                <a:solidFill>
                  <a:schemeClr val="bg1"/>
                </a:solidFill>
                <a:latin typeface="Comic Sans MS" panose="030F0702030302020204" pitchFamily="66" charset="0"/>
              </a:rPr>
              <a:t>/falling apart, </a:t>
            </a:r>
            <a:r>
              <a:rPr lang="en-US" b="1" i="1" dirty="0" err="1">
                <a:solidFill>
                  <a:schemeClr val="bg1"/>
                </a:solidFill>
                <a:latin typeface="Comic Sans MS" panose="030F0702030302020204" pitchFamily="66" charset="0"/>
              </a:rPr>
              <a:t>mngmt</a:t>
            </a:r>
            <a:r>
              <a:rPr lang="en-US" b="1" i="1" dirty="0">
                <a:solidFill>
                  <a:schemeClr val="bg1"/>
                </a:solidFill>
                <a:latin typeface="Comic Sans MS" panose="030F0702030302020204" pitchFamily="66" charset="0"/>
              </a:rPr>
              <a:t> doesn't fix anything. There r crack heads/drug dealers that live hear. Each one of the 5 adults that live in these 2bd </a:t>
            </a:r>
            <a:r>
              <a:rPr lang="en-US" b="1" i="1" dirty="0" err="1">
                <a:solidFill>
                  <a:schemeClr val="bg1"/>
                </a:solidFill>
                <a:latin typeface="Comic Sans MS" panose="030F0702030302020204" pitchFamily="66" charset="0"/>
              </a:rPr>
              <a:t>apts</a:t>
            </a:r>
            <a:r>
              <a:rPr lang="en-US" b="1" i="1" dirty="0">
                <a:solidFill>
                  <a:schemeClr val="bg1"/>
                </a:solidFill>
                <a:latin typeface="Comic Sans MS" panose="030F0702030302020204" pitchFamily="66" charset="0"/>
              </a:rPr>
              <a:t> has 5 cars, so there is no parking. Glad my lease is up! </a:t>
            </a:r>
            <a:r>
              <a:rPr lang="en-US" b="1" i="1" dirty="0" smtClean="0">
                <a:solidFill>
                  <a:schemeClr val="bg1"/>
                </a:solidFill>
                <a:latin typeface="Comic Sans MS" panose="030F0702030302020204" pitchFamily="66" charset="0"/>
              </a:rPr>
              <a:t>  - </a:t>
            </a:r>
            <a:r>
              <a:rPr lang="en-US" sz="1600" dirty="0" smtClean="0">
                <a:solidFill>
                  <a:schemeClr val="bg1"/>
                </a:solidFill>
              </a:rPr>
              <a:t>google review of Beaverton Apartments</a:t>
            </a:r>
            <a:endParaRPr lang="en-US" sz="1600" dirty="0">
              <a:solidFill>
                <a:schemeClr val="bg1"/>
              </a:solidFill>
            </a:endParaRPr>
          </a:p>
          <a:p>
            <a:endParaRPr lang="en-US" dirty="0"/>
          </a:p>
        </p:txBody>
      </p:sp>
    </p:spTree>
    <p:extLst>
      <p:ext uri="{BB962C8B-B14F-4D97-AF65-F5344CB8AC3E}">
        <p14:creationId xmlns:p14="http://schemas.microsoft.com/office/powerpoint/2010/main" val="1593161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C000"/>
                </a:solidFill>
                <a:latin typeface="Times New Roman" panose="02020603050405020304" pitchFamily="18" charset="0"/>
                <a:cs typeface="Times New Roman" panose="02020603050405020304" pitchFamily="18" charset="0"/>
              </a:rPr>
              <a:t>We have had to go beyond the Open House</a:t>
            </a:r>
            <a:r>
              <a:rPr lang="en-US" i="1" dirty="0" smtClean="0">
                <a:solidFill>
                  <a:schemeClr val="accent4">
                    <a:lumMod val="40000"/>
                    <a:lumOff val="60000"/>
                  </a:schemeClr>
                </a:solidFill>
                <a:latin typeface="Times New Roman" panose="02020603050405020304" pitchFamily="18" charset="0"/>
                <a:cs typeface="Times New Roman" panose="02020603050405020304" pitchFamily="18" charset="0"/>
              </a:rPr>
              <a:t/>
            </a:r>
            <a:br>
              <a:rPr lang="en-US" i="1" dirty="0" smtClean="0">
                <a:solidFill>
                  <a:schemeClr val="accent4">
                    <a:lumMod val="40000"/>
                    <a:lumOff val="60000"/>
                  </a:schemeClr>
                </a:solidFill>
                <a:latin typeface="Times New Roman" panose="02020603050405020304" pitchFamily="18" charset="0"/>
                <a:cs typeface="Times New Roman" panose="02020603050405020304" pitchFamily="18" charset="0"/>
              </a:rPr>
            </a:br>
            <a:r>
              <a:rPr lang="en-US"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i="1" dirty="0" smtClean="0">
                <a:solidFill>
                  <a:schemeClr val="accent4">
                    <a:lumMod val="40000"/>
                    <a:lumOff val="60000"/>
                  </a:schemeClr>
                </a:solidFill>
                <a:latin typeface="Times New Roman" panose="02020603050405020304" pitchFamily="18" charset="0"/>
                <a:cs typeface="Times New Roman" panose="02020603050405020304" pitchFamily="18" charset="0"/>
              </a:rPr>
              <a:t>					    - </a:t>
            </a:r>
            <a:r>
              <a:rPr lang="en-US" sz="2800" dirty="0" smtClean="0">
                <a:solidFill>
                  <a:schemeClr val="accent4">
                    <a:lumMod val="40000"/>
                    <a:lumOff val="60000"/>
                  </a:schemeClr>
                </a:solidFill>
                <a:latin typeface="Times New Roman" panose="02020603050405020304" pitchFamily="18" charset="0"/>
                <a:cs typeface="Times New Roman" panose="02020603050405020304" pitchFamily="18" charset="0"/>
              </a:rPr>
              <a:t>Beaverton planner</a:t>
            </a:r>
            <a:endParaRPr lang="en-US" sz="28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690688"/>
            <a:ext cx="10515600" cy="4921985"/>
          </a:xfrm>
        </p:spPr>
        <p:txBody>
          <a:bodyPr>
            <a:normAutofit fontScale="85000" lnSpcReduction="20000"/>
          </a:bodyPr>
          <a:lstStyle/>
          <a:p>
            <a:pPr marL="0" indent="0">
              <a:buNone/>
            </a:pPr>
            <a:r>
              <a:rPr lang="en-US" dirty="0" smtClean="0">
                <a:solidFill>
                  <a:schemeClr val="bg1"/>
                </a:solidFill>
              </a:rPr>
              <a:t>Growth and demographic change have caused the City to make fundamental changes in the ways that it does outreach.</a:t>
            </a:r>
            <a:r>
              <a:rPr lang="en-US" dirty="0" smtClean="0"/>
              <a:t/>
            </a:r>
            <a:br>
              <a:rPr lang="en-US" dirty="0" smtClean="0"/>
            </a:br>
            <a:endParaRPr lang="en-US" sz="2400" dirty="0" smtClean="0"/>
          </a:p>
          <a:p>
            <a:pPr lvl="1"/>
            <a:r>
              <a:rPr lang="en-US" dirty="0" smtClean="0">
                <a:solidFill>
                  <a:schemeClr val="bg1"/>
                </a:solidFill>
              </a:rPr>
              <a:t>Diversity </a:t>
            </a:r>
            <a:r>
              <a:rPr lang="en-US" dirty="0">
                <a:solidFill>
                  <a:schemeClr val="bg1"/>
                </a:solidFill>
              </a:rPr>
              <a:t>Advisory Board </a:t>
            </a:r>
            <a:r>
              <a:rPr lang="en-US" dirty="0" smtClean="0">
                <a:solidFill>
                  <a:schemeClr val="bg1"/>
                </a:solidFill>
              </a:rPr>
              <a:t>has </a:t>
            </a:r>
            <a:r>
              <a:rPr lang="en-US" dirty="0" smtClean="0">
                <a:solidFill>
                  <a:schemeClr val="bg1"/>
                </a:solidFill>
              </a:rPr>
              <a:t>developed </a:t>
            </a:r>
            <a:r>
              <a:rPr lang="en-US" dirty="0">
                <a:solidFill>
                  <a:schemeClr val="bg1"/>
                </a:solidFill>
              </a:rPr>
              <a:t>a draft Diversity, Equity, and Inclusion </a:t>
            </a:r>
            <a:r>
              <a:rPr lang="en-US" dirty="0" smtClean="0">
                <a:solidFill>
                  <a:schemeClr val="bg1"/>
                </a:solidFill>
              </a:rPr>
              <a:t>Plan that </a:t>
            </a:r>
            <a:r>
              <a:rPr lang="en-US" dirty="0" smtClean="0">
                <a:solidFill>
                  <a:schemeClr val="bg1"/>
                </a:solidFill>
              </a:rPr>
              <a:t>states</a:t>
            </a:r>
            <a:r>
              <a:rPr lang="en-US" dirty="0" smtClean="0">
                <a:solidFill>
                  <a:schemeClr val="bg1"/>
                </a:solidFill>
              </a:rPr>
              <a:t>:</a:t>
            </a:r>
            <a:r>
              <a:rPr lang="en-US" dirty="0" smtClean="0"/>
              <a:t/>
            </a:r>
            <a:br>
              <a:rPr lang="en-US" dirty="0" smtClean="0"/>
            </a:br>
            <a:endParaRPr lang="en-US" dirty="0"/>
          </a:p>
          <a:p>
            <a:pPr marL="914400" lvl="2" indent="0">
              <a:buNone/>
            </a:pPr>
            <a:r>
              <a:rPr lang="en-US" sz="3000" i="1" dirty="0" smtClean="0">
                <a:solidFill>
                  <a:schemeClr val="accent4">
                    <a:lumMod val="40000"/>
                    <a:lumOff val="60000"/>
                  </a:schemeClr>
                </a:solidFill>
              </a:rPr>
              <a:t>Members </a:t>
            </a:r>
            <a:r>
              <a:rPr lang="en-US" sz="3000" i="1" dirty="0">
                <a:solidFill>
                  <a:schemeClr val="accent4">
                    <a:lumMod val="40000"/>
                    <a:lumOff val="60000"/>
                  </a:schemeClr>
                </a:solidFill>
              </a:rPr>
              <a:t>of all racial ethnic </a:t>
            </a:r>
            <a:r>
              <a:rPr lang="en-US" sz="3000" i="1" dirty="0" smtClean="0">
                <a:solidFill>
                  <a:schemeClr val="accent4">
                    <a:lumMod val="40000"/>
                    <a:lumOff val="60000"/>
                  </a:schemeClr>
                </a:solidFill>
              </a:rPr>
              <a:t>and other </a:t>
            </a:r>
            <a:r>
              <a:rPr lang="en-US" sz="3000" i="1" dirty="0">
                <a:solidFill>
                  <a:schemeClr val="accent4">
                    <a:lumMod val="40000"/>
                    <a:lumOff val="60000"/>
                  </a:schemeClr>
                </a:solidFill>
              </a:rPr>
              <a:t>cultural backgrounds feel welcome in City Hall. Strategies for outreach and mitigating language, cultural, economic and transportation barriers to participation are in place and result in increased civic participation</a:t>
            </a:r>
            <a:r>
              <a:rPr lang="en-US" sz="3000" i="1" dirty="0" smtClean="0">
                <a:solidFill>
                  <a:schemeClr val="accent4">
                    <a:lumMod val="40000"/>
                    <a:lumOff val="60000"/>
                  </a:schemeClr>
                </a:solidFill>
              </a:rPr>
              <a:t>.</a:t>
            </a:r>
            <a:r>
              <a:rPr lang="en-US" sz="2600" i="1" dirty="0" smtClean="0">
                <a:solidFill>
                  <a:schemeClr val="accent1">
                    <a:lumMod val="50000"/>
                  </a:schemeClr>
                </a:solidFill>
              </a:rPr>
              <a:t/>
            </a:r>
            <a:br>
              <a:rPr lang="en-US" sz="2600" i="1" dirty="0" smtClean="0">
                <a:solidFill>
                  <a:schemeClr val="accent1">
                    <a:lumMod val="50000"/>
                  </a:schemeClr>
                </a:solidFill>
              </a:rPr>
            </a:br>
            <a:endParaRPr lang="en-US" dirty="0" smtClean="0"/>
          </a:p>
          <a:p>
            <a:pPr lvl="2"/>
            <a:r>
              <a:rPr lang="en-US" sz="2100" i="1" dirty="0" smtClean="0">
                <a:solidFill>
                  <a:schemeClr val="bg1"/>
                </a:solidFill>
              </a:rPr>
              <a:t>Translation of communications</a:t>
            </a:r>
          </a:p>
          <a:p>
            <a:pPr lvl="2"/>
            <a:r>
              <a:rPr lang="en-US" sz="2100" i="1" dirty="0" smtClean="0">
                <a:solidFill>
                  <a:schemeClr val="bg1"/>
                </a:solidFill>
              </a:rPr>
              <a:t>Go to the community (location and events)</a:t>
            </a:r>
          </a:p>
          <a:p>
            <a:pPr lvl="3"/>
            <a:r>
              <a:rPr lang="en-US" sz="2100" i="1" dirty="0" smtClean="0">
                <a:solidFill>
                  <a:schemeClr val="bg1"/>
                </a:solidFill>
              </a:rPr>
              <a:t>Door to door if necessary</a:t>
            </a:r>
          </a:p>
          <a:p>
            <a:pPr lvl="2"/>
            <a:r>
              <a:rPr lang="en-US" sz="2100" i="1" dirty="0" smtClean="0">
                <a:solidFill>
                  <a:schemeClr val="bg1"/>
                </a:solidFill>
              </a:rPr>
              <a:t>Reach out and build on existing and new relationships within communities</a:t>
            </a:r>
          </a:p>
          <a:p>
            <a:pPr lvl="2"/>
            <a:r>
              <a:rPr lang="en-US" sz="2100" i="1" dirty="0" smtClean="0">
                <a:solidFill>
                  <a:schemeClr val="bg1"/>
                </a:solidFill>
              </a:rPr>
              <a:t>Experiment with a variety of tools (</a:t>
            </a:r>
            <a:r>
              <a:rPr lang="en-US" sz="2100" i="1" dirty="0" err="1" smtClean="0">
                <a:solidFill>
                  <a:schemeClr val="bg1"/>
                </a:solidFill>
              </a:rPr>
              <a:t>Photovoice</a:t>
            </a:r>
            <a:r>
              <a:rPr lang="en-US" sz="2100" i="1" dirty="0" smtClean="0">
                <a:solidFill>
                  <a:schemeClr val="bg1"/>
                </a:solidFill>
              </a:rPr>
              <a:t>, focus groups, celebratory events)</a:t>
            </a:r>
            <a:r>
              <a:rPr lang="en-US" dirty="0" smtClean="0"/>
              <a:t/>
            </a:r>
            <a:br>
              <a:rPr lang="en-US" dirty="0" smtClean="0"/>
            </a:br>
            <a:endParaRPr lang="en-US" dirty="0" smtClean="0"/>
          </a:p>
          <a:p>
            <a:pPr marL="457200" lvl="1" indent="0">
              <a:buNone/>
            </a:pPr>
            <a:r>
              <a:rPr lang="en-US" dirty="0" smtClean="0">
                <a:solidFill>
                  <a:srgbClr val="C00000"/>
                </a:solidFill>
              </a:rPr>
              <a:t>	</a:t>
            </a:r>
            <a:r>
              <a:rPr lang="en-US" dirty="0" smtClean="0">
                <a:solidFill>
                  <a:schemeClr val="accent1">
                    <a:lumMod val="60000"/>
                    <a:lumOff val="40000"/>
                  </a:schemeClr>
                </a:solidFill>
              </a:rPr>
              <a:t>Labor intensive activities require resources</a:t>
            </a:r>
          </a:p>
          <a:p>
            <a:pPr lvl="1"/>
            <a:endParaRPr lang="en-US" dirty="0" smtClean="0"/>
          </a:p>
          <a:p>
            <a:pPr marL="457200" lvl="1" indent="0">
              <a:buNone/>
            </a:pPr>
            <a:endParaRPr lang="en-US" dirty="0" smtClean="0"/>
          </a:p>
        </p:txBody>
      </p:sp>
    </p:spTree>
    <p:extLst>
      <p:ext uri="{BB962C8B-B14F-4D97-AF65-F5344CB8AC3E}">
        <p14:creationId xmlns:p14="http://schemas.microsoft.com/office/powerpoint/2010/main" val="3071982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2219" y="0"/>
            <a:ext cx="10718143" cy="6858000"/>
          </a:xfrm>
          <a:prstGeom prst="rect">
            <a:avLst/>
          </a:prstGeom>
        </p:spPr>
      </p:pic>
      <p:sp>
        <p:nvSpPr>
          <p:cNvPr id="5" name="TextBox 4"/>
          <p:cNvSpPr txBox="1"/>
          <p:nvPr/>
        </p:nvSpPr>
        <p:spPr>
          <a:xfrm>
            <a:off x="0" y="244929"/>
            <a:ext cx="2090057" cy="1754326"/>
          </a:xfrm>
          <a:prstGeom prst="rect">
            <a:avLst/>
          </a:prstGeom>
          <a:noFill/>
        </p:spPr>
        <p:txBody>
          <a:bodyPr wrap="square" rtlCol="0">
            <a:spAutoFit/>
          </a:bodyPr>
          <a:lstStyle/>
          <a:p>
            <a:r>
              <a:rPr lang="en-US" dirty="0" smtClean="0"/>
              <a:t>Derived from Tax Lot Attribute Data: Regional GIS Database, Metro Regional Government</a:t>
            </a:r>
            <a:endParaRPr lang="en-US" dirty="0"/>
          </a:p>
        </p:txBody>
      </p:sp>
    </p:spTree>
    <p:extLst>
      <p:ext uri="{BB962C8B-B14F-4D97-AF65-F5344CB8AC3E}">
        <p14:creationId xmlns:p14="http://schemas.microsoft.com/office/powerpoint/2010/main" val="184709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7935800" cy="6858000"/>
          </a:xfrm>
          <a:prstGeom prst="rect">
            <a:avLst/>
          </a:prstGeom>
        </p:spPr>
      </p:pic>
      <p:sp>
        <p:nvSpPr>
          <p:cNvPr id="5" name="TextBox 4"/>
          <p:cNvSpPr txBox="1"/>
          <p:nvPr/>
        </p:nvSpPr>
        <p:spPr>
          <a:xfrm>
            <a:off x="8307660" y="1728439"/>
            <a:ext cx="3523784" cy="3385542"/>
          </a:xfrm>
          <a:prstGeom prst="rect">
            <a:avLst/>
          </a:prstGeom>
          <a:noFill/>
        </p:spPr>
        <p:txBody>
          <a:bodyPr wrap="square" rtlCol="0">
            <a:spAutoFit/>
          </a:bodyPr>
          <a:lstStyle/>
          <a:p>
            <a:r>
              <a:rPr lang="en-US" sz="2000" i="1" dirty="0" smtClean="0">
                <a:solidFill>
                  <a:schemeClr val="bg1"/>
                </a:solidFill>
              </a:rPr>
              <a:t>This photo attracted my attention because it protects us from how dangerous cars can be. Especially, at night and drunk or with bad vision. Please take note of this excellent idea in other areas where there is too much traffic.</a:t>
            </a:r>
          </a:p>
          <a:p>
            <a:endParaRPr lang="en-US" i="1" dirty="0" smtClean="0">
              <a:solidFill>
                <a:schemeClr val="bg1"/>
              </a:solidFill>
            </a:endParaRPr>
          </a:p>
          <a:p>
            <a:r>
              <a:rPr lang="en-US" i="1" dirty="0" smtClean="0">
                <a:solidFill>
                  <a:schemeClr val="bg1"/>
                </a:solidFill>
              </a:rPr>
              <a:t>- Creekside District </a:t>
            </a:r>
            <a:r>
              <a:rPr lang="en-US" i="1" dirty="0" err="1" smtClean="0">
                <a:solidFill>
                  <a:schemeClr val="bg1"/>
                </a:solidFill>
              </a:rPr>
              <a:t>Photovoice</a:t>
            </a:r>
            <a:r>
              <a:rPr lang="en-US" i="1" dirty="0" smtClean="0">
                <a:solidFill>
                  <a:schemeClr val="bg1"/>
                </a:solidFill>
              </a:rPr>
              <a:t> participant</a:t>
            </a:r>
            <a:endParaRPr lang="en-US" i="1" dirty="0">
              <a:solidFill>
                <a:schemeClr val="bg1"/>
              </a:solidFill>
            </a:endParaRPr>
          </a:p>
        </p:txBody>
      </p:sp>
      <p:sp>
        <p:nvSpPr>
          <p:cNvPr id="6" name="TextBox 5"/>
          <p:cNvSpPr txBox="1"/>
          <p:nvPr/>
        </p:nvSpPr>
        <p:spPr>
          <a:xfrm>
            <a:off x="9824224" y="117518"/>
            <a:ext cx="221957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Pedestrian safety</a:t>
            </a:r>
            <a:endParaRPr lang="en-US" dirty="0"/>
          </a:p>
        </p:txBody>
      </p:sp>
    </p:spTree>
    <p:extLst>
      <p:ext uri="{BB962C8B-B14F-4D97-AF65-F5344CB8AC3E}">
        <p14:creationId xmlns:p14="http://schemas.microsoft.com/office/powerpoint/2010/main" val="1258482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720" y="346385"/>
            <a:ext cx="5715000" cy="2686050"/>
          </a:xfrm>
          <a:prstGeom prst="rect">
            <a:avLst/>
          </a:prstGeom>
        </p:spPr>
      </p:pic>
      <p:pic>
        <p:nvPicPr>
          <p:cNvPr id="3" name="Picture 2"/>
          <p:cNvPicPr>
            <a:picLocks noChangeAspect="1"/>
          </p:cNvPicPr>
          <p:nvPr/>
        </p:nvPicPr>
        <p:blipFill>
          <a:blip r:embed="rId4"/>
          <a:stretch>
            <a:fillRect/>
          </a:stretch>
        </p:blipFill>
        <p:spPr>
          <a:xfrm>
            <a:off x="697532" y="3300064"/>
            <a:ext cx="5667375" cy="3171825"/>
          </a:xfrm>
          <a:prstGeom prst="rect">
            <a:avLst/>
          </a:prstGeom>
        </p:spPr>
      </p:pic>
      <p:sp>
        <p:nvSpPr>
          <p:cNvPr id="4" name="TextBox 3"/>
          <p:cNvSpPr txBox="1"/>
          <p:nvPr/>
        </p:nvSpPr>
        <p:spPr>
          <a:xfrm>
            <a:off x="7147931" y="2016772"/>
            <a:ext cx="4516245" cy="3170099"/>
          </a:xfrm>
          <a:prstGeom prst="rect">
            <a:avLst/>
          </a:prstGeom>
          <a:noFill/>
        </p:spPr>
        <p:txBody>
          <a:bodyPr wrap="square" rtlCol="0">
            <a:spAutoFit/>
          </a:bodyPr>
          <a:lstStyle/>
          <a:p>
            <a:r>
              <a:rPr lang="en-US" sz="2000" i="1" dirty="0" smtClean="0">
                <a:solidFill>
                  <a:schemeClr val="bg1"/>
                </a:solidFill>
              </a:rPr>
              <a:t>There are many retail stores that are not attractive to walk around in the Creekside area.  I hope there will be more pleasant stores that attract more people who have family and kids, such as an ice cream store, bookstore, coffee shop, bicycle store, clothing shop, diner, etc.</a:t>
            </a:r>
          </a:p>
          <a:p>
            <a:endParaRPr lang="en-US" sz="2000" i="1" dirty="0">
              <a:solidFill>
                <a:schemeClr val="bg1"/>
              </a:solidFill>
            </a:endParaRPr>
          </a:p>
          <a:p>
            <a:r>
              <a:rPr lang="en-US" sz="2000" i="1" dirty="0">
                <a:solidFill>
                  <a:schemeClr val="bg1"/>
                </a:solidFill>
              </a:rPr>
              <a:t>- Creekside District </a:t>
            </a:r>
            <a:r>
              <a:rPr lang="en-US" sz="2000" i="1" dirty="0" err="1">
                <a:solidFill>
                  <a:schemeClr val="bg1"/>
                </a:solidFill>
              </a:rPr>
              <a:t>Photovoice</a:t>
            </a:r>
            <a:r>
              <a:rPr lang="en-US" sz="2000" i="1" dirty="0">
                <a:solidFill>
                  <a:schemeClr val="bg1"/>
                </a:solidFill>
              </a:rPr>
              <a:t> participant</a:t>
            </a:r>
          </a:p>
          <a:p>
            <a:endParaRPr lang="en-US" sz="2000" i="1" dirty="0">
              <a:solidFill>
                <a:schemeClr val="bg1"/>
              </a:solidFill>
            </a:endParaRPr>
          </a:p>
        </p:txBody>
      </p:sp>
      <p:sp>
        <p:nvSpPr>
          <p:cNvPr id="5" name="TextBox 4"/>
          <p:cNvSpPr txBox="1"/>
          <p:nvPr/>
        </p:nvSpPr>
        <p:spPr>
          <a:xfrm>
            <a:off x="6824547" y="117518"/>
            <a:ext cx="5219252"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Aging commercial strips and structures and the quality of businesses.</a:t>
            </a:r>
            <a:endParaRPr lang="en-US" dirty="0"/>
          </a:p>
        </p:txBody>
      </p:sp>
    </p:spTree>
    <p:extLst>
      <p:ext uri="{BB962C8B-B14F-4D97-AF65-F5344CB8AC3E}">
        <p14:creationId xmlns:p14="http://schemas.microsoft.com/office/powerpoint/2010/main" val="3376660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8725" y="939606"/>
            <a:ext cx="6778253" cy="4792121"/>
          </a:xfrm>
          <a:prstGeom prst="rect">
            <a:avLst/>
          </a:prstGeom>
        </p:spPr>
      </p:pic>
      <p:sp>
        <p:nvSpPr>
          <p:cNvPr id="3" name="TextBox 2"/>
          <p:cNvSpPr txBox="1"/>
          <p:nvPr/>
        </p:nvSpPr>
        <p:spPr>
          <a:xfrm>
            <a:off x="8017727" y="1761893"/>
            <a:ext cx="3646449" cy="3477875"/>
          </a:xfrm>
          <a:prstGeom prst="rect">
            <a:avLst/>
          </a:prstGeom>
          <a:noFill/>
        </p:spPr>
        <p:txBody>
          <a:bodyPr wrap="square" rtlCol="0">
            <a:spAutoFit/>
          </a:bodyPr>
          <a:lstStyle/>
          <a:p>
            <a:r>
              <a:rPr lang="en-US" sz="2000" i="1" dirty="0" smtClean="0">
                <a:solidFill>
                  <a:schemeClr val="bg1"/>
                </a:solidFill>
              </a:rPr>
              <a:t>This photo shows the poor use of land. You could use this for a number of things, shops, local businesses, a park. This is a lot of empty space and makes people think Beaverton isn’t well put together (which is partially true).</a:t>
            </a:r>
          </a:p>
          <a:p>
            <a:endParaRPr lang="en-US" sz="2000" i="1" dirty="0">
              <a:solidFill>
                <a:schemeClr val="bg1"/>
              </a:solidFill>
            </a:endParaRPr>
          </a:p>
          <a:p>
            <a:r>
              <a:rPr lang="en-US" sz="2000" i="1" dirty="0">
                <a:solidFill>
                  <a:schemeClr val="bg1"/>
                </a:solidFill>
              </a:rPr>
              <a:t>- Creekside District </a:t>
            </a:r>
            <a:r>
              <a:rPr lang="en-US" sz="2000" i="1" dirty="0" err="1">
                <a:solidFill>
                  <a:schemeClr val="bg1"/>
                </a:solidFill>
              </a:rPr>
              <a:t>Photovoice</a:t>
            </a:r>
            <a:r>
              <a:rPr lang="en-US" sz="2000" i="1" dirty="0">
                <a:solidFill>
                  <a:schemeClr val="bg1"/>
                </a:solidFill>
              </a:rPr>
              <a:t> participant</a:t>
            </a:r>
          </a:p>
          <a:p>
            <a:endParaRPr lang="en-US" sz="2000" i="1" dirty="0">
              <a:solidFill>
                <a:schemeClr val="bg1"/>
              </a:solidFill>
            </a:endParaRPr>
          </a:p>
        </p:txBody>
      </p:sp>
      <p:sp>
        <p:nvSpPr>
          <p:cNvPr id="4" name="TextBox 3"/>
          <p:cNvSpPr txBox="1"/>
          <p:nvPr/>
        </p:nvSpPr>
        <p:spPr>
          <a:xfrm>
            <a:off x="10013795" y="117518"/>
            <a:ext cx="196261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t>U</a:t>
            </a:r>
            <a:r>
              <a:rPr lang="en-US" dirty="0" smtClean="0"/>
              <a:t>nderutilized land</a:t>
            </a:r>
            <a:endParaRPr lang="en-US" dirty="0"/>
          </a:p>
        </p:txBody>
      </p:sp>
    </p:spTree>
    <p:extLst>
      <p:ext uri="{BB962C8B-B14F-4D97-AF65-F5344CB8AC3E}">
        <p14:creationId xmlns:p14="http://schemas.microsoft.com/office/powerpoint/2010/main" val="2464815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342" y="195843"/>
            <a:ext cx="6174053" cy="3334595"/>
          </a:xfrm>
          <a:prstGeom prst="rect">
            <a:avLst/>
          </a:prstGeom>
        </p:spPr>
      </p:pic>
      <p:sp>
        <p:nvSpPr>
          <p:cNvPr id="3" name="TextBox 2"/>
          <p:cNvSpPr txBox="1"/>
          <p:nvPr/>
        </p:nvSpPr>
        <p:spPr>
          <a:xfrm>
            <a:off x="175282" y="3641951"/>
            <a:ext cx="5065791" cy="3046988"/>
          </a:xfrm>
          <a:prstGeom prst="rect">
            <a:avLst/>
          </a:prstGeom>
          <a:noFill/>
        </p:spPr>
        <p:txBody>
          <a:bodyPr wrap="square" rtlCol="0">
            <a:spAutoFit/>
          </a:bodyPr>
          <a:lstStyle/>
          <a:p>
            <a:r>
              <a:rPr lang="es-ES" sz="1200" i="1" dirty="0">
                <a:solidFill>
                  <a:schemeClr val="bg1">
                    <a:lumMod val="65000"/>
                  </a:schemeClr>
                </a:solidFill>
                <a:latin typeface="Comic Sans MS" panose="030F0702030302020204" pitchFamily="66" charset="0"/>
              </a:rPr>
              <a:t>Veo mucha pobreza en esta foto. es algo muy triste y muy humillante; pues vivimos en un </a:t>
            </a:r>
            <a:r>
              <a:rPr lang="es-ES" sz="1200" i="1" dirty="0" err="1">
                <a:solidFill>
                  <a:schemeClr val="bg1">
                    <a:lumMod val="65000"/>
                  </a:schemeClr>
                </a:solidFill>
                <a:latin typeface="Comic Sans MS" panose="030F0702030302020204" pitchFamily="66" charset="0"/>
              </a:rPr>
              <a:t>pais</a:t>
            </a:r>
            <a:r>
              <a:rPr lang="es-ES" sz="1200" i="1" dirty="0">
                <a:solidFill>
                  <a:schemeClr val="bg1">
                    <a:lumMod val="65000"/>
                  </a:schemeClr>
                </a:solidFill>
                <a:latin typeface="Comic Sans MS" panose="030F0702030302020204" pitchFamily="66" charset="0"/>
              </a:rPr>
              <a:t> donde se supone q’ el adelantamiento de nuestra viva </a:t>
            </a:r>
            <a:r>
              <a:rPr lang="es-ES" sz="1200" i="1" dirty="0" err="1">
                <a:solidFill>
                  <a:schemeClr val="bg1">
                    <a:lumMod val="65000"/>
                  </a:schemeClr>
                </a:solidFill>
                <a:latin typeface="Comic Sans MS" panose="030F0702030302020204" pitchFamily="66" charset="0"/>
              </a:rPr>
              <a:t>deberia</a:t>
            </a:r>
            <a:r>
              <a:rPr lang="es-ES" sz="1200" i="1" dirty="0">
                <a:solidFill>
                  <a:schemeClr val="bg1">
                    <a:lumMod val="65000"/>
                  </a:schemeClr>
                </a:solidFill>
                <a:latin typeface="Comic Sans MS" panose="030F0702030302020204" pitchFamily="66" charset="0"/>
              </a:rPr>
              <a:t> ser </a:t>
            </a:r>
            <a:r>
              <a:rPr lang="es-ES" sz="1200" i="1" dirty="0" err="1">
                <a:solidFill>
                  <a:schemeClr val="bg1">
                    <a:lumMod val="65000"/>
                  </a:schemeClr>
                </a:solidFill>
                <a:latin typeface="Comic Sans MS" panose="030F0702030302020204" pitchFamily="66" charset="0"/>
              </a:rPr>
              <a:t>exelente</a:t>
            </a:r>
            <a:r>
              <a:rPr lang="es-ES" sz="1200" i="1" dirty="0">
                <a:solidFill>
                  <a:schemeClr val="bg1">
                    <a:lumMod val="65000"/>
                  </a:schemeClr>
                </a:solidFill>
                <a:latin typeface="Comic Sans MS" panose="030F0702030302020204" pitchFamily="66" charset="0"/>
              </a:rPr>
              <a:t> o de menos mucho mejor q’ otros </a:t>
            </a:r>
            <a:r>
              <a:rPr lang="es-ES" sz="1200" i="1" dirty="0" err="1">
                <a:solidFill>
                  <a:schemeClr val="bg1">
                    <a:lumMod val="65000"/>
                  </a:schemeClr>
                </a:solidFill>
                <a:latin typeface="Comic Sans MS" panose="030F0702030302020204" pitchFamily="66" charset="0"/>
              </a:rPr>
              <a:t>paises</a:t>
            </a:r>
            <a:r>
              <a:rPr lang="es-ES" sz="1200" i="1" dirty="0">
                <a:solidFill>
                  <a:schemeClr val="bg1">
                    <a:lumMod val="65000"/>
                  </a:schemeClr>
                </a:solidFill>
                <a:latin typeface="Comic Sans MS" panose="030F0702030302020204" pitchFamily="66" charset="0"/>
              </a:rPr>
              <a:t> de muy mala </a:t>
            </a:r>
            <a:r>
              <a:rPr lang="es-ES" sz="1200" i="1" dirty="0" err="1">
                <a:solidFill>
                  <a:schemeClr val="bg1">
                    <a:lumMod val="65000"/>
                  </a:schemeClr>
                </a:solidFill>
                <a:latin typeface="Comic Sans MS" panose="030F0702030302020204" pitchFamily="66" charset="0"/>
              </a:rPr>
              <a:t>economia</a:t>
            </a:r>
            <a:r>
              <a:rPr lang="es-ES" sz="1200" i="1" dirty="0">
                <a:solidFill>
                  <a:schemeClr val="bg1">
                    <a:lumMod val="65000"/>
                  </a:schemeClr>
                </a:solidFill>
                <a:latin typeface="Comic Sans MS" panose="030F0702030302020204" pitchFamily="66" charset="0"/>
              </a:rPr>
              <a:t>. Puedo ver a’ a pesar de q’ vivimos en el </a:t>
            </a:r>
            <a:r>
              <a:rPr lang="es-ES" sz="1200" i="1" dirty="0" err="1">
                <a:solidFill>
                  <a:schemeClr val="bg1">
                    <a:lumMod val="65000"/>
                  </a:schemeClr>
                </a:solidFill>
                <a:latin typeface="Comic Sans MS" panose="030F0702030302020204" pitchFamily="66" charset="0"/>
              </a:rPr>
              <a:t>pais</a:t>
            </a:r>
            <a:r>
              <a:rPr lang="es-ES" sz="1200" i="1" dirty="0">
                <a:solidFill>
                  <a:schemeClr val="bg1">
                    <a:lumMod val="65000"/>
                  </a:schemeClr>
                </a:solidFill>
                <a:latin typeface="Comic Sans MS" panose="030F0702030302020204" pitchFamily="66" charset="0"/>
              </a:rPr>
              <a:t> de las maravillas la pobreza o simpleza del descuido de nuestra ciudad y de las personas q’ trabajan no ponen nada d’ </a:t>
            </a:r>
            <a:r>
              <a:rPr lang="es-ES" sz="1200" i="1" dirty="0" err="1">
                <a:solidFill>
                  <a:schemeClr val="bg1">
                    <a:lumMod val="65000"/>
                  </a:schemeClr>
                </a:solidFill>
                <a:latin typeface="Comic Sans MS" panose="030F0702030302020204" pitchFamily="66" charset="0"/>
              </a:rPr>
              <a:t>atencion</a:t>
            </a:r>
            <a:r>
              <a:rPr lang="es-ES" sz="1200" i="1" dirty="0">
                <a:solidFill>
                  <a:schemeClr val="bg1">
                    <a:lumMod val="65000"/>
                  </a:schemeClr>
                </a:solidFill>
                <a:latin typeface="Comic Sans MS" panose="030F0702030302020204" pitchFamily="66" charset="0"/>
              </a:rPr>
              <a:t> a nuestros niños o nuestros comunidad. Hay muchos lugares q’ serian perfectos para poder construir un bonito </a:t>
            </a:r>
            <a:r>
              <a:rPr lang="es-ES" sz="1200" i="1" dirty="0" err="1">
                <a:solidFill>
                  <a:schemeClr val="bg1">
                    <a:lumMod val="65000"/>
                  </a:schemeClr>
                </a:solidFill>
                <a:latin typeface="Comic Sans MS" panose="030F0702030302020204" pitchFamily="66" charset="0"/>
              </a:rPr>
              <a:t>parke</a:t>
            </a:r>
            <a:r>
              <a:rPr lang="es-ES" sz="1200" i="1" dirty="0">
                <a:solidFill>
                  <a:schemeClr val="bg1">
                    <a:lumMod val="65000"/>
                  </a:schemeClr>
                </a:solidFill>
                <a:latin typeface="Comic Sans MS" panose="030F0702030302020204" pitchFamily="66" charset="0"/>
              </a:rPr>
              <a:t> para nuestros hijos, para nuestros vecinos y para </a:t>
            </a:r>
            <a:r>
              <a:rPr lang="es-ES" sz="1200" i="1" dirty="0" err="1">
                <a:solidFill>
                  <a:schemeClr val="bg1">
                    <a:lumMod val="65000"/>
                  </a:schemeClr>
                </a:solidFill>
                <a:latin typeface="Comic Sans MS" panose="030F0702030302020204" pitchFamily="66" charset="0"/>
              </a:rPr>
              <a:t>reejar</a:t>
            </a:r>
            <a:r>
              <a:rPr lang="es-ES" sz="1200" i="1" dirty="0">
                <a:solidFill>
                  <a:schemeClr val="bg1">
                    <a:lumMod val="65000"/>
                  </a:schemeClr>
                </a:solidFill>
                <a:latin typeface="Comic Sans MS" panose="030F0702030302020204" pitchFamily="66" charset="0"/>
              </a:rPr>
              <a:t> el calor de una comunidad interesante pues representa nuestro potencial de </a:t>
            </a:r>
            <a:r>
              <a:rPr lang="es-ES" sz="1200" i="1" dirty="0" err="1">
                <a:solidFill>
                  <a:schemeClr val="bg1">
                    <a:lumMod val="65000"/>
                  </a:schemeClr>
                </a:solidFill>
                <a:latin typeface="Comic Sans MS" panose="030F0702030302020204" pitchFamily="66" charset="0"/>
              </a:rPr>
              <a:t>exito</a:t>
            </a:r>
            <a:r>
              <a:rPr lang="es-ES" sz="1200" i="1" dirty="0">
                <a:solidFill>
                  <a:schemeClr val="bg1">
                    <a:lumMod val="65000"/>
                  </a:schemeClr>
                </a:solidFill>
                <a:latin typeface="Comic Sans MS" panose="030F0702030302020204" pitchFamily="66" charset="0"/>
              </a:rPr>
              <a:t> y colabora con el crecimiento de una ciudad tan natural como </a:t>
            </a:r>
            <a:r>
              <a:rPr lang="es-ES" sz="1200" i="1" dirty="0" err="1" smtClean="0">
                <a:solidFill>
                  <a:schemeClr val="bg1">
                    <a:lumMod val="65000"/>
                  </a:schemeClr>
                </a:solidFill>
                <a:latin typeface="Comic Sans MS" panose="030F0702030302020204" pitchFamily="66" charset="0"/>
              </a:rPr>
              <a:t>Oregon</a:t>
            </a:r>
            <a:r>
              <a:rPr lang="es-ES" sz="1200" i="1" dirty="0">
                <a:solidFill>
                  <a:schemeClr val="bg1">
                    <a:lumMod val="65000"/>
                  </a:schemeClr>
                </a:solidFill>
                <a:latin typeface="Comic Sans MS" panose="030F0702030302020204" pitchFamily="66" charset="0"/>
              </a:rPr>
              <a:t>. Por favor de mirar esta foto con profundidad y comprender q’ no somos unos bichos raros, somos humanos parte de uno solo. Nuestra comunidad. Un censo a la Vecindad para recuperar buenas ideas de </a:t>
            </a:r>
            <a:r>
              <a:rPr lang="es-ES" sz="1200" i="1" dirty="0" err="1">
                <a:solidFill>
                  <a:schemeClr val="bg1">
                    <a:lumMod val="65000"/>
                  </a:schemeClr>
                </a:solidFill>
                <a:latin typeface="Comic Sans MS" panose="030F0702030302020204" pitchFamily="66" charset="0"/>
              </a:rPr>
              <a:t>ke</a:t>
            </a:r>
            <a:r>
              <a:rPr lang="es-ES" sz="1200" i="1" dirty="0">
                <a:solidFill>
                  <a:schemeClr val="bg1">
                    <a:lumMod val="65000"/>
                  </a:schemeClr>
                </a:solidFill>
                <a:latin typeface="Comic Sans MS" panose="030F0702030302020204" pitchFamily="66" charset="0"/>
              </a:rPr>
              <a:t> tipo de </a:t>
            </a:r>
            <a:r>
              <a:rPr lang="es-ES" sz="1200" i="1" dirty="0" err="1">
                <a:solidFill>
                  <a:schemeClr val="bg1">
                    <a:lumMod val="65000"/>
                  </a:schemeClr>
                </a:solidFill>
                <a:latin typeface="Comic Sans MS" panose="030F0702030302020204" pitchFamily="66" charset="0"/>
              </a:rPr>
              <a:t>parke</a:t>
            </a:r>
            <a:r>
              <a:rPr lang="es-ES" sz="1200" i="1" dirty="0">
                <a:solidFill>
                  <a:schemeClr val="bg1">
                    <a:lumMod val="65000"/>
                  </a:schemeClr>
                </a:solidFill>
                <a:latin typeface="Comic Sans MS" panose="030F0702030302020204" pitchFamily="66" charset="0"/>
              </a:rPr>
              <a:t> y donde podemos hacerlo seria </a:t>
            </a:r>
            <a:r>
              <a:rPr lang="es-ES" sz="1200" i="1" dirty="0" err="1">
                <a:solidFill>
                  <a:schemeClr val="bg1">
                    <a:lumMod val="65000"/>
                  </a:schemeClr>
                </a:solidFill>
                <a:latin typeface="Comic Sans MS" panose="030F0702030302020204" pitchFamily="66" charset="0"/>
              </a:rPr>
              <a:t>exelente</a:t>
            </a:r>
            <a:r>
              <a:rPr lang="es-ES" sz="1200" i="1" dirty="0">
                <a:solidFill>
                  <a:schemeClr val="bg1">
                    <a:lumMod val="65000"/>
                  </a:schemeClr>
                </a:solidFill>
                <a:latin typeface="Comic Sans MS" panose="030F0702030302020204" pitchFamily="66" charset="0"/>
              </a:rPr>
              <a:t>. </a:t>
            </a:r>
            <a:endParaRPr lang="en-US" sz="1200" dirty="0">
              <a:solidFill>
                <a:schemeClr val="bg1">
                  <a:lumMod val="65000"/>
                </a:schemeClr>
              </a:solidFill>
              <a:latin typeface="Comic Sans MS" panose="030F0702030302020204" pitchFamily="66" charset="0"/>
            </a:endParaRPr>
          </a:p>
        </p:txBody>
      </p:sp>
      <p:sp>
        <p:nvSpPr>
          <p:cNvPr id="4" name="TextBox 3"/>
          <p:cNvSpPr txBox="1"/>
          <p:nvPr/>
        </p:nvSpPr>
        <p:spPr>
          <a:xfrm>
            <a:off x="6724185" y="405609"/>
            <a:ext cx="5252224" cy="6740307"/>
          </a:xfrm>
          <a:prstGeom prst="rect">
            <a:avLst/>
          </a:prstGeom>
          <a:noFill/>
        </p:spPr>
        <p:txBody>
          <a:bodyPr wrap="square" rtlCol="0">
            <a:spAutoFit/>
          </a:bodyPr>
          <a:lstStyle/>
          <a:p>
            <a:r>
              <a:rPr lang="en-US" sz="1600" i="1" dirty="0" smtClean="0">
                <a:solidFill>
                  <a:schemeClr val="bg1"/>
                </a:solidFill>
              </a:rPr>
              <a:t>I see a lot of poverty in this picture. It is something very sad and humiliating because we live in a country where the advancement is supposed to make our life excellent or at least a lot better than other countries with a bad economy.</a:t>
            </a:r>
          </a:p>
          <a:p>
            <a:endParaRPr lang="en-US" sz="1600" i="1" dirty="0">
              <a:solidFill>
                <a:schemeClr val="bg1"/>
              </a:solidFill>
            </a:endParaRPr>
          </a:p>
          <a:p>
            <a:r>
              <a:rPr lang="en-US" sz="1600" i="1" dirty="0" smtClean="0">
                <a:solidFill>
                  <a:schemeClr val="bg1"/>
                </a:solidFill>
              </a:rPr>
              <a:t>I can see even when we live in the country of wonders, poverty or simply the neglect of our city and the people that work don’t pay any attention to our children or our community.</a:t>
            </a:r>
          </a:p>
          <a:p>
            <a:endParaRPr lang="en-US" sz="1600" i="1" dirty="0">
              <a:solidFill>
                <a:schemeClr val="bg1"/>
              </a:solidFill>
            </a:endParaRPr>
          </a:p>
          <a:p>
            <a:r>
              <a:rPr lang="en-US" sz="1600" i="1" dirty="0" smtClean="0">
                <a:solidFill>
                  <a:schemeClr val="bg1"/>
                </a:solidFill>
              </a:rPr>
              <a:t>There are a lot of places that would be perfect to build a pretty park for our children, for our neighbors and to reflect the warmth of a community interested since it represents our potential to success and it collaborates with the growth of a city as natural as Oregon.</a:t>
            </a:r>
          </a:p>
          <a:p>
            <a:endParaRPr lang="en-US" sz="1600" i="1" dirty="0">
              <a:solidFill>
                <a:schemeClr val="bg1"/>
              </a:solidFill>
            </a:endParaRPr>
          </a:p>
          <a:p>
            <a:r>
              <a:rPr lang="en-US" sz="1600" i="1" dirty="0" smtClean="0">
                <a:solidFill>
                  <a:schemeClr val="bg1"/>
                </a:solidFill>
              </a:rPr>
              <a:t>Please look at this photo in depth and understand that we’re not </a:t>
            </a:r>
            <a:r>
              <a:rPr lang="en-US" sz="1600" i="1" dirty="0" err="1" smtClean="0">
                <a:solidFill>
                  <a:schemeClr val="bg1"/>
                </a:solidFill>
              </a:rPr>
              <a:t>weirdos</a:t>
            </a:r>
            <a:r>
              <a:rPr lang="en-US" sz="1600" i="1" dirty="0" smtClean="0">
                <a:solidFill>
                  <a:schemeClr val="bg1"/>
                </a:solidFill>
              </a:rPr>
              <a:t>, we are human beings that are part of our community.</a:t>
            </a:r>
          </a:p>
          <a:p>
            <a:endParaRPr lang="en-US" sz="1600" i="1" dirty="0">
              <a:solidFill>
                <a:schemeClr val="bg1"/>
              </a:solidFill>
            </a:endParaRPr>
          </a:p>
          <a:p>
            <a:r>
              <a:rPr lang="en-US" sz="1600" i="1" dirty="0" smtClean="0">
                <a:solidFill>
                  <a:schemeClr val="bg1"/>
                </a:solidFill>
              </a:rPr>
              <a:t>We need a survey of our neighborhood to get our good ideas about what type of park and were we can build it. This would be excellent.</a:t>
            </a:r>
          </a:p>
          <a:p>
            <a:endParaRPr lang="en-US" sz="1600" i="1" dirty="0" smtClean="0">
              <a:solidFill>
                <a:schemeClr val="bg1"/>
              </a:solidFill>
            </a:endParaRPr>
          </a:p>
          <a:p>
            <a:r>
              <a:rPr lang="en-US" sz="1600" i="1" dirty="0">
                <a:solidFill>
                  <a:schemeClr val="bg1"/>
                </a:solidFill>
              </a:rPr>
              <a:t>- Creekside District </a:t>
            </a:r>
            <a:r>
              <a:rPr lang="en-US" sz="1600" i="1" dirty="0" err="1">
                <a:solidFill>
                  <a:schemeClr val="bg1"/>
                </a:solidFill>
              </a:rPr>
              <a:t>Photovoice</a:t>
            </a:r>
            <a:r>
              <a:rPr lang="en-US" sz="1600" i="1" dirty="0">
                <a:solidFill>
                  <a:schemeClr val="bg1"/>
                </a:solidFill>
              </a:rPr>
              <a:t> participant</a:t>
            </a:r>
          </a:p>
          <a:p>
            <a:endParaRPr lang="en-US" sz="1600" i="1" dirty="0">
              <a:solidFill>
                <a:schemeClr val="bg1"/>
              </a:solidFill>
            </a:endParaRPr>
          </a:p>
        </p:txBody>
      </p:sp>
      <p:sp>
        <p:nvSpPr>
          <p:cNvPr id="5" name="Rectangle 4"/>
          <p:cNvSpPr/>
          <p:nvPr/>
        </p:nvSpPr>
        <p:spPr>
          <a:xfrm>
            <a:off x="6724185" y="4304372"/>
            <a:ext cx="5252224" cy="196261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013795" y="117518"/>
            <a:ext cx="196261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Poverty and racism</a:t>
            </a:r>
            <a:endParaRPr lang="en-US" dirty="0"/>
          </a:p>
        </p:txBody>
      </p:sp>
    </p:spTree>
    <p:extLst>
      <p:ext uri="{BB962C8B-B14F-4D97-AF65-F5344CB8AC3E}">
        <p14:creationId xmlns:p14="http://schemas.microsoft.com/office/powerpoint/2010/main" val="3607542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rPr>
              <a:t>Influence of Urban Morphology, Suburban Culture, </a:t>
            </a:r>
            <a:br>
              <a:rPr lang="en-US" sz="4000" dirty="0" smtClean="0">
                <a:solidFill>
                  <a:schemeClr val="bg1"/>
                </a:solidFill>
              </a:rPr>
            </a:br>
            <a:r>
              <a:rPr lang="en-US" sz="4000" dirty="0" smtClean="0">
                <a:solidFill>
                  <a:schemeClr val="bg1"/>
                </a:solidFill>
              </a:rPr>
              <a:t>and Politics</a:t>
            </a:r>
            <a:endParaRPr lang="en-US" sz="4000" dirty="0">
              <a:solidFill>
                <a:schemeClr val="bg1"/>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8610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364" y="0"/>
            <a:ext cx="11228642" cy="6858000"/>
          </a:xfrm>
          <a:prstGeom prst="rect">
            <a:avLst/>
          </a:prstGeom>
        </p:spPr>
      </p:pic>
      <p:sp>
        <p:nvSpPr>
          <p:cNvPr id="3" name="TextBox 2"/>
          <p:cNvSpPr txBox="1"/>
          <p:nvPr/>
        </p:nvSpPr>
        <p:spPr>
          <a:xfrm>
            <a:off x="1002813" y="5326698"/>
            <a:ext cx="2090057"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Population density calculated from Census block data, 2010</a:t>
            </a:r>
            <a:endParaRPr lang="en-US" dirty="0"/>
          </a:p>
        </p:txBody>
      </p:sp>
      <p:sp>
        <p:nvSpPr>
          <p:cNvPr id="4" name="TextBox 3"/>
          <p:cNvSpPr txBox="1"/>
          <p:nvPr/>
        </p:nvSpPr>
        <p:spPr>
          <a:xfrm>
            <a:off x="8530683" y="270588"/>
            <a:ext cx="301828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2400" dirty="0" smtClean="0"/>
              <a:t>Significance of Unincorporated Areas</a:t>
            </a:r>
            <a:endParaRPr lang="en-US" sz="2400" dirty="0"/>
          </a:p>
        </p:txBody>
      </p:sp>
      <p:sp>
        <p:nvSpPr>
          <p:cNvPr id="8" name="Oval 7"/>
          <p:cNvSpPr/>
          <p:nvPr/>
        </p:nvSpPr>
        <p:spPr>
          <a:xfrm>
            <a:off x="4315522" y="2787805"/>
            <a:ext cx="903249" cy="1170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940850">
            <a:off x="4605454" y="2141034"/>
            <a:ext cx="1427356" cy="802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7674">
            <a:off x="6434689" y="557282"/>
            <a:ext cx="1987142" cy="6355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06547">
            <a:off x="6816984" y="3876403"/>
            <a:ext cx="1546209" cy="8456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41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383449" y="0"/>
            <a:ext cx="9427664" cy="6858000"/>
          </a:xfrm>
          <a:prstGeom prst="rect">
            <a:avLst/>
          </a:prstGeom>
        </p:spPr>
      </p:pic>
      <p:sp>
        <p:nvSpPr>
          <p:cNvPr id="8" name="TextBox 7"/>
          <p:cNvSpPr txBox="1"/>
          <p:nvPr/>
        </p:nvSpPr>
        <p:spPr>
          <a:xfrm>
            <a:off x="1516565" y="223024"/>
            <a:ext cx="3479180" cy="523220"/>
          </a:xfrm>
          <a:prstGeom prst="rect">
            <a:avLst/>
          </a:prstGeom>
          <a:noFill/>
        </p:spPr>
        <p:txBody>
          <a:bodyPr wrap="square" rtlCol="0">
            <a:spAutoFit/>
          </a:bodyPr>
          <a:lstStyle/>
          <a:p>
            <a:r>
              <a:rPr lang="en-US" sz="2800" b="1" dirty="0" smtClean="0">
                <a:solidFill>
                  <a:schemeClr val="bg1"/>
                </a:solidFill>
              </a:rPr>
              <a:t>Beaverton, OR</a:t>
            </a:r>
            <a:endParaRPr lang="en-US" sz="2800" b="1" dirty="0">
              <a:solidFill>
                <a:schemeClr val="bg1"/>
              </a:solidFill>
            </a:endParaRPr>
          </a:p>
        </p:txBody>
      </p:sp>
      <p:sp>
        <p:nvSpPr>
          <p:cNvPr id="5" name="TextBox 4"/>
          <p:cNvSpPr txBox="1"/>
          <p:nvPr/>
        </p:nvSpPr>
        <p:spPr>
          <a:xfrm>
            <a:off x="8530683" y="270588"/>
            <a:ext cx="336766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2400" dirty="0" smtClean="0"/>
              <a:t>Political Complexities of Suburban Boundaries</a:t>
            </a:r>
            <a:endParaRPr lang="en-US" sz="2400" dirty="0"/>
          </a:p>
        </p:txBody>
      </p:sp>
      <p:sp>
        <p:nvSpPr>
          <p:cNvPr id="9" name="Line Callout 3 (Accent Bar) 8"/>
          <p:cNvSpPr/>
          <p:nvPr/>
        </p:nvSpPr>
        <p:spPr>
          <a:xfrm>
            <a:off x="814039" y="1577232"/>
            <a:ext cx="1717287" cy="1393902"/>
          </a:xfrm>
          <a:prstGeom prst="accentCallout3">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Nike Headquarters</a:t>
            </a:r>
          </a:p>
          <a:p>
            <a:pPr algn="ctr"/>
            <a:r>
              <a:rPr lang="en-US" sz="1200" dirty="0" smtClean="0"/>
              <a:t>(in unincorporated Washington County, surrounded by the City of Beaverton)</a:t>
            </a:r>
            <a:endParaRPr lang="en-US" sz="1200" dirty="0"/>
          </a:p>
        </p:txBody>
      </p:sp>
      <p:cxnSp>
        <p:nvCxnSpPr>
          <p:cNvPr id="4" name="Straight Arrow Connector 3"/>
          <p:cNvCxnSpPr/>
          <p:nvPr/>
        </p:nvCxnSpPr>
        <p:spPr>
          <a:xfrm>
            <a:off x="1873405" y="3534937"/>
            <a:ext cx="1382750" cy="2671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9330612" y="1939405"/>
            <a:ext cx="2705878" cy="274815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9330613" y="1632856"/>
            <a:ext cx="2705878" cy="307777"/>
          </a:xfrm>
          <a:prstGeom prst="rect">
            <a:avLst/>
          </a:prstGeom>
          <a:solidFill>
            <a:schemeClr val="bg1"/>
          </a:solidFill>
        </p:spPr>
        <p:txBody>
          <a:bodyPr wrap="square" rtlCol="0">
            <a:spAutoFit/>
          </a:bodyPr>
          <a:lstStyle/>
          <a:p>
            <a:r>
              <a:rPr lang="en-US" sz="1400" dirty="0" smtClean="0"/>
              <a:t>Largest Employers in 2013</a:t>
            </a:r>
            <a:endParaRPr lang="en-US" sz="1400" dirty="0"/>
          </a:p>
        </p:txBody>
      </p:sp>
      <p:cxnSp>
        <p:nvCxnSpPr>
          <p:cNvPr id="14" name="Straight Arrow Connector 13"/>
          <p:cNvCxnSpPr/>
          <p:nvPr/>
        </p:nvCxnSpPr>
        <p:spPr>
          <a:xfrm>
            <a:off x="2442117" y="2375210"/>
            <a:ext cx="1371600" cy="1561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888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3713" y="0"/>
            <a:ext cx="9094506" cy="6858000"/>
          </a:xfrm>
          <a:prstGeom prst="rect">
            <a:avLst/>
          </a:prstGeom>
        </p:spPr>
      </p:pic>
      <p:sp>
        <p:nvSpPr>
          <p:cNvPr id="3" name="TextBox 2"/>
          <p:cNvSpPr txBox="1"/>
          <p:nvPr/>
        </p:nvSpPr>
        <p:spPr>
          <a:xfrm>
            <a:off x="2074127" y="2007220"/>
            <a:ext cx="3590693" cy="646331"/>
          </a:xfrm>
          <a:prstGeom prst="rect">
            <a:avLst/>
          </a:prstGeom>
          <a:noFill/>
        </p:spPr>
        <p:txBody>
          <a:bodyPr wrap="square" rtlCol="0">
            <a:spAutoFit/>
          </a:bodyPr>
          <a:lstStyle/>
          <a:p>
            <a:r>
              <a:rPr lang="en-US" sz="3600" dirty="0" smtClean="0"/>
              <a:t>Unincorporated</a:t>
            </a:r>
            <a:endParaRPr lang="en-US" sz="3600" dirty="0"/>
          </a:p>
        </p:txBody>
      </p:sp>
    </p:spTree>
    <p:extLst>
      <p:ext uri="{BB962C8B-B14F-4D97-AF65-F5344CB8AC3E}">
        <p14:creationId xmlns:p14="http://schemas.microsoft.com/office/powerpoint/2010/main" val="2652538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9662" y="0"/>
            <a:ext cx="9900432" cy="6858000"/>
          </a:xfrm>
          <a:prstGeom prst="rect">
            <a:avLst/>
          </a:prstGeom>
        </p:spPr>
      </p:pic>
      <p:pic>
        <p:nvPicPr>
          <p:cNvPr id="5" name="Picture 4"/>
          <p:cNvPicPr>
            <a:picLocks noChangeAspect="1"/>
          </p:cNvPicPr>
          <p:nvPr/>
        </p:nvPicPr>
        <p:blipFill>
          <a:blip r:embed="rId4"/>
          <a:stretch>
            <a:fillRect/>
          </a:stretch>
        </p:blipFill>
        <p:spPr>
          <a:xfrm>
            <a:off x="1414230" y="6230163"/>
            <a:ext cx="1914525" cy="352425"/>
          </a:xfrm>
          <a:prstGeom prst="rect">
            <a:avLst/>
          </a:prstGeom>
        </p:spPr>
      </p:pic>
      <p:sp>
        <p:nvSpPr>
          <p:cNvPr id="6" name="Rectangle 5"/>
          <p:cNvSpPr/>
          <p:nvPr/>
        </p:nvSpPr>
        <p:spPr>
          <a:xfrm>
            <a:off x="3635296" y="3100039"/>
            <a:ext cx="457201" cy="4014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07298" y="4884234"/>
            <a:ext cx="144966" cy="189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668107" y="3100038"/>
            <a:ext cx="345688" cy="267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55050" y="2864179"/>
            <a:ext cx="780246" cy="726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52658" y="150972"/>
            <a:ext cx="2090057"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Hispanic population density calculated from Census block data, 2010</a:t>
            </a:r>
            <a:endParaRPr lang="en-US" dirty="0"/>
          </a:p>
        </p:txBody>
      </p:sp>
      <p:pic>
        <p:nvPicPr>
          <p:cNvPr id="13" name="Picture 12"/>
          <p:cNvPicPr>
            <a:picLocks noChangeAspect="1"/>
          </p:cNvPicPr>
          <p:nvPr/>
        </p:nvPicPr>
        <p:blipFill>
          <a:blip r:embed="rId5"/>
          <a:stretch>
            <a:fillRect/>
          </a:stretch>
        </p:blipFill>
        <p:spPr>
          <a:xfrm>
            <a:off x="9761515" y="4166119"/>
            <a:ext cx="1981200" cy="25527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9761516" y="3902930"/>
            <a:ext cx="1981200" cy="369332"/>
          </a:xfrm>
          <a:prstGeom prst="rect">
            <a:avLst/>
          </a:prstGeom>
          <a:solidFill>
            <a:schemeClr val="bg1"/>
          </a:solidFill>
        </p:spPr>
        <p:txBody>
          <a:bodyPr wrap="square" rtlCol="0">
            <a:spAutoFit/>
          </a:bodyPr>
          <a:lstStyle/>
          <a:p>
            <a:r>
              <a:rPr lang="en-US" dirty="0" smtClean="0"/>
              <a:t>Top 10 Cities</a:t>
            </a:r>
            <a:endParaRPr lang="en-US" dirty="0"/>
          </a:p>
        </p:txBody>
      </p:sp>
    </p:spTree>
    <p:extLst>
      <p:ext uri="{BB962C8B-B14F-4D97-AF65-F5344CB8AC3E}">
        <p14:creationId xmlns:p14="http://schemas.microsoft.com/office/powerpoint/2010/main" val="339174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9585" y="0"/>
            <a:ext cx="9917944" cy="6858000"/>
          </a:xfrm>
          <a:prstGeom prst="rect">
            <a:avLst/>
          </a:prstGeom>
        </p:spPr>
      </p:pic>
      <p:pic>
        <p:nvPicPr>
          <p:cNvPr id="4" name="Picture 3"/>
          <p:cNvPicPr>
            <a:picLocks noChangeAspect="1"/>
          </p:cNvPicPr>
          <p:nvPr/>
        </p:nvPicPr>
        <p:blipFill>
          <a:blip r:embed="rId4"/>
          <a:stretch>
            <a:fillRect/>
          </a:stretch>
        </p:blipFill>
        <p:spPr>
          <a:xfrm>
            <a:off x="1414230" y="6230163"/>
            <a:ext cx="1914525" cy="352425"/>
          </a:xfrm>
          <a:prstGeom prst="rect">
            <a:avLst/>
          </a:prstGeom>
        </p:spPr>
      </p:pic>
      <p:sp>
        <p:nvSpPr>
          <p:cNvPr id="5" name="Rectangle 4"/>
          <p:cNvSpPr/>
          <p:nvPr/>
        </p:nvSpPr>
        <p:spPr>
          <a:xfrm>
            <a:off x="8831766" y="3303549"/>
            <a:ext cx="379142" cy="250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223685" y="3303549"/>
            <a:ext cx="305398"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98557" y="3769113"/>
            <a:ext cx="379142" cy="468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68790" y="2319453"/>
            <a:ext cx="379142" cy="301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72039" y="1605776"/>
            <a:ext cx="379142" cy="250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52658" y="150972"/>
            <a:ext cx="2090057"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Hispanic population density calculated from Census block data, 2010</a:t>
            </a:r>
            <a:endParaRPr lang="en-US" dirty="0"/>
          </a:p>
        </p:txBody>
      </p:sp>
      <p:pic>
        <p:nvPicPr>
          <p:cNvPr id="13" name="Picture 12"/>
          <p:cNvPicPr>
            <a:picLocks noChangeAspect="1"/>
          </p:cNvPicPr>
          <p:nvPr/>
        </p:nvPicPr>
        <p:blipFill>
          <a:blip r:embed="rId5"/>
          <a:stretch>
            <a:fillRect/>
          </a:stretch>
        </p:blipFill>
        <p:spPr>
          <a:xfrm>
            <a:off x="8618515" y="4249958"/>
            <a:ext cx="3124200" cy="2466975"/>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8618515" y="3891777"/>
            <a:ext cx="3124200" cy="369332"/>
          </a:xfrm>
          <a:prstGeom prst="rect">
            <a:avLst/>
          </a:prstGeom>
          <a:solidFill>
            <a:schemeClr val="bg1"/>
          </a:solidFill>
        </p:spPr>
        <p:txBody>
          <a:bodyPr wrap="square" rtlCol="0">
            <a:spAutoFit/>
          </a:bodyPr>
          <a:lstStyle/>
          <a:p>
            <a:r>
              <a:rPr lang="en-US" dirty="0" smtClean="0"/>
              <a:t>Top 10 Neighborhoods</a:t>
            </a:r>
            <a:endParaRPr lang="en-US" dirty="0"/>
          </a:p>
        </p:txBody>
      </p:sp>
    </p:spTree>
    <p:extLst>
      <p:ext uri="{BB962C8B-B14F-4D97-AF65-F5344CB8AC3E}">
        <p14:creationId xmlns:p14="http://schemas.microsoft.com/office/powerpoint/2010/main" val="3355170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304" y="0"/>
            <a:ext cx="9831697" cy="6858000"/>
          </a:xfrm>
          <a:prstGeom prst="rect">
            <a:avLst/>
          </a:prstGeom>
        </p:spPr>
      </p:pic>
      <p:sp>
        <p:nvSpPr>
          <p:cNvPr id="8" name="Oval 7"/>
          <p:cNvSpPr/>
          <p:nvPr/>
        </p:nvSpPr>
        <p:spPr>
          <a:xfrm>
            <a:off x="4951141" y="3429000"/>
            <a:ext cx="644744" cy="91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940850">
            <a:off x="4944192" y="2305605"/>
            <a:ext cx="1303387" cy="648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7674">
            <a:off x="7258429" y="799663"/>
            <a:ext cx="1877884" cy="588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06547">
            <a:off x="7566628" y="4548596"/>
            <a:ext cx="1261487" cy="5286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52658" y="150972"/>
            <a:ext cx="2090057"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smtClean="0"/>
              <a:t>Children 5-17 density calculated from Census block data, 2010</a:t>
            </a:r>
            <a:endParaRPr lang="en-US" dirty="0"/>
          </a:p>
        </p:txBody>
      </p:sp>
    </p:spTree>
    <p:extLst>
      <p:ext uri="{BB962C8B-B14F-4D97-AF65-F5344CB8AC3E}">
        <p14:creationId xmlns:p14="http://schemas.microsoft.com/office/powerpoint/2010/main" val="3916749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4411</TotalTime>
  <Words>1396</Words>
  <Application>Microsoft Office PowerPoint</Application>
  <PresentationFormat>Widescreen</PresentationFormat>
  <Paragraphs>109</Paragraphs>
  <Slides>23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Comic Sans MS</vt:lpstr>
      <vt:lpstr>Times New Roman</vt:lpstr>
      <vt:lpstr>Office Theme</vt:lpstr>
      <vt:lpstr>Supporting Data Driven Decision-making in 1st Tier Suburbs:  Portland Region</vt:lpstr>
      <vt:lpstr>PowerPoint Presentation</vt:lpstr>
      <vt:lpstr>Influence of Urban Morphology, Suburban Culture,  and Politics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Word About The Nature of Suburban Places  and Challenges to Public Participation  and Primary Data Collection</vt:lpstr>
      <vt:lpstr>Creekside District Master Plan &amp; IMS’ Role</vt:lpstr>
      <vt:lpstr>PowerPoint Presentation</vt:lpstr>
      <vt:lpstr>We have had to go beyond the Open House           - Beaverton planner</vt:lpstr>
      <vt:lpstr>PowerPoint Presentation</vt:lpstr>
      <vt:lpstr>PowerPoint Presentation</vt:lpstr>
      <vt:lpstr>PowerPoint Presentation</vt:lpstr>
      <vt:lpstr>PowerPoint Presentation</vt:lpstr>
    </vt:vector>
  </TitlesOfParts>
  <Company>Portland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Merrick</dc:creator>
  <cp:lastModifiedBy>Meg Merrick</cp:lastModifiedBy>
  <cp:revision>143</cp:revision>
  <dcterms:created xsi:type="dcterms:W3CDTF">2014-09-25T22:30:54Z</dcterms:created>
  <dcterms:modified xsi:type="dcterms:W3CDTF">2014-10-14T20:44:41Z</dcterms:modified>
</cp:coreProperties>
</file>