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0" r:id="rId3"/>
    <p:sldId id="258" r:id="rId4"/>
    <p:sldId id="259" r:id="rId5"/>
    <p:sldId id="262" r:id="rId6"/>
    <p:sldId id="261" r:id="rId7"/>
    <p:sldId id="269" r:id="rId8"/>
    <p:sldId id="270" r:id="rId9"/>
    <p:sldId id="271" r:id="rId10"/>
    <p:sldId id="263" r:id="rId11"/>
    <p:sldId id="264" r:id="rId12"/>
    <p:sldId id="265" r:id="rId13"/>
    <p:sldId id="266" r:id="rId14"/>
    <p:sldId id="267" r:id="rId15"/>
    <p:sldId id="268" r:id="rId16"/>
    <p:sldId id="257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9" autoAdjust="0"/>
    <p:restoredTop sz="94660"/>
  </p:normalViewPr>
  <p:slideViewPr>
    <p:cSldViewPr snapToGrid="0">
      <p:cViewPr varScale="1">
        <p:scale>
          <a:sx n="59" d="100"/>
          <a:sy n="59" d="100"/>
        </p:scale>
        <p:origin x="30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10/15/2014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10/15/2014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10/15/2014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10/15/2014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52131" y="724975"/>
            <a:ext cx="8855357" cy="2616199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Designosaur" pitchFamily="2" charset="0"/>
              </a:rPr>
              <a:t>Growing Challenges in the</a:t>
            </a:r>
            <a:r>
              <a:rPr lang="en-US" dirty="0" smtClean="0">
                <a:latin typeface="Designosaur" pitchFamily="2" charset="0"/>
              </a:rPr>
              <a:t/>
            </a:r>
            <a:br>
              <a:rPr lang="en-US" dirty="0" smtClean="0">
                <a:latin typeface="Designosaur" pitchFamily="2" charset="0"/>
              </a:rPr>
            </a:br>
            <a:r>
              <a:rPr lang="en-US" dirty="0" smtClean="0">
                <a:latin typeface="Designosaur" pitchFamily="2" charset="0"/>
              </a:rPr>
              <a:t>North </a:t>
            </a:r>
            <a:r>
              <a:rPr lang="en-US" dirty="0" smtClean="0">
                <a:latin typeface="Designosaur" pitchFamily="2" charset="0"/>
              </a:rPr>
              <a:t>Texas Corridor</a:t>
            </a:r>
            <a:endParaRPr lang="en-US" dirty="0">
              <a:latin typeface="Designosaur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545891"/>
            <a:ext cx="6987645" cy="1388534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Designosaur" pitchFamily="2" charset="0"/>
              </a:rPr>
              <a:t>Anthony Galvan</a:t>
            </a:r>
            <a:endParaRPr lang="en-US" sz="2400" dirty="0">
              <a:latin typeface="Designosaur" pitchFamily="2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1018" y="5527343"/>
            <a:ext cx="6114377" cy="1134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5160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Collection Challenges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728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Characteristics of Suburbs and Exurbs that Affect Data Collection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Varying and sparse populations</a:t>
            </a:r>
          </a:p>
          <a:p>
            <a:r>
              <a:rPr lang="en-US" dirty="0" smtClean="0"/>
              <a:t>Inadequate staff</a:t>
            </a:r>
          </a:p>
          <a:p>
            <a:r>
              <a:rPr lang="en-US" dirty="0" smtClean="0"/>
              <a:t>Technological deficiencies</a:t>
            </a:r>
          </a:p>
          <a:p>
            <a:r>
              <a:rPr lang="en-US" dirty="0" smtClean="0"/>
              <a:t>Inconsistent reporting practices</a:t>
            </a:r>
          </a:p>
          <a:p>
            <a:r>
              <a:rPr lang="en-US" dirty="0" smtClean="0"/>
              <a:t>Jurisdictional conflicts and differences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8195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Varying and Sparse Populations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Affects which Census products can be used to describe a geography.</a:t>
            </a:r>
          </a:p>
          <a:p>
            <a:r>
              <a:rPr lang="en-US" dirty="0" smtClean="0"/>
              <a:t>Affects data masking practices:</a:t>
            </a:r>
          </a:p>
          <a:p>
            <a:pPr lvl="1"/>
            <a:r>
              <a:rPr lang="en-US" dirty="0" smtClean="0"/>
              <a:t>Birth Data</a:t>
            </a:r>
          </a:p>
          <a:p>
            <a:pPr lvl="1"/>
            <a:r>
              <a:rPr lang="en-US" dirty="0" smtClean="0"/>
              <a:t>Death Data</a:t>
            </a:r>
          </a:p>
          <a:p>
            <a:pPr lvl="1"/>
            <a:r>
              <a:rPr lang="en-US" dirty="0" smtClean="0"/>
              <a:t>School Data</a:t>
            </a:r>
          </a:p>
        </p:txBody>
      </p:sp>
    </p:spTree>
    <p:extLst>
      <p:ext uri="{BB962C8B-B14F-4D97-AF65-F5344CB8AC3E}">
        <p14:creationId xmlns:p14="http://schemas.microsoft.com/office/powerpoint/2010/main" val="2101622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Inadequate Staff and Technological Deficiencies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Smaller jurisdictions and agencies lack the staff to handle effective reporting</a:t>
            </a:r>
          </a:p>
          <a:p>
            <a:r>
              <a:rPr lang="en-US" dirty="0" smtClean="0"/>
              <a:t>Out-of-date technology prevents smaller jurisdictions from tracking and reporting:</a:t>
            </a:r>
          </a:p>
          <a:p>
            <a:pPr lvl="1"/>
            <a:r>
              <a:rPr lang="en-US" dirty="0" smtClean="0"/>
              <a:t>Police Departments</a:t>
            </a:r>
          </a:p>
          <a:p>
            <a:pPr lvl="1"/>
            <a:r>
              <a:rPr lang="en-US" dirty="0" smtClean="0"/>
              <a:t>Health Departments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44406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Inconsistent Reporting and Jurisdictional Differences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Across several counties and municipalities, policies for data collection, reporting and retention vary:</a:t>
            </a:r>
          </a:p>
          <a:p>
            <a:pPr lvl="1"/>
            <a:r>
              <a:rPr lang="en-US" dirty="0" smtClean="0"/>
              <a:t>Police Departments</a:t>
            </a:r>
          </a:p>
          <a:p>
            <a:pPr lvl="1"/>
            <a:r>
              <a:rPr lang="en-US" dirty="0" smtClean="0"/>
              <a:t>Schools and School Districts</a:t>
            </a:r>
          </a:p>
          <a:p>
            <a:pPr lvl="1"/>
            <a:r>
              <a:rPr lang="en-US" dirty="0" smtClean="0"/>
              <a:t>County Courts</a:t>
            </a:r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76162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Overall Impact of these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 sources can vary significantly across geographies</a:t>
            </a:r>
          </a:p>
          <a:p>
            <a:r>
              <a:rPr lang="en-US" dirty="0" smtClean="0"/>
              <a:t>Smaller and non-urban geographies may lack data altogether</a:t>
            </a:r>
          </a:p>
          <a:p>
            <a:r>
              <a:rPr lang="en-US" dirty="0" smtClean="0"/>
              <a:t>Comparisons across these geographies are nearly impossible</a:t>
            </a:r>
          </a:p>
          <a:p>
            <a:r>
              <a:rPr lang="en-US" dirty="0" smtClean="0"/>
              <a:t>Differences are difficult to communicate to a wide audience</a:t>
            </a:r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50546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3996" y="431996"/>
            <a:ext cx="4544007" cy="299700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148114" y="3835399"/>
            <a:ext cx="789577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800 W Campbell Road</a:t>
            </a:r>
          </a:p>
          <a:p>
            <a:pPr algn="ctr"/>
            <a:r>
              <a:rPr lang="en-US" sz="2400" dirty="0" smtClean="0"/>
              <a:t>Mailstop WT20</a:t>
            </a:r>
          </a:p>
          <a:p>
            <a:pPr algn="ctr"/>
            <a:r>
              <a:rPr lang="en-US" sz="2400" dirty="0" smtClean="0"/>
              <a:t>Richardson, Texas 75080</a:t>
            </a:r>
          </a:p>
          <a:p>
            <a:pPr algn="ctr"/>
            <a:r>
              <a:rPr lang="en-US" sz="2400" dirty="0" smtClean="0"/>
              <a:t>972.883.5430</a:t>
            </a:r>
          </a:p>
          <a:p>
            <a:pPr algn="ctr"/>
            <a:r>
              <a:rPr lang="en-US" sz="2400" dirty="0" smtClean="0"/>
              <a:t>iupr.utdallas.edu</a:t>
            </a:r>
          </a:p>
          <a:p>
            <a:pPr algn="ctr"/>
            <a:r>
              <a:rPr lang="en-US" sz="2400" dirty="0" smtClean="0"/>
              <a:t>iupr@utdallas.edu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22863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North Texas Footprint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784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09" y="0"/>
            <a:ext cx="10018713" cy="1752599"/>
          </a:xfrm>
        </p:spPr>
        <p:txBody>
          <a:bodyPr/>
          <a:lstStyle/>
          <a:p>
            <a:r>
              <a:rPr lang="en-US" dirty="0" smtClean="0"/>
              <a:t>Dallas and Dallas County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9927" y="1097794"/>
            <a:ext cx="6647475" cy="5760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0498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09" y="0"/>
            <a:ext cx="10018713" cy="1752599"/>
          </a:xfrm>
        </p:spPr>
        <p:txBody>
          <a:bodyPr>
            <a:normAutofit/>
          </a:bodyPr>
          <a:lstStyle/>
          <a:p>
            <a:r>
              <a:rPr lang="en-US" dirty="0" smtClean="0"/>
              <a:t>Suburban Dallas and </a:t>
            </a:r>
            <a:br>
              <a:rPr lang="en-US" dirty="0" smtClean="0"/>
            </a:br>
            <a:r>
              <a:rPr lang="en-US" dirty="0" smtClean="0"/>
              <a:t>the North Texas Corridor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049" y="1752599"/>
            <a:ext cx="6437231" cy="4876800"/>
          </a:xfrm>
        </p:spPr>
      </p:pic>
      <p:sp>
        <p:nvSpPr>
          <p:cNvPr id="8" name="Right Arrow 7"/>
          <p:cNvSpPr/>
          <p:nvPr/>
        </p:nvSpPr>
        <p:spPr>
          <a:xfrm rot="16200000">
            <a:off x="7815495" y="3688175"/>
            <a:ext cx="4554921" cy="787556"/>
          </a:xfrm>
          <a:prstGeom prst="rightArrow">
            <a:avLst>
              <a:gd name="adj1" fmla="val 50000"/>
              <a:gd name="adj2" fmla="val 56383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 rot="5400000">
            <a:off x="9506969" y="3771163"/>
            <a:ext cx="11981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116 Miles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112395" y="2210546"/>
            <a:ext cx="1485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Denton County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677474" y="2288039"/>
            <a:ext cx="1485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Collin County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1279" y="1534510"/>
            <a:ext cx="6281001" cy="5094889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225520" y="3152897"/>
            <a:ext cx="39203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6,800 Square Miles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4343400" y="3737672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Denton County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547759" y="3850752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Collin County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848884" y="2475036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Cooke County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903020" y="2344579"/>
            <a:ext cx="12310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Grayson County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7973276" y="2489047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FanninCounty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7305107" y="5135831"/>
            <a:ext cx="13163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Rockwall County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3096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3" grpId="0"/>
      <p:bldP spid="10" grpId="0"/>
      <p:bldP spid="11" grpId="0"/>
      <p:bldP spid="4" grpId="0"/>
      <p:bldP spid="12" grpId="0"/>
      <p:bldP spid="13" grpId="0"/>
      <p:bldP spid="14" grpId="0"/>
      <p:bldP spid="15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Suburban Poverty in North Texas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176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09" y="0"/>
            <a:ext cx="10018713" cy="1752599"/>
          </a:xfrm>
        </p:spPr>
        <p:txBody>
          <a:bodyPr/>
          <a:lstStyle/>
          <a:p>
            <a:r>
              <a:rPr lang="en-US" dirty="0" smtClean="0"/>
              <a:t>Concentrated Poverty in the Suburbs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5138" y="1275582"/>
            <a:ext cx="6877054" cy="539722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686300" y="2104815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Denton County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90659" y="2217895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Collin County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515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09" y="0"/>
            <a:ext cx="10018713" cy="1752599"/>
          </a:xfrm>
        </p:spPr>
        <p:txBody>
          <a:bodyPr/>
          <a:lstStyle/>
          <a:p>
            <a:r>
              <a:rPr lang="en-US" dirty="0" smtClean="0"/>
              <a:t>Rapid Growth in Population and Poverty</a:t>
            </a:r>
            <a:endParaRPr lang="en-US" dirty="0"/>
          </a:p>
        </p:txBody>
      </p:sp>
      <p:pic>
        <p:nvPicPr>
          <p:cNvPr id="6" name="Content Placeholder 9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3066004" y="1609366"/>
            <a:ext cx="6855321" cy="4976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6212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09" y="0"/>
            <a:ext cx="10018713" cy="1752599"/>
          </a:xfrm>
        </p:spPr>
        <p:txBody>
          <a:bodyPr/>
          <a:lstStyle/>
          <a:p>
            <a:r>
              <a:rPr lang="en-US" dirty="0" smtClean="0"/>
              <a:t>Childhood Population and Poverty</a:t>
            </a:r>
            <a:endParaRPr lang="en-US" dirty="0"/>
          </a:p>
        </p:txBody>
      </p:sp>
      <p:pic>
        <p:nvPicPr>
          <p:cNvPr id="5" name="Content Placeholder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33450" y="1616529"/>
            <a:ext cx="6920430" cy="5023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7697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09" y="0"/>
            <a:ext cx="10018713" cy="1752599"/>
          </a:xfrm>
        </p:spPr>
        <p:txBody>
          <a:bodyPr/>
          <a:lstStyle/>
          <a:p>
            <a:r>
              <a:rPr lang="en-US" dirty="0" smtClean="0"/>
              <a:t>Poverty Rates – 2000 - 2012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3397090" y="1752598"/>
            <a:ext cx="6710296" cy="4871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7943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Custom 7">
      <a:dk1>
        <a:sysClr val="windowText" lastClr="000000"/>
      </a:dk1>
      <a:lt1>
        <a:sysClr val="window" lastClr="FFFFFF"/>
      </a:lt1>
      <a:dk2>
        <a:srgbClr val="212121"/>
      </a:dk2>
      <a:lt2>
        <a:srgbClr val="FFFFFF"/>
      </a:lt2>
      <a:accent1>
        <a:srgbClr val="0039A6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Custom 1">
      <a:majorFont>
        <a:latin typeface="Designosaur"/>
        <a:ea typeface=""/>
        <a:cs typeface=""/>
      </a:majorFont>
      <a:minorFont>
        <a:latin typeface="Tahoma"/>
        <a:ea typeface=""/>
        <a:cs typeface="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TC103457496[[fn=Parallax]]</Template>
  <TotalTime>696</TotalTime>
  <Words>229</Words>
  <Application>Microsoft Office PowerPoint</Application>
  <PresentationFormat>Widescreen</PresentationFormat>
  <Paragraphs>58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Designosaur</vt:lpstr>
      <vt:lpstr>Tahoma</vt:lpstr>
      <vt:lpstr>Parallax</vt:lpstr>
      <vt:lpstr>Growing Challenges in the North Texas Corridor</vt:lpstr>
      <vt:lpstr>The North Texas Footprint</vt:lpstr>
      <vt:lpstr>Dallas and Dallas County</vt:lpstr>
      <vt:lpstr>Suburban Dallas and  the North Texas Corridor</vt:lpstr>
      <vt:lpstr>Suburban Poverty in North Texas</vt:lpstr>
      <vt:lpstr>Concentrated Poverty in the Suburbs</vt:lpstr>
      <vt:lpstr>Rapid Growth in Population and Poverty</vt:lpstr>
      <vt:lpstr>Childhood Population and Poverty</vt:lpstr>
      <vt:lpstr>Poverty Rates – 2000 - 2012</vt:lpstr>
      <vt:lpstr>Data Collection Challenges</vt:lpstr>
      <vt:lpstr>Characteristics of Suburbs and Exurbs that Affect Data Collection</vt:lpstr>
      <vt:lpstr>Varying and Sparse Populations</vt:lpstr>
      <vt:lpstr>Inadequate Staff and Technological Deficiencies</vt:lpstr>
      <vt:lpstr>Inconsistent Reporting and Jurisdictional Differences</vt:lpstr>
      <vt:lpstr>Overall Impact of these Challenges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Suburban Poverty in North Texas</dc:title>
  <dc:creator>Galvan, Anthony</dc:creator>
  <cp:lastModifiedBy>Galvan, Anthony</cp:lastModifiedBy>
  <cp:revision>16</cp:revision>
  <dcterms:created xsi:type="dcterms:W3CDTF">2014-10-14T18:44:56Z</dcterms:created>
  <dcterms:modified xsi:type="dcterms:W3CDTF">2014-10-15T14:59:22Z</dcterms:modified>
</cp:coreProperties>
</file>