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311" r:id="rId2"/>
    <p:sldId id="313" r:id="rId3"/>
    <p:sldId id="315" r:id="rId4"/>
    <p:sldId id="342" r:id="rId5"/>
    <p:sldId id="344" r:id="rId6"/>
    <p:sldId id="349" r:id="rId7"/>
    <p:sldId id="334" r:id="rId8"/>
    <p:sldId id="335" r:id="rId9"/>
    <p:sldId id="337" r:id="rId10"/>
    <p:sldId id="343" r:id="rId11"/>
    <p:sldId id="351" r:id="rId12"/>
    <p:sldId id="352" r:id="rId13"/>
    <p:sldId id="348" r:id="rId14"/>
    <p:sldId id="354" r:id="rId15"/>
    <p:sldId id="350" r:id="rId16"/>
    <p:sldId id="353"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1006" autoAdjust="0"/>
  </p:normalViewPr>
  <p:slideViewPr>
    <p:cSldViewPr>
      <p:cViewPr>
        <p:scale>
          <a:sx n="50" d="100"/>
          <a:sy n="50" d="100"/>
        </p:scale>
        <p:origin x="-2538" y="-7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DFEF55E-777E-4C3A-A899-FDFB4B40CD94}" type="datetimeFigureOut">
              <a:rPr lang="en-US" smtClean="0"/>
              <a:t>4/28/2015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3BF2DAFC-057C-4F46-98B7-1DC61F7DC6F0}" type="slidenum">
              <a:rPr lang="en-US" smtClean="0"/>
              <a:t>‹#›</a:t>
            </a:fld>
            <a:endParaRPr lang="en-US"/>
          </a:p>
        </p:txBody>
      </p:sp>
    </p:spTree>
    <p:extLst>
      <p:ext uri="{BB962C8B-B14F-4D97-AF65-F5344CB8AC3E}">
        <p14:creationId xmlns:p14="http://schemas.microsoft.com/office/powerpoint/2010/main" val="18420946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1C385F0-8667-4B91-B31C-801271833928}" type="datetimeFigureOut">
              <a:rPr lang="en-US" smtClean="0"/>
              <a:pPr/>
              <a:t>4/28/2015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221F4A6-E61B-47CA-AFE4-0413D238AD0B}" type="slidenum">
              <a:rPr lang="en-US" smtClean="0"/>
              <a:pPr/>
              <a:t>‹#›</a:t>
            </a:fld>
            <a:endParaRPr lang="en-US"/>
          </a:p>
        </p:txBody>
      </p:sp>
    </p:spTree>
    <p:extLst>
      <p:ext uri="{BB962C8B-B14F-4D97-AF65-F5344CB8AC3E}">
        <p14:creationId xmlns:p14="http://schemas.microsoft.com/office/powerpoint/2010/main" val="16803435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1F4A6-E61B-47CA-AFE4-0413D238AD0B}" type="slidenum">
              <a:rPr lang="en-US" smtClean="0"/>
              <a:pPr/>
              <a:t>1</a:t>
            </a:fld>
            <a:endParaRPr lang="en-US"/>
          </a:p>
        </p:txBody>
      </p:sp>
    </p:spTree>
    <p:extLst>
      <p:ext uri="{BB962C8B-B14F-4D97-AF65-F5344CB8AC3E}">
        <p14:creationId xmlns:p14="http://schemas.microsoft.com/office/powerpoint/2010/main" val="253187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And connect absent kids to the right intervention.  Here’s an aggregate report showing that the group of kids who are MOST likely to be chronically absent (~29% </a:t>
            </a:r>
            <a:r>
              <a:rPr lang="en-US" baseline="0" dirty="0" err="1" smtClean="0"/>
              <a:t>vs</a:t>
            </a:r>
            <a:r>
              <a:rPr lang="en-US" baseline="0" dirty="0" smtClean="0"/>
              <a:t> ~22%) is Hispanic girls who are NOT LEP, and they’re TWICE as likely to be chronically absent as non-Hispanic boys.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DDF72E0-2FED-4EEE-86C0-62D66FC0A945}" type="slidenum">
              <a:rPr lang="en-US" smtClean="0"/>
              <a:pPr/>
              <a:t>7</a:t>
            </a:fld>
            <a:endParaRPr lang="en-US"/>
          </a:p>
        </p:txBody>
      </p:sp>
    </p:spTree>
    <p:extLst>
      <p:ext uri="{BB962C8B-B14F-4D97-AF65-F5344CB8AC3E}">
        <p14:creationId xmlns:p14="http://schemas.microsoft.com/office/powerpoint/2010/main" val="122566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smtClean="0"/>
          </a:p>
          <a:p>
            <a:pPr defTabSz="966612">
              <a:defRPr/>
            </a:pPr>
            <a:r>
              <a:rPr lang="en-US" dirty="0" smtClean="0"/>
              <a:t>With permissions</a:t>
            </a:r>
            <a:r>
              <a:rPr lang="en-US" baseline="0" dirty="0" smtClean="0"/>
              <a:t> I can drill down from that report to the record of one of those chronically absent Hispanic girls.  She’s only had one attendance warning notice recorded, but with this early warning system we see that her absenteeism is getting worse – now she’s missed 41% of school days in the last month.</a:t>
            </a:r>
          </a:p>
          <a:p>
            <a:pPr defTabSz="966612">
              <a:defRPr/>
            </a:pPr>
            <a:endParaRPr lang="en-US" dirty="0" smtClean="0"/>
          </a:p>
          <a:p>
            <a:pPr defTabSz="966612">
              <a:defRPr/>
            </a:pPr>
            <a:r>
              <a:rPr lang="en-US" dirty="0" smtClean="0"/>
              <a:t>Once we connect the datasets</a:t>
            </a:r>
            <a:r>
              <a:rPr lang="en-US" baseline="0" dirty="0" smtClean="0"/>
              <a:t> and with consent, we can also tell from this same screen whether she has a serious health problem that might cause absence.  We can already see that she isn’t mobile or homeless, but she did enroll in school two days late.</a:t>
            </a:r>
          </a:p>
          <a:p>
            <a:endParaRPr lang="en-US" dirty="0"/>
          </a:p>
        </p:txBody>
      </p:sp>
      <p:sp>
        <p:nvSpPr>
          <p:cNvPr id="4" name="Slide Number Placeholder 3"/>
          <p:cNvSpPr>
            <a:spLocks noGrp="1"/>
          </p:cNvSpPr>
          <p:nvPr>
            <p:ph type="sldNum" sz="quarter" idx="10"/>
          </p:nvPr>
        </p:nvSpPr>
        <p:spPr/>
        <p:txBody>
          <a:bodyPr/>
          <a:lstStyle/>
          <a:p>
            <a:fld id="{3DDF72E0-2FED-4EEE-86C0-62D66FC0A945}" type="slidenum">
              <a:rPr lang="en-US" smtClean="0"/>
              <a:pPr/>
              <a:t>8</a:t>
            </a:fld>
            <a:endParaRPr lang="en-US"/>
          </a:p>
        </p:txBody>
      </p:sp>
    </p:spTree>
    <p:extLst>
      <p:ext uri="{BB962C8B-B14F-4D97-AF65-F5344CB8AC3E}">
        <p14:creationId xmlns:p14="http://schemas.microsoft.com/office/powerpoint/2010/main" val="2568566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And with</a:t>
            </a:r>
            <a:r>
              <a:rPr lang="en-US" baseline="0" dirty="0" smtClean="0"/>
              <a:t> consent we can start to build a family-level dataset that captures things like parent employment and transportation and after school child-care.  This is the dashboard we need to support family-centered approaches</a:t>
            </a:r>
            <a:endParaRPr lang="en-US" dirty="0"/>
          </a:p>
        </p:txBody>
      </p:sp>
      <p:sp>
        <p:nvSpPr>
          <p:cNvPr id="4" name="Slide Number Placeholder 3"/>
          <p:cNvSpPr>
            <a:spLocks noGrp="1"/>
          </p:cNvSpPr>
          <p:nvPr>
            <p:ph type="sldNum" sz="quarter" idx="10"/>
          </p:nvPr>
        </p:nvSpPr>
        <p:spPr/>
        <p:txBody>
          <a:bodyPr/>
          <a:lstStyle/>
          <a:p>
            <a:fld id="{3DDF72E0-2FED-4EEE-86C0-62D66FC0A945}" type="slidenum">
              <a:rPr lang="en-US" smtClean="0"/>
              <a:pPr/>
              <a:t>9</a:t>
            </a:fld>
            <a:endParaRPr lang="en-US"/>
          </a:p>
        </p:txBody>
      </p:sp>
    </p:spTree>
    <p:extLst>
      <p:ext uri="{BB962C8B-B14F-4D97-AF65-F5344CB8AC3E}">
        <p14:creationId xmlns:p14="http://schemas.microsoft.com/office/powerpoint/2010/main" val="3706518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Why we built something from scratch:</a:t>
            </a:r>
          </a:p>
          <a:p>
            <a:pPr eaLnBrk="1" hangingPunct="1">
              <a:spcBef>
                <a:spcPct val="0"/>
              </a:spcBef>
            </a:pPr>
            <a:endParaRPr lang="en-US" dirty="0" smtClean="0"/>
          </a:p>
          <a:p>
            <a:pPr eaLnBrk="1" hangingPunct="1">
              <a:spcBef>
                <a:spcPct val="0"/>
              </a:spcBef>
            </a:pPr>
            <a:r>
              <a:rPr lang="en-US" dirty="0" smtClean="0"/>
              <a:t>San Antonio needed a “data commons” that would make integrated data (in aggregate form) accessible to the general public, not just a small group of project staff or researchers.  So a case management-type application wouldn’t work.</a:t>
            </a:r>
          </a:p>
          <a:p>
            <a:pPr eaLnBrk="1" hangingPunct="1">
              <a:spcBef>
                <a:spcPct val="0"/>
              </a:spcBef>
            </a:pPr>
            <a:endParaRPr lang="en-US" dirty="0" smtClean="0"/>
          </a:p>
          <a:p>
            <a:pPr eaLnBrk="1" hangingPunct="1">
              <a:spcBef>
                <a:spcPct val="0"/>
              </a:spcBef>
            </a:pPr>
            <a:r>
              <a:rPr lang="en-US" dirty="0" smtClean="0"/>
              <a:t>Initiatives like Eastside Promise and Casey FCCC, though, needed integrated data for individual children and families, with identifiers intact and visible.  So a data warehouse wouldn’t work.</a:t>
            </a:r>
          </a:p>
          <a:p>
            <a:pPr eaLnBrk="1" hangingPunct="1">
              <a:spcBef>
                <a:spcPct val="0"/>
              </a:spcBef>
            </a:pPr>
            <a:endParaRPr lang="en-US" dirty="0" smtClean="0"/>
          </a:p>
          <a:p>
            <a:pPr eaLnBrk="1" hangingPunct="1">
              <a:spcBef>
                <a:spcPct val="0"/>
              </a:spcBef>
            </a:pPr>
            <a:r>
              <a:rPr lang="en-US" dirty="0" smtClean="0"/>
              <a:t>We didn’t want to ask partner agencies to key client data into a shared database, because that means duplicate data entry and a lot of extra data entry errors, or else switching databases even if the agency is happy with what they’ve been using and doesn’t want to switch.</a:t>
            </a:r>
          </a:p>
          <a:p>
            <a:pPr eaLnBrk="1" hangingPunct="1">
              <a:spcBef>
                <a:spcPct val="0"/>
              </a:spcBef>
            </a:pPr>
            <a:endParaRPr lang="en-US" dirty="0" smtClean="0"/>
          </a:p>
          <a:p>
            <a:pPr eaLnBrk="1" hangingPunct="1">
              <a:spcBef>
                <a:spcPct val="0"/>
              </a:spcBef>
            </a:pPr>
            <a:r>
              <a:rPr lang="en-US" dirty="0" smtClean="0"/>
              <a:t>So we built a solution that would pull together and link data from whatever data system the partner agency is using.  They might be using Excel, or they might have six different relational databases.  Regardless, they keep entering their data into the system they like (ETO would be an example), and we pull it together and integrate it at the person level with other agencies’ data, as well as other datasets like Census and neighborhood conditions.</a:t>
            </a:r>
          </a:p>
          <a:p>
            <a:pPr eaLnBrk="1" hangingPunct="1">
              <a:spcBef>
                <a:spcPct val="0"/>
              </a:spcBef>
            </a:pPr>
            <a:endParaRPr lang="en-US" dirty="0" smtClean="0"/>
          </a:p>
          <a:p>
            <a:pPr eaLnBrk="1" hangingPunct="1">
              <a:spcBef>
                <a:spcPct val="0"/>
              </a:spcBef>
            </a:pPr>
            <a:r>
              <a:rPr lang="en-US" dirty="0" smtClean="0"/>
              <a:t>We went a step further and created a solution that would MOVE less raw data than is usually required to integrate data using a product like </a:t>
            </a:r>
            <a:r>
              <a:rPr lang="en-US" dirty="0" err="1" smtClean="0"/>
              <a:t>nFocus</a:t>
            </a:r>
            <a:r>
              <a:rPr lang="en-US" dirty="0" smtClean="0"/>
              <a:t> or ETO.  [see next slide]</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71FF7E5-707B-4022-9B26-8EBFD242C751}" type="slidenum">
              <a:rPr lang="en-US" smtClean="0"/>
              <a:pPr>
                <a:defRPr/>
              </a:pPr>
              <a:t>11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Why we built something from scratch:</a:t>
            </a:r>
          </a:p>
          <a:p>
            <a:pPr eaLnBrk="1" hangingPunct="1">
              <a:spcBef>
                <a:spcPct val="0"/>
              </a:spcBef>
            </a:pPr>
            <a:endParaRPr lang="en-US" dirty="0" smtClean="0"/>
          </a:p>
          <a:p>
            <a:pPr eaLnBrk="1" hangingPunct="1">
              <a:spcBef>
                <a:spcPct val="0"/>
              </a:spcBef>
            </a:pPr>
            <a:r>
              <a:rPr lang="en-US" dirty="0" smtClean="0"/>
              <a:t>San Antonio needed a “data commons” that would make integrated data (in aggregate form) accessible to the general public, not just a small group of project staff or researchers.  So a case management-type application wouldn’t work.</a:t>
            </a:r>
          </a:p>
          <a:p>
            <a:pPr eaLnBrk="1" hangingPunct="1">
              <a:spcBef>
                <a:spcPct val="0"/>
              </a:spcBef>
            </a:pPr>
            <a:endParaRPr lang="en-US" dirty="0" smtClean="0"/>
          </a:p>
          <a:p>
            <a:pPr eaLnBrk="1" hangingPunct="1">
              <a:spcBef>
                <a:spcPct val="0"/>
              </a:spcBef>
            </a:pPr>
            <a:r>
              <a:rPr lang="en-US" dirty="0" smtClean="0"/>
              <a:t>Initiatives like Eastside Promise and Casey FCCC, though, needed integrated data for individual children and families, with identifiers intact and visible.  So a data warehouse wouldn’t work.</a:t>
            </a:r>
          </a:p>
          <a:p>
            <a:pPr eaLnBrk="1" hangingPunct="1">
              <a:spcBef>
                <a:spcPct val="0"/>
              </a:spcBef>
            </a:pPr>
            <a:endParaRPr lang="en-US" dirty="0" smtClean="0"/>
          </a:p>
          <a:p>
            <a:pPr eaLnBrk="1" hangingPunct="1">
              <a:spcBef>
                <a:spcPct val="0"/>
              </a:spcBef>
            </a:pPr>
            <a:r>
              <a:rPr lang="en-US" dirty="0" smtClean="0"/>
              <a:t>We didn’t want to ask partner agencies to key client data into a shared database, because that means duplicate data entry and a lot of extra data entry errors, or else switching databases even if the agency is happy with what they’ve been using and doesn’t want to switch.</a:t>
            </a:r>
          </a:p>
          <a:p>
            <a:pPr eaLnBrk="1" hangingPunct="1">
              <a:spcBef>
                <a:spcPct val="0"/>
              </a:spcBef>
            </a:pPr>
            <a:endParaRPr lang="en-US" dirty="0" smtClean="0"/>
          </a:p>
          <a:p>
            <a:pPr eaLnBrk="1" hangingPunct="1">
              <a:spcBef>
                <a:spcPct val="0"/>
              </a:spcBef>
            </a:pPr>
            <a:r>
              <a:rPr lang="en-US" dirty="0" smtClean="0"/>
              <a:t>So we built a solution that would pull together and link data from whatever data system the partner agency is using.  They might be using Excel, or they might have six different relational databases.  Regardless, they keep entering their data into the system they like (ETO would be an example), and we pull it together and integrate it at the person level with other agencies’ data, as well as other datasets like Census and neighborhood conditions.</a:t>
            </a:r>
          </a:p>
          <a:p>
            <a:pPr eaLnBrk="1" hangingPunct="1">
              <a:spcBef>
                <a:spcPct val="0"/>
              </a:spcBef>
            </a:pPr>
            <a:endParaRPr lang="en-US" dirty="0" smtClean="0"/>
          </a:p>
          <a:p>
            <a:pPr eaLnBrk="1" hangingPunct="1">
              <a:spcBef>
                <a:spcPct val="0"/>
              </a:spcBef>
            </a:pPr>
            <a:r>
              <a:rPr lang="en-US" dirty="0" smtClean="0"/>
              <a:t>We went a step further and created a solution that would MOVE less raw data than is usually required to integrate data using a product like </a:t>
            </a:r>
            <a:r>
              <a:rPr lang="en-US" dirty="0" err="1" smtClean="0"/>
              <a:t>nFocus</a:t>
            </a:r>
            <a:r>
              <a:rPr lang="en-US" dirty="0" smtClean="0"/>
              <a:t> or ETO.  [see next slide]</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71FF7E5-707B-4022-9B26-8EBFD242C751}" type="slidenum">
              <a:rPr lang="en-US" smtClean="0"/>
              <a:pPr>
                <a:defRPr/>
              </a:pPr>
              <a:t>12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1F4A6-E61B-47CA-AFE4-0413D238AD0B}" type="slidenum">
              <a:rPr lang="en-US" smtClean="0"/>
              <a:pPr/>
              <a:t>15</a:t>
            </a:fld>
            <a:endParaRPr lang="en-US"/>
          </a:p>
        </p:txBody>
      </p:sp>
    </p:spTree>
    <p:extLst>
      <p:ext uri="{BB962C8B-B14F-4D97-AF65-F5344CB8AC3E}">
        <p14:creationId xmlns:p14="http://schemas.microsoft.com/office/powerpoint/2010/main" val="309282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229350" y="6248400"/>
            <a:ext cx="2133600" cy="365125"/>
          </a:xfrm>
          <a:prstGeom prst="rect">
            <a:avLst/>
          </a:prstGeom>
        </p:spPr>
        <p:txBody>
          <a:bodyPr/>
          <a:lstStyle/>
          <a:p>
            <a:fld id="{F97C6F90-B50C-46B6-A129-4230B6BF0E83}" type="datetime1">
              <a:rPr lang="en-US" smtClean="0"/>
              <a:t>4/28/2015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876800" y="6324600"/>
            <a:ext cx="762000" cy="347663"/>
          </a:xfrm>
          <a:prstGeom prst="rect">
            <a:avLst/>
          </a:prstGeom>
        </p:spPr>
        <p:txBody>
          <a:bodyPr/>
          <a:lstStyle/>
          <a:p>
            <a:fld id="{3DAD2B12-FE07-4CB5-857C-CAE900ABC7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001000" y="6324600"/>
            <a:ext cx="762000" cy="347663"/>
          </a:xfrm>
          <a:prstGeom prst="rect">
            <a:avLst/>
          </a:prstGeom>
        </p:spPr>
        <p:txBody>
          <a:bodyPr/>
          <a:lstStyle/>
          <a:p>
            <a:fld id="{3DAD2B12-FE07-4CB5-857C-CAE900ABC73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077200" y="6324600"/>
            <a:ext cx="762000" cy="347663"/>
          </a:xfrm>
          <a:prstGeom prst="rect">
            <a:avLst/>
          </a:prstGeom>
        </p:spPr>
        <p:txBody>
          <a:bodyPr/>
          <a:lstStyle/>
          <a:p>
            <a:fld id="{3DAD2B12-FE07-4CB5-857C-CAE900ABC7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77200" y="6324600"/>
            <a:ext cx="762000" cy="347663"/>
          </a:xfrm>
          <a:prstGeom prst="rect">
            <a:avLst/>
          </a:prstGeom>
        </p:spPr>
        <p:txBody>
          <a:bodyPr/>
          <a:lstStyle/>
          <a:p>
            <a:fld id="{3DAD2B12-FE07-4CB5-857C-CAE900ABC7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29350" y="6248400"/>
            <a:ext cx="2133600" cy="365125"/>
          </a:xfrm>
          <a:prstGeom prst="rect">
            <a:avLst/>
          </a:prstGeom>
        </p:spPr>
        <p:txBody>
          <a:bodyPr/>
          <a:lstStyle/>
          <a:p>
            <a:fld id="{FC97E7C9-4E31-4626-902F-BD0571BF3A2D}" type="datetime1">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876800" y="6324600"/>
            <a:ext cx="762000" cy="347663"/>
          </a:xfrm>
          <a:prstGeom prst="rect">
            <a:avLst/>
          </a:prstGeom>
        </p:spPr>
        <p:txBody>
          <a:bodyPr/>
          <a:lstStyle/>
          <a:p>
            <a:fld id="{3DAD2B12-FE07-4CB5-857C-CAE900ABC7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29350" y="6248400"/>
            <a:ext cx="2133600" cy="365125"/>
          </a:xfrm>
          <a:prstGeom prst="rect">
            <a:avLst/>
          </a:prstGeom>
        </p:spPr>
        <p:txBody>
          <a:bodyPr/>
          <a:lstStyle/>
          <a:p>
            <a:fld id="{BCDEC5B3-CA46-4C32-81E7-4BCCCD6F4E13}" type="datetime1">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4876800" y="6324600"/>
            <a:ext cx="762000" cy="347663"/>
          </a:xfrm>
          <a:prstGeom prst="rect">
            <a:avLst/>
          </a:prstGeom>
        </p:spPr>
        <p:txBody>
          <a:bodyPr/>
          <a:lstStyle/>
          <a:p>
            <a:fld id="{3DAD2B12-FE07-4CB5-857C-CAE900ABC7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29350" y="6248400"/>
            <a:ext cx="2133600" cy="365125"/>
          </a:xfrm>
          <a:prstGeom prst="rect">
            <a:avLst/>
          </a:prstGeom>
        </p:spPr>
        <p:txBody>
          <a:bodyPr/>
          <a:lstStyle/>
          <a:p>
            <a:fld id="{AB89B1FB-EDD4-46FF-8DB3-19A162B3B50A}" type="datetime1">
              <a:rPr lang="en-US" smtClean="0"/>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4876800" y="6324600"/>
            <a:ext cx="762000" cy="347663"/>
          </a:xfrm>
          <a:prstGeom prst="rect">
            <a:avLst/>
          </a:prstGeom>
        </p:spPr>
        <p:txBody>
          <a:bodyPr/>
          <a:lstStyle/>
          <a:p>
            <a:fld id="{3DAD2B12-FE07-4CB5-857C-CAE900ABC7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001000" y="6248400"/>
            <a:ext cx="762000" cy="347663"/>
          </a:xfrm>
          <a:prstGeom prst="rect">
            <a:avLst/>
          </a:prstGeom>
        </p:spPr>
        <p:txBody>
          <a:bodyPr/>
          <a:lstStyle/>
          <a:p>
            <a:fld id="{3DAD2B12-FE07-4CB5-857C-CAE900ABC7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077200" y="6324600"/>
            <a:ext cx="762000" cy="347663"/>
          </a:xfrm>
          <a:prstGeom prst="rect">
            <a:avLst/>
          </a:prstGeom>
        </p:spPr>
        <p:txBody>
          <a:bodyPr/>
          <a:lstStyle/>
          <a:p>
            <a:fld id="{3DAD2B12-FE07-4CB5-857C-CAE900ABC7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43900" y="6324600"/>
            <a:ext cx="762000" cy="347663"/>
          </a:xfrm>
          <a:prstGeom prst="rect">
            <a:avLst/>
          </a:prstGeom>
        </p:spPr>
        <p:txBody>
          <a:bodyPr/>
          <a:lstStyle/>
          <a:p>
            <a:fld id="{3DAD2B12-FE07-4CB5-857C-CAE900ABC7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01000" y="6324600"/>
            <a:ext cx="762000" cy="347663"/>
          </a:xfrm>
          <a:prstGeom prst="rect">
            <a:avLst/>
          </a:prstGeom>
        </p:spPr>
        <p:txBody>
          <a:bodyPr/>
          <a:lstStyle/>
          <a:p>
            <a:fld id="{3DAD2B12-FE07-4CB5-857C-CAE900ABC7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2438400" y="470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16200000">
            <a:off x="-167185" y="5805986"/>
            <a:ext cx="1173164" cy="229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viewer.cinow.info/CINow" TargetMode="External"/><Relationship Id="rId2" Type="http://schemas.openxmlformats.org/officeDocument/2006/relationships/hyperlink" Target="http://nowdata.cinow.info/CommunityViewer" TargetMode="External"/><Relationship Id="rId1" Type="http://schemas.openxmlformats.org/officeDocument/2006/relationships/slideLayout" Target="../slideLayouts/slideLayout6.xml"/><Relationship Id="rId4" Type="http://schemas.openxmlformats.org/officeDocument/2006/relationships/hyperlink" Target="mailto:Courtney.Denton@uth.tm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2743200"/>
            <a:ext cx="7504113" cy="3025775"/>
          </a:xfrm>
        </p:spPr>
        <p:txBody>
          <a:bodyPr>
            <a:normAutofit/>
          </a:bodyPr>
          <a:lstStyle/>
          <a:p>
            <a:pPr>
              <a:defRPr/>
            </a:pPr>
            <a:r>
              <a:rPr lang="en-US" sz="6600" cap="small" dirty="0" smtClean="0">
                <a:solidFill>
                  <a:srgbClr val="996633"/>
                </a:solidFill>
              </a:rPr>
              <a:t>CommunityViewer</a:t>
            </a:r>
            <a:r>
              <a:rPr lang="en-US" dirty="0" smtClean="0">
                <a:solidFill>
                  <a:srgbClr val="996633"/>
                </a:solidFill>
              </a:rPr>
              <a:t/>
            </a:r>
            <a:br>
              <a:rPr lang="en-US" dirty="0" smtClean="0">
                <a:solidFill>
                  <a:srgbClr val="996633"/>
                </a:solidFill>
              </a:rPr>
            </a:br>
            <a:r>
              <a:rPr lang="en-US" cap="none" dirty="0" smtClean="0">
                <a:solidFill>
                  <a:schemeClr val="accent1">
                    <a:lumMod val="75000"/>
                  </a:schemeClr>
                </a:solidFill>
              </a:rPr>
              <a:t>Integrated Data System</a:t>
            </a:r>
            <a:br>
              <a:rPr lang="en-US" cap="none" dirty="0" smtClean="0">
                <a:solidFill>
                  <a:schemeClr val="accent1">
                    <a:lumMod val="75000"/>
                  </a:schemeClr>
                </a:solidFill>
              </a:rPr>
            </a:br>
            <a:r>
              <a:rPr lang="en-US" cap="none" dirty="0">
                <a:solidFill>
                  <a:schemeClr val="accent1">
                    <a:lumMod val="75000"/>
                  </a:schemeClr>
                </a:solidFill>
              </a:rPr>
              <a:t/>
            </a:r>
            <a:br>
              <a:rPr lang="en-US" cap="none" dirty="0">
                <a:solidFill>
                  <a:schemeClr val="accent1">
                    <a:lumMod val="75000"/>
                  </a:schemeClr>
                </a:solidFill>
              </a:rPr>
            </a:br>
            <a:r>
              <a:rPr lang="en-US" sz="3100" cap="none" dirty="0" smtClean="0">
                <a:solidFill>
                  <a:schemeClr val="accent1">
                    <a:lumMod val="75000"/>
                  </a:schemeClr>
                </a:solidFill>
              </a:rPr>
              <a:t>May 2015</a:t>
            </a:r>
            <a:endParaRPr lang="en-US" sz="3100" dirty="0">
              <a:solidFill>
                <a:schemeClr val="accent1">
                  <a:lumMod val="75000"/>
                </a:schemeClr>
              </a:solidFill>
            </a:endParaRPr>
          </a:p>
        </p:txBody>
      </p:sp>
    </p:spTree>
    <p:extLst>
      <p:ext uri="{BB962C8B-B14F-4D97-AF65-F5344CB8AC3E}">
        <p14:creationId xmlns:p14="http://schemas.microsoft.com/office/powerpoint/2010/main" val="2602807852"/>
      </p:ext>
    </p:extLst>
  </p:cSld>
  <p:clrMapOvr>
    <a:masterClrMapping/>
  </p:clrMapOvr>
  <p:transition spd="slow" advTm="1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srcRect r="4595" b="4217"/>
          <a:stretch/>
        </p:blipFill>
        <p:spPr bwMode="auto">
          <a:xfrm>
            <a:off x="1143000" y="1300154"/>
            <a:ext cx="7467600" cy="5085079"/>
          </a:xfrm>
          <a:prstGeom prst="rect">
            <a:avLst/>
          </a:prstGeom>
          <a:noFill/>
          <a:ln w="9525">
            <a:noFill/>
            <a:miter lim="800000"/>
            <a:headEnd/>
            <a:tailEnd/>
          </a:ln>
        </p:spPr>
      </p:pic>
      <p:sp>
        <p:nvSpPr>
          <p:cNvPr id="6" name="Title 1"/>
          <p:cNvSpPr>
            <a:spLocks noGrp="1"/>
          </p:cNvSpPr>
          <p:nvPr>
            <p:ph type="title"/>
          </p:nvPr>
        </p:nvSpPr>
        <p:spPr>
          <a:xfrm>
            <a:off x="451636" y="152400"/>
            <a:ext cx="8229600" cy="1143000"/>
          </a:xfrm>
        </p:spPr>
        <p:txBody>
          <a:bodyPr>
            <a:normAutofit/>
          </a:bodyPr>
          <a:lstStyle/>
          <a:p>
            <a:pPr algn="l"/>
            <a:r>
              <a:rPr lang="en-US" sz="2600" b="1" dirty="0" smtClean="0">
                <a:solidFill>
                  <a:schemeClr val="accent1">
                    <a:lumMod val="75000"/>
                  </a:schemeClr>
                </a:solidFill>
                <a:latin typeface="+mn-lt"/>
              </a:rPr>
              <a:t>Public reports:  </a:t>
            </a:r>
            <a:r>
              <a:rPr lang="en-US" sz="2600" dirty="0" smtClean="0">
                <a:solidFill>
                  <a:schemeClr val="tx1">
                    <a:lumMod val="75000"/>
                    <a:lumOff val="25000"/>
                  </a:schemeClr>
                </a:solidFill>
                <a:latin typeface="+mn-lt"/>
              </a:rPr>
              <a:t>will be connected to PII </a:t>
            </a:r>
            <a:r>
              <a:rPr lang="en-US" sz="2600" dirty="0" err="1" smtClean="0">
                <a:solidFill>
                  <a:schemeClr val="tx1">
                    <a:lumMod val="75000"/>
                    <a:lumOff val="25000"/>
                  </a:schemeClr>
                </a:solidFill>
                <a:latin typeface="+mn-lt"/>
              </a:rPr>
              <a:t>db</a:t>
            </a:r>
            <a:r>
              <a:rPr lang="en-US" sz="2600" dirty="0" smtClean="0">
                <a:solidFill>
                  <a:schemeClr val="tx1">
                    <a:lumMod val="75000"/>
                    <a:lumOff val="25000"/>
                  </a:schemeClr>
                </a:solidFill>
                <a:latin typeface="+mn-lt"/>
              </a:rPr>
              <a:t> over time</a:t>
            </a:r>
            <a:endParaRPr lang="en-US" sz="26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fld id="{3DAD2B12-FE07-4CB5-857C-CAE900ABC73C}" type="slidenum">
              <a:rPr lang="en-US" smtClean="0"/>
              <a:pPr/>
              <a:t>10</a:t>
            </a:fld>
            <a:endParaRPr lang="en-US"/>
          </a:p>
        </p:txBody>
      </p:sp>
    </p:spTree>
  </p:cSld>
  <p:clrMapOvr>
    <a:masterClrMapping/>
  </p:clrMapOvr>
  <p:transition spd="slow"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28600" y="0"/>
            <a:ext cx="8708773" cy="6858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3DAD2B12-FE07-4CB5-857C-CAE900ABC73C}" type="slidenum">
              <a:rPr lang="en-US" smtClean="0"/>
              <a:pPr/>
              <a:t>11</a:t>
            </a:fld>
            <a:endParaRPr lang="en-US"/>
          </a:p>
        </p:txBody>
      </p:sp>
    </p:spTree>
    <p:extLst>
      <p:ext uri="{BB962C8B-B14F-4D97-AF65-F5344CB8AC3E}">
        <p14:creationId xmlns:p14="http://schemas.microsoft.com/office/powerpoint/2010/main" val="2121242998"/>
      </p:ext>
    </p:extLst>
  </p:cSld>
  <p:clrMapOvr>
    <a:masterClrMapping/>
  </p:clrMapOvr>
  <p:transition spd="slow"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28600" y="0"/>
            <a:ext cx="8708773" cy="6858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3DAD2B12-FE07-4CB5-857C-CAE900ABC73C}" type="slidenum">
              <a:rPr lang="en-US" smtClean="0"/>
              <a:pPr/>
              <a:t>12</a:t>
            </a:fld>
            <a:endParaRPr lang="en-US"/>
          </a:p>
        </p:txBody>
      </p:sp>
    </p:spTree>
    <p:extLst>
      <p:ext uri="{BB962C8B-B14F-4D97-AF65-F5344CB8AC3E}">
        <p14:creationId xmlns:p14="http://schemas.microsoft.com/office/powerpoint/2010/main" val="1039337238"/>
      </p:ext>
    </p:extLst>
  </p:cSld>
  <p:clrMapOvr>
    <a:masterClrMapping/>
  </p:clrMapOvr>
  <p:transition spd="slow" advTm="1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924800" cy="1143000"/>
          </a:xfrm>
        </p:spPr>
        <p:txBody>
          <a:bodyPr>
            <a:normAutofit/>
          </a:bodyPr>
          <a:lstStyle/>
          <a:p>
            <a:pPr algn="l"/>
            <a:r>
              <a:rPr lang="en-US" sz="3600" dirty="0" smtClean="0">
                <a:solidFill>
                  <a:schemeClr val="accent1">
                    <a:lumMod val="75000"/>
                  </a:schemeClr>
                </a:solidFill>
              </a:rPr>
              <a:t>Some lessons learned the hard way</a:t>
            </a:r>
            <a:endParaRPr lang="en-US" sz="3600" dirty="0"/>
          </a:p>
        </p:txBody>
      </p:sp>
      <p:sp>
        <p:nvSpPr>
          <p:cNvPr id="3" name="Content Placeholder 2"/>
          <p:cNvSpPr txBox="1">
            <a:spLocks/>
          </p:cNvSpPr>
          <p:nvPr/>
        </p:nvSpPr>
        <p:spPr>
          <a:xfrm>
            <a:off x="838200" y="1447800"/>
            <a:ext cx="7772400" cy="4876800"/>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0" indent="-3429000">
              <a:spcAft>
                <a:spcPts val="600"/>
              </a:spcAft>
              <a:buNone/>
              <a:defRPr/>
            </a:pPr>
            <a:r>
              <a:rPr lang="en-US" sz="2800" dirty="0" smtClean="0">
                <a:solidFill>
                  <a:schemeClr val="tx1">
                    <a:lumMod val="75000"/>
                    <a:lumOff val="25000"/>
                  </a:schemeClr>
                </a:solidFill>
              </a:rPr>
              <a:t>Manage </a:t>
            </a:r>
            <a:r>
              <a:rPr lang="en-US" sz="2800" i="1" dirty="0" smtClean="0">
                <a:solidFill>
                  <a:schemeClr val="tx1">
                    <a:lumMod val="75000"/>
                    <a:lumOff val="25000"/>
                  </a:schemeClr>
                </a:solidFill>
              </a:rPr>
              <a:t>everyone’s</a:t>
            </a:r>
            <a:r>
              <a:rPr lang="en-US" sz="2800" dirty="0" smtClean="0">
                <a:solidFill>
                  <a:schemeClr val="tx1">
                    <a:lumMod val="75000"/>
                    <a:lumOff val="25000"/>
                  </a:schemeClr>
                </a:solidFill>
              </a:rPr>
              <a:t> expectations, actively and often</a:t>
            </a:r>
          </a:p>
          <a:p>
            <a:pPr marL="457200" lvl="1">
              <a:spcAft>
                <a:spcPts val="600"/>
              </a:spcAft>
              <a:buFont typeface="Arial" panose="020B0604020202020204" pitchFamily="34" charset="0"/>
              <a:buChar char="•"/>
              <a:defRPr/>
            </a:pPr>
            <a:r>
              <a:rPr lang="en-US" dirty="0" smtClean="0">
                <a:solidFill>
                  <a:schemeClr val="tx1">
                    <a:lumMod val="75000"/>
                    <a:lumOff val="25000"/>
                  </a:schemeClr>
                </a:solidFill>
              </a:rPr>
              <a:t>What’s possible, how fast, at what cost</a:t>
            </a:r>
          </a:p>
          <a:p>
            <a:pPr marL="457200" lvl="1">
              <a:spcAft>
                <a:spcPts val="600"/>
              </a:spcAft>
              <a:buFont typeface="Arial" panose="020B0604020202020204" pitchFamily="34" charset="0"/>
              <a:buChar char="•"/>
              <a:defRPr/>
            </a:pPr>
            <a:r>
              <a:rPr lang="en-US" dirty="0" smtClean="0">
                <a:solidFill>
                  <a:schemeClr val="tx1">
                    <a:lumMod val="75000"/>
                    <a:lumOff val="25000"/>
                  </a:schemeClr>
                </a:solidFill>
              </a:rPr>
              <a:t>Systematically identify recurring costs triggered by one-time costs</a:t>
            </a:r>
          </a:p>
          <a:p>
            <a:pPr marL="457200" lvl="1">
              <a:spcAft>
                <a:spcPts val="600"/>
              </a:spcAft>
              <a:buFont typeface="Arial" panose="020B0604020202020204" pitchFamily="34" charset="0"/>
              <a:buChar char="•"/>
              <a:defRPr/>
            </a:pPr>
            <a:r>
              <a:rPr lang="en-US" dirty="0">
                <a:solidFill>
                  <a:schemeClr val="tx1">
                    <a:lumMod val="75000"/>
                    <a:lumOff val="25000"/>
                  </a:schemeClr>
                </a:solidFill>
              </a:rPr>
              <a:t>Full automation of integration is not Holy Grail;  integrate manually after QA to start</a:t>
            </a:r>
            <a:endParaRPr lang="en-US" dirty="0" smtClean="0">
              <a:solidFill>
                <a:schemeClr val="tx1">
                  <a:lumMod val="75000"/>
                  <a:lumOff val="25000"/>
                </a:schemeClr>
              </a:solidFill>
            </a:endParaRPr>
          </a:p>
          <a:p>
            <a:pPr marL="457200" lvl="1">
              <a:spcAft>
                <a:spcPts val="600"/>
              </a:spcAft>
              <a:buFont typeface="Arial" panose="020B0604020202020204" pitchFamily="34" charset="0"/>
              <a:buChar char="•"/>
              <a:defRPr/>
            </a:pPr>
            <a:r>
              <a:rPr lang="en-US" dirty="0" smtClean="0">
                <a:solidFill>
                  <a:schemeClr val="tx1">
                    <a:lumMod val="75000"/>
                    <a:lumOff val="25000"/>
                  </a:schemeClr>
                </a:solidFill>
              </a:rPr>
              <a:t>Critical that non-tech leadership has someone trusted who can advise on tech issues like time, cost, capabilities</a:t>
            </a:r>
            <a:endParaRPr lang="en-US" sz="8000" dirty="0" smtClean="0">
              <a:solidFill>
                <a:schemeClr val="tx1">
                  <a:lumMod val="75000"/>
                  <a:lumOff val="25000"/>
                </a:schemeClr>
              </a:solidFill>
            </a:endParaRPr>
          </a:p>
          <a:p>
            <a:pPr lvl="2">
              <a:spcAft>
                <a:spcPts val="600"/>
              </a:spcAft>
              <a:defRPr/>
            </a:pPr>
            <a:endParaRPr lang="en-US" dirty="0" smtClean="0"/>
          </a:p>
        </p:txBody>
      </p:sp>
      <p:sp>
        <p:nvSpPr>
          <p:cNvPr id="4" name="Slide Number Placeholder 3"/>
          <p:cNvSpPr>
            <a:spLocks noGrp="1"/>
          </p:cNvSpPr>
          <p:nvPr>
            <p:ph type="sldNum" sz="quarter" idx="12"/>
          </p:nvPr>
        </p:nvSpPr>
        <p:spPr/>
        <p:txBody>
          <a:bodyPr/>
          <a:lstStyle/>
          <a:p>
            <a:fld id="{3DAD2B12-FE07-4CB5-857C-CAE900ABC73C}" type="slidenum">
              <a:rPr lang="en-US" smtClean="0"/>
              <a:pPr/>
              <a:t>13</a:t>
            </a:fld>
            <a:endParaRPr lang="en-US"/>
          </a:p>
        </p:txBody>
      </p:sp>
    </p:spTree>
    <p:extLst>
      <p:ext uri="{BB962C8B-B14F-4D97-AF65-F5344CB8AC3E}">
        <p14:creationId xmlns:p14="http://schemas.microsoft.com/office/powerpoint/2010/main" val="220100891"/>
      </p:ext>
    </p:extLst>
  </p:cSld>
  <p:clrMapOvr>
    <a:masterClrMapping/>
  </p:clrMapOvr>
  <p:transition spd="slow" advTm="1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924800" cy="1143000"/>
          </a:xfrm>
        </p:spPr>
        <p:txBody>
          <a:bodyPr>
            <a:normAutofit/>
          </a:bodyPr>
          <a:lstStyle/>
          <a:p>
            <a:pPr algn="l"/>
            <a:r>
              <a:rPr lang="en-US" sz="3600" dirty="0" smtClean="0">
                <a:solidFill>
                  <a:schemeClr val="accent1">
                    <a:lumMod val="75000"/>
                  </a:schemeClr>
                </a:solidFill>
              </a:rPr>
              <a:t>More lessons learned the hard way</a:t>
            </a:r>
            <a:endParaRPr lang="en-US" sz="3600" dirty="0"/>
          </a:p>
        </p:txBody>
      </p:sp>
      <p:sp>
        <p:nvSpPr>
          <p:cNvPr id="3" name="Content Placeholder 2"/>
          <p:cNvSpPr txBox="1">
            <a:spLocks/>
          </p:cNvSpPr>
          <p:nvPr/>
        </p:nvSpPr>
        <p:spPr>
          <a:xfrm>
            <a:off x="781050" y="1485901"/>
            <a:ext cx="7620000" cy="4876800"/>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Aft>
                <a:spcPts val="600"/>
              </a:spcAft>
              <a:buNone/>
              <a:defRPr/>
            </a:pPr>
            <a:r>
              <a:rPr lang="en-US" dirty="0" smtClean="0">
                <a:solidFill>
                  <a:schemeClr val="tx1">
                    <a:lumMod val="75000"/>
                    <a:lumOff val="25000"/>
                  </a:schemeClr>
                </a:solidFill>
              </a:rPr>
              <a:t>Find some way to get user requirements spec’d out before product is </a:t>
            </a:r>
            <a:r>
              <a:rPr lang="en-US" i="1" dirty="0" smtClean="0">
                <a:solidFill>
                  <a:schemeClr val="tx1">
                    <a:lumMod val="75000"/>
                    <a:lumOff val="25000"/>
                  </a:schemeClr>
                </a:solidFill>
              </a:rPr>
              <a:t>completely</a:t>
            </a:r>
            <a:r>
              <a:rPr lang="en-US" dirty="0" smtClean="0">
                <a:solidFill>
                  <a:schemeClr val="tx1">
                    <a:lumMod val="75000"/>
                    <a:lumOff val="25000"/>
                  </a:schemeClr>
                </a:solidFill>
              </a:rPr>
              <a:t> finished</a:t>
            </a:r>
          </a:p>
          <a:p>
            <a:pPr lvl="1">
              <a:spcAft>
                <a:spcPts val="600"/>
              </a:spcAft>
              <a:buFont typeface="Arial" pitchFamily="34" charset="0"/>
              <a:buChar char="•"/>
              <a:defRPr/>
            </a:pPr>
            <a:r>
              <a:rPr lang="en-US" dirty="0" smtClean="0">
                <a:solidFill>
                  <a:schemeClr val="tx1">
                    <a:lumMod val="75000"/>
                    <a:lumOff val="25000"/>
                  </a:schemeClr>
                </a:solidFill>
              </a:rPr>
              <a:t>Form doesn’t always get to follow function because function isn’t always well-defined and -understood</a:t>
            </a:r>
          </a:p>
          <a:p>
            <a:pPr lvl="1">
              <a:spcAft>
                <a:spcPts val="600"/>
              </a:spcAft>
              <a:buFont typeface="Arial" pitchFamily="34" charset="0"/>
              <a:buChar char="•"/>
              <a:defRPr/>
            </a:pPr>
            <a:r>
              <a:rPr lang="en-US" dirty="0" smtClean="0">
                <a:solidFill>
                  <a:schemeClr val="tx1">
                    <a:lumMod val="75000"/>
                    <a:lumOff val="25000"/>
                  </a:schemeClr>
                </a:solidFill>
              </a:rPr>
              <a:t>Things </a:t>
            </a:r>
            <a:r>
              <a:rPr lang="en-US" dirty="0">
                <a:solidFill>
                  <a:schemeClr val="tx1">
                    <a:lumMod val="75000"/>
                    <a:lumOff val="25000"/>
                  </a:schemeClr>
                </a:solidFill>
              </a:rPr>
              <a:t>change </a:t>
            </a:r>
            <a:r>
              <a:rPr lang="en-US" dirty="0" smtClean="0">
                <a:solidFill>
                  <a:schemeClr val="tx1">
                    <a:lumMod val="75000"/>
                    <a:lumOff val="25000"/>
                  </a:schemeClr>
                </a:solidFill>
              </a:rPr>
              <a:t>fast;  possible that it won’t matter what specs ever were</a:t>
            </a:r>
          </a:p>
          <a:p>
            <a:pPr lvl="1">
              <a:spcAft>
                <a:spcPts val="600"/>
              </a:spcAft>
              <a:buFont typeface="Arial" pitchFamily="34" charset="0"/>
              <a:buChar char="•"/>
              <a:defRPr/>
            </a:pPr>
            <a:r>
              <a:rPr lang="en-US" dirty="0" smtClean="0">
                <a:solidFill>
                  <a:schemeClr val="tx1">
                    <a:lumMod val="75000"/>
                    <a:lumOff val="25000"/>
                  </a:schemeClr>
                </a:solidFill>
              </a:rPr>
              <a:t>Revisit specs often and be willing to leave something unfinished</a:t>
            </a:r>
            <a:endParaRPr lang="en-US" sz="3200" dirty="0" smtClean="0">
              <a:solidFill>
                <a:schemeClr val="tx1">
                  <a:lumMod val="75000"/>
                  <a:lumOff val="25000"/>
                </a:schemeClr>
              </a:solidFill>
            </a:endParaRPr>
          </a:p>
          <a:p>
            <a:pPr>
              <a:spcAft>
                <a:spcPts val="600"/>
              </a:spcAft>
              <a:defRPr/>
            </a:pPr>
            <a:endParaRPr lang="en-US" sz="2800" dirty="0" smtClean="0">
              <a:solidFill>
                <a:schemeClr val="tx1">
                  <a:lumMod val="75000"/>
                  <a:lumOff val="25000"/>
                </a:schemeClr>
              </a:solidFill>
            </a:endParaRPr>
          </a:p>
          <a:p>
            <a:pPr>
              <a:spcAft>
                <a:spcPts val="600"/>
              </a:spcAft>
              <a:defRPr/>
            </a:pPr>
            <a:endParaRPr lang="en-US" sz="8000" dirty="0" smtClean="0">
              <a:solidFill>
                <a:schemeClr val="tx1">
                  <a:lumMod val="75000"/>
                  <a:lumOff val="25000"/>
                </a:schemeClr>
              </a:solidFill>
            </a:endParaRPr>
          </a:p>
          <a:p>
            <a:pPr lvl="2">
              <a:spcAft>
                <a:spcPts val="600"/>
              </a:spcAft>
              <a:defRPr/>
            </a:pPr>
            <a:endParaRPr lang="en-US" dirty="0" smtClean="0"/>
          </a:p>
        </p:txBody>
      </p:sp>
      <p:sp>
        <p:nvSpPr>
          <p:cNvPr id="4" name="Slide Number Placeholder 3"/>
          <p:cNvSpPr>
            <a:spLocks noGrp="1"/>
          </p:cNvSpPr>
          <p:nvPr>
            <p:ph type="sldNum" sz="quarter" idx="12"/>
          </p:nvPr>
        </p:nvSpPr>
        <p:spPr/>
        <p:txBody>
          <a:bodyPr/>
          <a:lstStyle/>
          <a:p>
            <a:fld id="{3DAD2B12-FE07-4CB5-857C-CAE900ABC73C}" type="slidenum">
              <a:rPr lang="en-US" smtClean="0"/>
              <a:pPr/>
              <a:t>14</a:t>
            </a:fld>
            <a:endParaRPr lang="en-US"/>
          </a:p>
        </p:txBody>
      </p:sp>
    </p:spTree>
    <p:extLst>
      <p:ext uri="{BB962C8B-B14F-4D97-AF65-F5344CB8AC3E}">
        <p14:creationId xmlns:p14="http://schemas.microsoft.com/office/powerpoint/2010/main" val="2952567957"/>
      </p:ext>
    </p:extLst>
  </p:cSld>
  <p:clrMapOvr>
    <a:masterClrMapping/>
  </p:clrMapOvr>
  <p:transition spd="slow" advTm="1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57200"/>
            <a:ext cx="8001000" cy="1143000"/>
          </a:xfrm>
        </p:spPr>
        <p:txBody>
          <a:bodyPr>
            <a:normAutofit/>
          </a:bodyPr>
          <a:lstStyle/>
          <a:p>
            <a:pPr lvl="1" algn="l" rtl="0">
              <a:spcBef>
                <a:spcPct val="0"/>
              </a:spcBef>
            </a:pPr>
            <a:r>
              <a:rPr lang="en-US" sz="2700" dirty="0" smtClean="0">
                <a:solidFill>
                  <a:schemeClr val="accent1">
                    <a:lumMod val="75000"/>
                  </a:schemeClr>
                </a:solidFill>
              </a:rPr>
              <a:t>There weren’t any lessons learned the easy way, actually</a:t>
            </a:r>
            <a:endParaRPr lang="en-US" sz="2700" dirty="0"/>
          </a:p>
        </p:txBody>
      </p:sp>
      <p:sp>
        <p:nvSpPr>
          <p:cNvPr id="3" name="Content Placeholder 2"/>
          <p:cNvSpPr txBox="1">
            <a:spLocks/>
          </p:cNvSpPr>
          <p:nvPr/>
        </p:nvSpPr>
        <p:spPr>
          <a:xfrm>
            <a:off x="838200" y="1905000"/>
            <a:ext cx="7924800" cy="3810000"/>
          </a:xfrm>
          <a:prstGeom prst="rect">
            <a:avLst/>
          </a:prstGeom>
        </p:spPr>
        <p:txBody>
          <a:bodyPr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spcAft>
                <a:spcPts val="600"/>
              </a:spcAft>
              <a:buFont typeface="Arial" pitchFamily="34" charset="0"/>
              <a:buChar char="•"/>
              <a:defRPr/>
            </a:pPr>
            <a:r>
              <a:rPr lang="en-US" dirty="0">
                <a:solidFill>
                  <a:schemeClr val="tx1">
                    <a:lumMod val="75000"/>
                    <a:lumOff val="25000"/>
                  </a:schemeClr>
                </a:solidFill>
              </a:rPr>
              <a:t>Expect reporting/ ad-hoc query needs to crop up quickly, be significant, continue for duration</a:t>
            </a:r>
          </a:p>
          <a:p>
            <a:pPr>
              <a:spcAft>
                <a:spcPts val="600"/>
              </a:spcAft>
              <a:defRPr/>
            </a:pPr>
            <a:r>
              <a:rPr lang="en-US" sz="2800" dirty="0" smtClean="0">
                <a:solidFill>
                  <a:schemeClr val="tx1">
                    <a:lumMod val="75000"/>
                    <a:lumOff val="25000"/>
                  </a:schemeClr>
                </a:solidFill>
              </a:rPr>
              <a:t>Be prepared for possibility of very low data quality</a:t>
            </a:r>
          </a:p>
          <a:p>
            <a:pPr lvl="1">
              <a:spcAft>
                <a:spcPts val="600"/>
              </a:spcAft>
              <a:buFont typeface="Arial" panose="020B0604020202020204" pitchFamily="34" charset="0"/>
              <a:buChar char="•"/>
              <a:defRPr/>
            </a:pPr>
            <a:r>
              <a:rPr lang="en-US" dirty="0" smtClean="0">
                <a:solidFill>
                  <a:schemeClr val="tx1">
                    <a:lumMod val="75000"/>
                    <a:lumOff val="25000"/>
                  </a:schemeClr>
                </a:solidFill>
              </a:rPr>
              <a:t>Plan for increasing partner data capacity</a:t>
            </a:r>
          </a:p>
          <a:p>
            <a:pPr marL="342900" lvl="1" indent="-342900">
              <a:spcAft>
                <a:spcPts val="600"/>
              </a:spcAft>
              <a:buFont typeface="Arial" pitchFamily="34" charset="0"/>
              <a:buChar char="•"/>
              <a:defRPr/>
            </a:pPr>
            <a:r>
              <a:rPr lang="en-US" dirty="0" smtClean="0">
                <a:solidFill>
                  <a:schemeClr val="tx1">
                    <a:lumMod val="75000"/>
                    <a:lumOff val="25000"/>
                  </a:schemeClr>
                </a:solidFill>
              </a:rPr>
              <a:t>Always develop backup plan - Plans A through F </a:t>
            </a:r>
            <a:r>
              <a:rPr lang="en-US" i="1" dirty="0" smtClean="0">
                <a:solidFill>
                  <a:schemeClr val="tx1">
                    <a:lumMod val="75000"/>
                    <a:lumOff val="25000"/>
                  </a:schemeClr>
                </a:solidFill>
              </a:rPr>
              <a:t>will not </a:t>
            </a:r>
            <a:r>
              <a:rPr lang="en-US" dirty="0" smtClean="0">
                <a:solidFill>
                  <a:schemeClr val="tx1">
                    <a:lumMod val="75000"/>
                    <a:lumOff val="25000"/>
                  </a:schemeClr>
                </a:solidFill>
              </a:rPr>
              <a:t>work</a:t>
            </a:r>
          </a:p>
          <a:p>
            <a:pPr marL="342900" lvl="1" indent="-342900">
              <a:spcAft>
                <a:spcPts val="600"/>
              </a:spcAft>
              <a:buFont typeface="Arial" pitchFamily="34" charset="0"/>
              <a:buChar char="•"/>
              <a:defRPr/>
            </a:pPr>
            <a:r>
              <a:rPr lang="en-US" dirty="0" smtClean="0">
                <a:solidFill>
                  <a:schemeClr val="tx1">
                    <a:lumMod val="75000"/>
                    <a:lumOff val="25000"/>
                  </a:schemeClr>
                </a:solidFill>
              </a:rPr>
              <a:t>Laugh, have faith, and try to fail forward</a:t>
            </a:r>
            <a:endParaRPr lang="en-US" sz="88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3DAD2B12-FE07-4CB5-857C-CAE900ABC73C}" type="slidenum">
              <a:rPr lang="en-US" smtClean="0"/>
              <a:pPr/>
              <a:t>15</a:t>
            </a:fld>
            <a:endParaRPr lang="en-US" dirty="0"/>
          </a:p>
        </p:txBody>
      </p:sp>
    </p:spTree>
    <p:extLst>
      <p:ext uri="{BB962C8B-B14F-4D97-AF65-F5344CB8AC3E}">
        <p14:creationId xmlns:p14="http://schemas.microsoft.com/office/powerpoint/2010/main" val="902398308"/>
      </p:ext>
    </p:extLst>
  </p:cSld>
  <p:clrMapOvr>
    <a:masterClrMapping/>
  </p:clrMapOvr>
  <p:transition spd="slow" advTm="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924800" cy="1143000"/>
          </a:xfrm>
        </p:spPr>
        <p:txBody>
          <a:bodyPr>
            <a:normAutofit/>
          </a:bodyPr>
          <a:lstStyle/>
          <a:p>
            <a:pPr algn="l"/>
            <a:r>
              <a:rPr lang="en-US" sz="3600" dirty="0" smtClean="0">
                <a:solidFill>
                  <a:schemeClr val="accent1">
                    <a:lumMod val="75000"/>
                  </a:schemeClr>
                </a:solidFill>
              </a:rPr>
              <a:t>More information</a:t>
            </a:r>
            <a:endParaRPr lang="en-US" sz="3600" dirty="0"/>
          </a:p>
        </p:txBody>
      </p:sp>
      <p:sp>
        <p:nvSpPr>
          <p:cNvPr id="3" name="Content Placeholder 2"/>
          <p:cNvSpPr txBox="1">
            <a:spLocks/>
          </p:cNvSpPr>
          <p:nvPr/>
        </p:nvSpPr>
        <p:spPr>
          <a:xfrm>
            <a:off x="819150" y="1524000"/>
            <a:ext cx="7620000" cy="4876800"/>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Aft>
                <a:spcPts val="600"/>
              </a:spcAft>
              <a:buNone/>
              <a:defRPr/>
            </a:pPr>
            <a:r>
              <a:rPr lang="en-US" dirty="0" smtClean="0">
                <a:solidFill>
                  <a:schemeClr val="tx1">
                    <a:lumMod val="75000"/>
                    <a:lumOff val="25000"/>
                  </a:schemeClr>
                </a:solidFill>
              </a:rPr>
              <a:t>Overview</a:t>
            </a:r>
          </a:p>
          <a:p>
            <a:pPr marL="0" lvl="1" indent="0">
              <a:spcAft>
                <a:spcPts val="600"/>
              </a:spcAft>
              <a:buNone/>
              <a:defRPr/>
            </a:pPr>
            <a:r>
              <a:rPr lang="en-US" dirty="0" smtClean="0">
                <a:solidFill>
                  <a:schemeClr val="tx1">
                    <a:lumMod val="75000"/>
                    <a:lumOff val="25000"/>
                  </a:schemeClr>
                </a:solidFill>
                <a:hlinkClick r:id="rId2"/>
              </a:rPr>
              <a:t>http://nowdata.cinow.info/CommunityViewer</a:t>
            </a:r>
            <a:endParaRPr lang="en-US" dirty="0" smtClean="0">
              <a:solidFill>
                <a:schemeClr val="tx1">
                  <a:lumMod val="75000"/>
                  <a:lumOff val="25000"/>
                </a:schemeClr>
              </a:solidFill>
            </a:endParaRPr>
          </a:p>
          <a:p>
            <a:pPr marL="0" lvl="1" indent="0">
              <a:spcAft>
                <a:spcPts val="600"/>
              </a:spcAft>
              <a:buNone/>
              <a:defRPr/>
            </a:pPr>
            <a:endParaRPr lang="en-US" dirty="0">
              <a:solidFill>
                <a:schemeClr val="tx1">
                  <a:lumMod val="75000"/>
                  <a:lumOff val="25000"/>
                </a:schemeClr>
              </a:solidFill>
            </a:endParaRPr>
          </a:p>
          <a:p>
            <a:pPr marL="0" lvl="1" indent="0">
              <a:spcAft>
                <a:spcPts val="600"/>
              </a:spcAft>
              <a:buNone/>
              <a:defRPr/>
            </a:pPr>
            <a:r>
              <a:rPr lang="en-US" dirty="0" smtClean="0">
                <a:solidFill>
                  <a:schemeClr val="tx1">
                    <a:lumMod val="75000"/>
                    <a:lumOff val="25000"/>
                  </a:schemeClr>
                </a:solidFill>
              </a:rPr>
              <a:t>Public Reports</a:t>
            </a:r>
          </a:p>
          <a:p>
            <a:pPr marL="0" lvl="1" indent="0">
              <a:spcAft>
                <a:spcPts val="600"/>
              </a:spcAft>
              <a:buNone/>
              <a:defRPr/>
            </a:pPr>
            <a:r>
              <a:rPr lang="en-US" dirty="0" smtClean="0">
                <a:solidFill>
                  <a:schemeClr val="tx1">
                    <a:lumMod val="75000"/>
                    <a:lumOff val="25000"/>
                  </a:schemeClr>
                </a:solidFill>
                <a:hlinkClick r:id="rId3"/>
              </a:rPr>
              <a:t>https://viewer.cinow.info/CINow</a:t>
            </a:r>
            <a:endParaRPr lang="en-US" dirty="0" smtClean="0">
              <a:solidFill>
                <a:schemeClr val="tx1">
                  <a:lumMod val="75000"/>
                  <a:lumOff val="25000"/>
                </a:schemeClr>
              </a:solidFill>
            </a:endParaRPr>
          </a:p>
          <a:p>
            <a:pPr marL="0" lvl="1" indent="0">
              <a:spcAft>
                <a:spcPts val="600"/>
              </a:spcAft>
              <a:buNone/>
              <a:defRPr/>
            </a:pPr>
            <a:endParaRPr lang="en-US" dirty="0">
              <a:solidFill>
                <a:schemeClr val="tx1">
                  <a:lumMod val="75000"/>
                  <a:lumOff val="25000"/>
                </a:schemeClr>
              </a:solidFill>
            </a:endParaRPr>
          </a:p>
          <a:p>
            <a:pPr marL="0" lvl="1" indent="0">
              <a:spcAft>
                <a:spcPts val="600"/>
              </a:spcAft>
              <a:buNone/>
              <a:defRPr/>
            </a:pPr>
            <a:r>
              <a:rPr lang="en-US" dirty="0" smtClean="0">
                <a:solidFill>
                  <a:schemeClr val="tx1">
                    <a:lumMod val="75000"/>
                    <a:lumOff val="25000"/>
                  </a:schemeClr>
                </a:solidFill>
              </a:rPr>
              <a:t>Courtney Denton, MPH</a:t>
            </a:r>
          </a:p>
          <a:p>
            <a:pPr marL="0" lvl="1" indent="0">
              <a:spcAft>
                <a:spcPts val="600"/>
              </a:spcAft>
              <a:buNone/>
              <a:defRPr/>
            </a:pPr>
            <a:r>
              <a:rPr lang="en-US" dirty="0" smtClean="0">
                <a:solidFill>
                  <a:schemeClr val="tx1">
                    <a:lumMod val="75000"/>
                    <a:lumOff val="25000"/>
                  </a:schemeClr>
                </a:solidFill>
                <a:hlinkClick r:id="rId4"/>
              </a:rPr>
              <a:t>Courtney.Denton@uth.tmc.edu</a:t>
            </a:r>
            <a:endParaRPr lang="en-US" dirty="0" smtClean="0">
              <a:solidFill>
                <a:schemeClr val="tx1">
                  <a:lumMod val="75000"/>
                  <a:lumOff val="25000"/>
                </a:schemeClr>
              </a:solidFill>
            </a:endParaRPr>
          </a:p>
          <a:p>
            <a:pPr marL="0" lvl="1" indent="0">
              <a:spcAft>
                <a:spcPts val="600"/>
              </a:spcAft>
              <a:buNone/>
              <a:defRPr/>
            </a:pPr>
            <a:endParaRPr lang="en-US" sz="3200" dirty="0" smtClean="0">
              <a:solidFill>
                <a:schemeClr val="tx1">
                  <a:lumMod val="75000"/>
                  <a:lumOff val="25000"/>
                </a:schemeClr>
              </a:solidFill>
            </a:endParaRPr>
          </a:p>
          <a:p>
            <a:pPr>
              <a:spcAft>
                <a:spcPts val="600"/>
              </a:spcAft>
              <a:defRPr/>
            </a:pPr>
            <a:endParaRPr lang="en-US" sz="2800" dirty="0" smtClean="0">
              <a:solidFill>
                <a:schemeClr val="tx1">
                  <a:lumMod val="75000"/>
                  <a:lumOff val="25000"/>
                </a:schemeClr>
              </a:solidFill>
            </a:endParaRPr>
          </a:p>
          <a:p>
            <a:pPr>
              <a:spcAft>
                <a:spcPts val="600"/>
              </a:spcAft>
              <a:defRPr/>
            </a:pPr>
            <a:endParaRPr lang="en-US" sz="8000" dirty="0" smtClean="0">
              <a:solidFill>
                <a:schemeClr val="tx1">
                  <a:lumMod val="75000"/>
                  <a:lumOff val="25000"/>
                </a:schemeClr>
              </a:solidFill>
            </a:endParaRPr>
          </a:p>
          <a:p>
            <a:pPr lvl="2">
              <a:spcAft>
                <a:spcPts val="600"/>
              </a:spcAft>
              <a:defRPr/>
            </a:pPr>
            <a:endParaRPr lang="en-US" dirty="0" smtClean="0"/>
          </a:p>
        </p:txBody>
      </p:sp>
      <p:sp>
        <p:nvSpPr>
          <p:cNvPr id="4" name="Slide Number Placeholder 3"/>
          <p:cNvSpPr>
            <a:spLocks noGrp="1"/>
          </p:cNvSpPr>
          <p:nvPr>
            <p:ph type="sldNum" sz="quarter" idx="12"/>
          </p:nvPr>
        </p:nvSpPr>
        <p:spPr/>
        <p:txBody>
          <a:bodyPr/>
          <a:lstStyle/>
          <a:p>
            <a:fld id="{3DAD2B12-FE07-4CB5-857C-CAE900ABC73C}" type="slidenum">
              <a:rPr lang="en-US" smtClean="0"/>
              <a:pPr/>
              <a:t>16</a:t>
            </a:fld>
            <a:endParaRPr lang="en-US"/>
          </a:p>
        </p:txBody>
      </p:sp>
    </p:spTree>
    <p:extLst>
      <p:ext uri="{BB962C8B-B14F-4D97-AF65-F5344CB8AC3E}">
        <p14:creationId xmlns:p14="http://schemas.microsoft.com/office/powerpoint/2010/main" val="3719843517"/>
      </p:ext>
    </p:extLst>
  </p:cSld>
  <p:clrMapOvr>
    <a:masterClrMapping/>
  </p:clrMapOvr>
  <p:transition spd="slow"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58594723"/>
              </p:ext>
            </p:extLst>
          </p:nvPr>
        </p:nvGraphicFramePr>
        <p:xfrm>
          <a:off x="1066800" y="1600200"/>
          <a:ext cx="7620000" cy="4572000"/>
        </p:xfrm>
        <a:graphic>
          <a:graphicData uri="http://schemas.openxmlformats.org/drawingml/2006/table">
            <a:tbl>
              <a:tblPr/>
              <a:tblGrid>
                <a:gridCol w="1710612"/>
                <a:gridCol w="5909388"/>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en-US" sz="1600" b="1" i="0" u="none" strike="noStrike" cap="none" normalizeH="0" baseline="0" dirty="0" smtClean="0">
                          <a:ln>
                            <a:noFill/>
                          </a:ln>
                          <a:solidFill>
                            <a:schemeClr val="tx1">
                              <a:lumMod val="75000"/>
                              <a:lumOff val="25000"/>
                            </a:schemeClr>
                          </a:solidFill>
                          <a:effectLst/>
                          <a:latin typeface="Calibri" pitchFamily="34" charset="0"/>
                          <a:cs typeface="Arial" charset="0"/>
                        </a:rPr>
                        <a:t>  Need</a:t>
                      </a:r>
                      <a:endParaRPr kumimoji="0" lang="en-US" sz="1600" b="0" i="0"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19157" marR="19157" marT="19157" marB="191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en-US" sz="1600" b="1" i="0" u="none" strike="noStrike" cap="none" normalizeH="0" baseline="0" dirty="0" smtClean="0">
                          <a:ln>
                            <a:noFill/>
                          </a:ln>
                          <a:solidFill>
                            <a:schemeClr val="tx1">
                              <a:lumMod val="75000"/>
                              <a:lumOff val="25000"/>
                            </a:schemeClr>
                          </a:solidFill>
                          <a:effectLst/>
                          <a:latin typeface="Calibri" pitchFamily="34" charset="0"/>
                          <a:cs typeface="Arial" charset="0"/>
                        </a:rPr>
                        <a:t> Examples</a:t>
                      </a:r>
                      <a:endParaRPr kumimoji="0" lang="en-US" sz="1600" b="0" i="0"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19157" marR="19157" marT="19157" marB="191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r>
              <a:tr h="1318046">
                <a:tc>
                  <a:txBody>
                    <a:bodyPr/>
                    <a:lstStyle/>
                    <a:p>
                      <a:pPr marL="91440" marR="0" lvl="0" indent="0" algn="l" defTabSz="914400" rtl="0" eaLnBrk="1" fontAlgn="base" latinLnBrk="0" hangingPunct="1">
                        <a:lnSpc>
                          <a:spcPct val="100000"/>
                        </a:lnSpc>
                        <a:spcBef>
                          <a:spcPts val="300"/>
                        </a:spcBef>
                        <a:spcAft>
                          <a:spcPct val="0"/>
                        </a:spcAft>
                        <a:buClrTx/>
                        <a:buSzTx/>
                        <a:buFontTx/>
                        <a:buNone/>
                        <a:tabLst>
                          <a:tab pos="685800" algn="l"/>
                        </a:tabLst>
                      </a:pPr>
                      <a:r>
                        <a:rPr kumimoji="0" lang="en-US" sz="1600" b="0" i="0" u="none" strike="noStrike" cap="none" normalizeH="0" baseline="0" dirty="0" smtClean="0">
                          <a:ln>
                            <a:noFill/>
                          </a:ln>
                          <a:solidFill>
                            <a:schemeClr val="tx1">
                              <a:lumMod val="75000"/>
                              <a:lumOff val="25000"/>
                            </a:schemeClr>
                          </a:solidFill>
                          <a:effectLst/>
                          <a:latin typeface="Calibri" pitchFamily="34" charset="0"/>
                          <a:cs typeface="Arial" charset="0"/>
                        </a:rPr>
                        <a:t>Identify </a:t>
                      </a:r>
                      <a:r>
                        <a:rPr kumimoji="0" lang="en-US" sz="1600" b="1" i="0" u="none" strike="noStrike" cap="none" normalizeH="0" baseline="0" dirty="0" smtClean="0">
                          <a:ln>
                            <a:noFill/>
                          </a:ln>
                          <a:solidFill>
                            <a:schemeClr val="tx1">
                              <a:lumMod val="75000"/>
                              <a:lumOff val="25000"/>
                            </a:schemeClr>
                          </a:solidFill>
                          <a:effectLst/>
                          <a:latin typeface="Calibri" pitchFamily="34" charset="0"/>
                          <a:cs typeface="Arial" charset="0"/>
                        </a:rPr>
                        <a:t>people or households  needing specific interventions</a:t>
                      </a:r>
                      <a:endParaRPr kumimoji="0" lang="en-US" sz="1600" b="1" i="0"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19157" marR="19157" marT="19157" marB="191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165100" algn="l" defTabSz="914400" rtl="0" eaLnBrk="1" fontAlgn="base" latinLnBrk="0" hangingPunct="1">
                        <a:lnSpc>
                          <a:spcPct val="115000"/>
                        </a:lnSpc>
                        <a:spcBef>
                          <a:spcPts val="300"/>
                        </a:spcBef>
                        <a:spcAft>
                          <a:spcPct val="0"/>
                        </a:spcAft>
                        <a:buClrTx/>
                        <a:buSzTx/>
                        <a:buFont typeface="Symbol" pitchFamily="18" charset="2"/>
                        <a:buChar char=""/>
                        <a:tabLst>
                          <a:tab pos="685800" algn="l"/>
                        </a:tabLst>
                      </a:pPr>
                      <a:r>
                        <a:rPr kumimoji="0" lang="en-US" sz="1600" b="0" i="0" u="none" strike="noStrike" cap="none" normalizeH="0" baseline="0" dirty="0" smtClean="0">
                          <a:ln>
                            <a:noFill/>
                          </a:ln>
                          <a:solidFill>
                            <a:schemeClr val="tx1">
                              <a:lumMod val="75000"/>
                              <a:lumOff val="25000"/>
                            </a:schemeClr>
                          </a:solidFill>
                          <a:effectLst/>
                          <a:latin typeface="Calibri" pitchFamily="34" charset="0"/>
                          <a:ea typeface="Times New Roman" pitchFamily="18" charset="0"/>
                          <a:cs typeface="Calibri" pitchFamily="34" charset="0"/>
                        </a:rPr>
                        <a:t>Identify schoolchildren who have just missed 3</a:t>
                      </a:r>
                      <a:r>
                        <a:rPr kumimoji="0" lang="en-US" sz="1600" b="0" i="0" u="none" strike="noStrike" cap="none" normalizeH="0" baseline="30000" dirty="0" smtClean="0">
                          <a:ln>
                            <a:noFill/>
                          </a:ln>
                          <a:solidFill>
                            <a:schemeClr val="tx1">
                              <a:lumMod val="75000"/>
                              <a:lumOff val="25000"/>
                            </a:schemeClr>
                          </a:solidFill>
                          <a:effectLst/>
                          <a:latin typeface="Calibri" pitchFamily="34" charset="0"/>
                          <a:ea typeface="Times New Roman" pitchFamily="18" charset="0"/>
                          <a:cs typeface="Calibri" pitchFamily="34" charset="0"/>
                        </a:rPr>
                        <a:t>rd</a:t>
                      </a:r>
                      <a:r>
                        <a:rPr kumimoji="0" lang="en-US" sz="1600" b="0" i="0" u="none" strike="noStrike" cap="none" normalizeH="0" baseline="0" dirty="0" smtClean="0">
                          <a:ln>
                            <a:noFill/>
                          </a:ln>
                          <a:solidFill>
                            <a:schemeClr val="tx1">
                              <a:lumMod val="75000"/>
                              <a:lumOff val="25000"/>
                            </a:schemeClr>
                          </a:solidFill>
                          <a:effectLst/>
                          <a:latin typeface="Calibri" pitchFamily="34" charset="0"/>
                          <a:ea typeface="Times New Roman" pitchFamily="18" charset="0"/>
                          <a:cs typeface="Calibri" pitchFamily="34" charset="0"/>
                        </a:rPr>
                        <a:t> school day in a row</a:t>
                      </a:r>
                    </a:p>
                    <a:p>
                      <a:pPr marL="228600" marR="0" lvl="0" indent="-165100" algn="l" defTabSz="914400" rtl="0" eaLnBrk="1" fontAlgn="base" latinLnBrk="0" hangingPunct="1">
                        <a:lnSpc>
                          <a:spcPct val="115000"/>
                        </a:lnSpc>
                        <a:spcBef>
                          <a:spcPct val="0"/>
                        </a:spcBef>
                        <a:spcAft>
                          <a:spcPct val="0"/>
                        </a:spcAft>
                        <a:buClrTx/>
                        <a:buSzTx/>
                        <a:buFont typeface="Symbol" pitchFamily="18" charset="2"/>
                        <a:buChar char=""/>
                        <a:tabLst>
                          <a:tab pos="685800" algn="l"/>
                        </a:tabLst>
                      </a:pPr>
                      <a:r>
                        <a:rPr kumimoji="0" lang="en-US" sz="1600" b="0" i="0" u="none" strike="noStrike" cap="none" normalizeH="0" baseline="0" dirty="0" smtClean="0">
                          <a:ln>
                            <a:noFill/>
                          </a:ln>
                          <a:solidFill>
                            <a:schemeClr val="tx1">
                              <a:lumMod val="75000"/>
                              <a:lumOff val="25000"/>
                            </a:schemeClr>
                          </a:solidFill>
                          <a:effectLst/>
                          <a:latin typeface="Calibri" pitchFamily="34" charset="0"/>
                          <a:ea typeface="Times New Roman" pitchFamily="18" charset="0"/>
                          <a:cs typeface="Calibri" pitchFamily="34" charset="0"/>
                        </a:rPr>
                        <a:t>Public housing households generating multiple emergency room visits and school absences for respiratory problems</a:t>
                      </a:r>
                    </a:p>
                  </a:txBody>
                  <a:tcPr marL="19157" marR="19157" marT="19157" marB="191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3754">
                <a:tc>
                  <a:txBody>
                    <a:bodyPr/>
                    <a:lstStyle/>
                    <a:p>
                      <a:pPr marL="91440" marR="0" lvl="0" indent="0" algn="l" defTabSz="914400" rtl="0" eaLnBrk="1" fontAlgn="base" latinLnBrk="0" hangingPunct="1">
                        <a:lnSpc>
                          <a:spcPct val="100000"/>
                        </a:lnSpc>
                        <a:spcBef>
                          <a:spcPts val="300"/>
                        </a:spcBef>
                        <a:spcAft>
                          <a:spcPct val="0"/>
                        </a:spcAft>
                        <a:buClrTx/>
                        <a:buSzTx/>
                        <a:buFontTx/>
                        <a:buNone/>
                        <a:tabLst>
                          <a:tab pos="685800" algn="l"/>
                        </a:tabLst>
                        <a:defRPr/>
                      </a:pPr>
                      <a:r>
                        <a:rPr kumimoji="0" lang="en-US" sz="1600" b="0" i="0" u="none" strike="noStrike" cap="none" normalizeH="0" baseline="0" dirty="0" smtClean="0">
                          <a:ln>
                            <a:noFill/>
                          </a:ln>
                          <a:solidFill>
                            <a:schemeClr val="tx1">
                              <a:lumMod val="75000"/>
                              <a:lumOff val="25000"/>
                            </a:schemeClr>
                          </a:solidFill>
                          <a:effectLst/>
                          <a:latin typeface="Calibri" pitchFamily="34" charset="0"/>
                          <a:cs typeface="Arial" charset="0"/>
                        </a:rPr>
                        <a:t>Track </a:t>
                      </a:r>
                      <a:r>
                        <a:rPr kumimoji="0" lang="en-US" sz="1600" b="1" i="0" u="none" strike="noStrike" cap="none" normalizeH="0" baseline="0" dirty="0" smtClean="0">
                          <a:ln>
                            <a:noFill/>
                          </a:ln>
                          <a:solidFill>
                            <a:schemeClr val="tx1">
                              <a:lumMod val="75000"/>
                              <a:lumOff val="25000"/>
                            </a:schemeClr>
                          </a:solidFill>
                          <a:effectLst/>
                          <a:latin typeface="Calibri" pitchFamily="34" charset="0"/>
                          <a:cs typeface="Arial" charset="0"/>
                        </a:rPr>
                        <a:t>individual, family/HH, or population progress</a:t>
                      </a:r>
                      <a:endParaRPr kumimoji="0" lang="en-US" sz="1600" b="0" i="0"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Times New Roman" pitchFamily="18" charset="0"/>
                      </a:endParaRPr>
                    </a:p>
                  </a:txBody>
                  <a:tcPr marL="19157" marR="19157" marT="19157" marB="191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165100" algn="l" defTabSz="914400" rtl="0" eaLnBrk="1" fontAlgn="base" latinLnBrk="0" hangingPunct="1">
                        <a:lnSpc>
                          <a:spcPct val="115000"/>
                        </a:lnSpc>
                        <a:spcBef>
                          <a:spcPct val="0"/>
                        </a:spcBef>
                        <a:spcAft>
                          <a:spcPct val="0"/>
                        </a:spcAft>
                        <a:buClrTx/>
                        <a:buSzTx/>
                        <a:buFont typeface="Symbol" pitchFamily="18" charset="2"/>
                        <a:buChar char=""/>
                        <a:tabLst>
                          <a:tab pos="685800" algn="l"/>
                        </a:tabLst>
                      </a:pPr>
                      <a:r>
                        <a:rPr kumimoji="0" lang="en-US" sz="1600" b="0" i="0" u="none" strike="noStrike" cap="none" normalizeH="0" baseline="0" dirty="0" smtClean="0">
                          <a:ln>
                            <a:noFill/>
                          </a:ln>
                          <a:solidFill>
                            <a:schemeClr val="tx1">
                              <a:lumMod val="75000"/>
                              <a:lumOff val="25000"/>
                            </a:schemeClr>
                          </a:solidFill>
                          <a:effectLst/>
                          <a:latin typeface="Calibri" pitchFamily="34" charset="0"/>
                          <a:ea typeface="Times New Roman" pitchFamily="18" charset="0"/>
                          <a:cs typeface="Calibri" pitchFamily="34" charset="0"/>
                        </a:rPr>
                        <a:t>Change in EPN student math grade after four weeks of tutoring</a:t>
                      </a:r>
                    </a:p>
                    <a:p>
                      <a:pPr marL="228600" marR="0" lvl="0" indent="-165100" algn="l" defTabSz="914400" rtl="0" eaLnBrk="1" fontAlgn="base" latinLnBrk="0" hangingPunct="1">
                        <a:lnSpc>
                          <a:spcPct val="115000"/>
                        </a:lnSpc>
                        <a:spcBef>
                          <a:spcPct val="0"/>
                        </a:spcBef>
                        <a:spcAft>
                          <a:spcPct val="0"/>
                        </a:spcAft>
                        <a:buClrTx/>
                        <a:buSzTx/>
                        <a:buFont typeface="Symbol" pitchFamily="18" charset="2"/>
                        <a:buChar char=""/>
                        <a:tabLst>
                          <a:tab pos="685800" algn="l"/>
                        </a:tabLst>
                      </a:pPr>
                      <a:r>
                        <a:rPr kumimoji="0" lang="en-US" sz="1600" b="0" i="0" u="none" strike="noStrike" cap="none" normalizeH="0" baseline="0" dirty="0" smtClean="0">
                          <a:ln>
                            <a:noFill/>
                          </a:ln>
                          <a:solidFill>
                            <a:schemeClr val="tx1">
                              <a:lumMod val="75000"/>
                              <a:lumOff val="25000"/>
                            </a:schemeClr>
                          </a:solidFill>
                          <a:effectLst/>
                          <a:latin typeface="Calibri" pitchFamily="34" charset="0"/>
                          <a:ea typeface="Times New Roman" pitchFamily="18" charset="0"/>
                          <a:cs typeface="Calibri" pitchFamily="34" charset="0"/>
                        </a:rPr>
                        <a:t>Change in child’s behavioral issues after non-custodial father secures and retains employment</a:t>
                      </a:r>
                    </a:p>
                    <a:p>
                      <a:pPr marL="228600" marR="0" lvl="0" indent="-165100" algn="l" defTabSz="914400" rtl="0" eaLnBrk="1" fontAlgn="base" latinLnBrk="0" hangingPunct="1">
                        <a:lnSpc>
                          <a:spcPct val="115000"/>
                        </a:lnSpc>
                        <a:spcBef>
                          <a:spcPct val="0"/>
                        </a:spcBef>
                        <a:spcAft>
                          <a:spcPct val="0"/>
                        </a:spcAft>
                        <a:buClrTx/>
                        <a:buSzTx/>
                        <a:buFont typeface="Symbol" pitchFamily="18" charset="2"/>
                        <a:buChar char=""/>
                        <a:tabLst>
                          <a:tab pos="685800" algn="l"/>
                        </a:tabLst>
                        <a:defRPr/>
                      </a:pPr>
                      <a:r>
                        <a:rPr kumimoji="0" lang="en-US" sz="1600" b="0" i="0" u="none" strike="noStrike" cap="none" normalizeH="0" baseline="0" dirty="0" smtClean="0">
                          <a:ln>
                            <a:noFill/>
                          </a:ln>
                          <a:solidFill>
                            <a:schemeClr val="tx1">
                              <a:lumMod val="75000"/>
                              <a:lumOff val="25000"/>
                            </a:schemeClr>
                          </a:solidFill>
                          <a:effectLst/>
                          <a:latin typeface="Calibri" pitchFamily="34" charset="0"/>
                          <a:ea typeface="Times New Roman" pitchFamily="18" charset="0"/>
                          <a:cs typeface="Calibri" pitchFamily="34" charset="0"/>
                        </a:rPr>
                        <a:t>Change in percent of EPN students missing 10% of more of school instruction days</a:t>
                      </a:r>
                    </a:p>
                  </a:txBody>
                  <a:tcPr marL="19157" marR="19157" marT="19158" marB="1915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9200">
                <a:tc>
                  <a:txBody>
                    <a:bodyPr/>
                    <a:lstStyle/>
                    <a:p>
                      <a:pPr marL="91440" marR="0" lvl="0" indent="0" algn="l" defTabSz="914400" rtl="0" eaLnBrk="1" fontAlgn="base" latinLnBrk="0" hangingPunct="1">
                        <a:lnSpc>
                          <a:spcPct val="100000"/>
                        </a:lnSpc>
                        <a:spcBef>
                          <a:spcPts val="300"/>
                        </a:spcBef>
                        <a:spcAft>
                          <a:spcPct val="0"/>
                        </a:spcAft>
                        <a:buClrTx/>
                        <a:buSzTx/>
                        <a:buFontTx/>
                        <a:buNone/>
                        <a:tabLst>
                          <a:tab pos="685800" algn="l"/>
                        </a:tabLst>
                        <a:defRPr/>
                      </a:pPr>
                      <a:r>
                        <a:rPr kumimoji="0" lang="en-US" sz="1600" b="0" i="0"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Times New Roman" pitchFamily="18" charset="0"/>
                        </a:rPr>
                        <a:t>Conduct </a:t>
                      </a:r>
                      <a:r>
                        <a:rPr kumimoji="0" lang="en-US" sz="1600" b="1" i="0"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Times New Roman" pitchFamily="18" charset="0"/>
                        </a:rPr>
                        <a:t>evaluation and research</a:t>
                      </a:r>
                    </a:p>
                  </a:txBody>
                  <a:tcPr marL="19157" marR="19157" marT="19157" marB="191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165100" algn="l" defTabSz="914400" rtl="0" eaLnBrk="1" fontAlgn="base" latinLnBrk="0" hangingPunct="1">
                        <a:lnSpc>
                          <a:spcPct val="115000"/>
                        </a:lnSpc>
                        <a:spcBef>
                          <a:spcPct val="0"/>
                        </a:spcBef>
                        <a:spcAft>
                          <a:spcPct val="0"/>
                        </a:spcAft>
                        <a:buClrTx/>
                        <a:buSzTx/>
                        <a:buFont typeface="Symbol" pitchFamily="18" charset="2"/>
                        <a:buChar char=""/>
                        <a:tabLst>
                          <a:tab pos="685800" algn="l"/>
                        </a:tabLst>
                        <a:defRPr/>
                      </a:pPr>
                      <a:r>
                        <a:rPr kumimoji="0" lang="en-US" sz="1600" b="0" i="0" u="none" strike="noStrike" cap="none" normalizeH="0" baseline="0" dirty="0" smtClean="0">
                          <a:ln>
                            <a:noFill/>
                          </a:ln>
                          <a:solidFill>
                            <a:schemeClr val="tx1">
                              <a:lumMod val="75000"/>
                              <a:lumOff val="25000"/>
                            </a:schemeClr>
                          </a:solidFill>
                          <a:effectLst/>
                          <a:latin typeface="Calibri" pitchFamily="34" charset="0"/>
                          <a:ea typeface="Times New Roman" pitchFamily="18" charset="0"/>
                          <a:cs typeface="Calibri" pitchFamily="34" charset="0"/>
                        </a:rPr>
                        <a:t>Outcome measurement:   Four-year graduation rate for kids who attended  Pre-K vs. those who did not</a:t>
                      </a:r>
                    </a:p>
                    <a:p>
                      <a:pPr marL="228600" marR="0" lvl="0" indent="-165100" algn="l" defTabSz="914400" rtl="0" eaLnBrk="1" fontAlgn="base" latinLnBrk="0" hangingPunct="1">
                        <a:lnSpc>
                          <a:spcPct val="115000"/>
                        </a:lnSpc>
                        <a:spcBef>
                          <a:spcPct val="0"/>
                        </a:spcBef>
                        <a:spcAft>
                          <a:spcPct val="0"/>
                        </a:spcAft>
                        <a:buClrTx/>
                        <a:buSzTx/>
                        <a:buFont typeface="Symbol" pitchFamily="18" charset="2"/>
                        <a:buChar char=""/>
                        <a:tabLst>
                          <a:tab pos="685800" algn="l"/>
                        </a:tabLst>
                        <a:defRPr/>
                      </a:pPr>
                      <a:r>
                        <a:rPr kumimoji="0" lang="en-US" sz="1600" b="0" i="0" u="none" strike="noStrike" cap="none" normalizeH="0" baseline="0" dirty="0" smtClean="0">
                          <a:ln>
                            <a:noFill/>
                          </a:ln>
                          <a:solidFill>
                            <a:schemeClr val="tx1">
                              <a:lumMod val="75000"/>
                              <a:lumOff val="25000"/>
                            </a:schemeClr>
                          </a:solidFill>
                          <a:effectLst/>
                          <a:latin typeface="Calibri" pitchFamily="34" charset="0"/>
                          <a:ea typeface="Times New Roman" pitchFamily="18" charset="0"/>
                          <a:cs typeface="Calibri" pitchFamily="34" charset="0"/>
                        </a:rPr>
                        <a:t>Quantify the intensity of grades K-2 out-of-school time learning needed to preserve the protective effects of Pre-K thru 3rd grade</a:t>
                      </a:r>
                    </a:p>
                  </a:txBody>
                  <a:tcPr marL="19157" marR="19157" marT="19158" marB="1915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itle 1"/>
          <p:cNvSpPr>
            <a:spLocks noGrp="1"/>
          </p:cNvSpPr>
          <p:nvPr>
            <p:ph type="title"/>
          </p:nvPr>
        </p:nvSpPr>
        <p:spPr>
          <a:xfrm>
            <a:off x="762000" y="274638"/>
            <a:ext cx="7924800" cy="944562"/>
          </a:xfrm>
        </p:spPr>
        <p:txBody>
          <a:bodyPr>
            <a:normAutofit/>
          </a:bodyPr>
          <a:lstStyle/>
          <a:p>
            <a:pPr algn="l"/>
            <a:r>
              <a:rPr lang="en-US" sz="3200" dirty="0" smtClean="0">
                <a:solidFill>
                  <a:schemeClr val="accent1">
                    <a:lumMod val="75000"/>
                  </a:schemeClr>
                </a:solidFill>
              </a:rPr>
              <a:t>Why?  …all the things to all the people</a:t>
            </a:r>
            <a:endParaRPr lang="en-US" sz="3200"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3DAD2B12-FE07-4CB5-857C-CAE900ABC73C}" type="slidenum">
              <a:rPr lang="en-US" smtClean="0"/>
              <a:pPr/>
              <a:t>2</a:t>
            </a:fld>
            <a:endParaRPr lang="en-US" dirty="0"/>
          </a:p>
        </p:txBody>
      </p:sp>
    </p:spTree>
    <p:extLst>
      <p:ext uri="{BB962C8B-B14F-4D97-AF65-F5344CB8AC3E}">
        <p14:creationId xmlns:p14="http://schemas.microsoft.com/office/powerpoint/2010/main" val="4256211520"/>
      </p:ext>
    </p:extLst>
  </p:cSld>
  <p:clrMapOvr>
    <a:masterClrMapping/>
  </p:clrMapOvr>
  <p:transition spd="slow"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85800"/>
            <a:ext cx="7620000" cy="5943600"/>
          </a:xfrm>
        </p:spPr>
        <p:txBody>
          <a:bodyPr>
            <a:normAutofit/>
          </a:bodyPr>
          <a:lstStyle/>
          <a:p>
            <a:pPr marL="0" indent="0">
              <a:buNone/>
            </a:pPr>
            <a:r>
              <a:rPr lang="en-US" sz="2800" dirty="0">
                <a:solidFill>
                  <a:schemeClr val="accent1">
                    <a:lumMod val="75000"/>
                  </a:schemeClr>
                </a:solidFill>
              </a:rPr>
              <a:t>What SA chose NOT to do, and </a:t>
            </a:r>
            <a:r>
              <a:rPr lang="en-US" sz="2800" dirty="0" smtClean="0">
                <a:solidFill>
                  <a:schemeClr val="accent1">
                    <a:lumMod val="75000"/>
                  </a:schemeClr>
                </a:solidFill>
              </a:rPr>
              <a:t>why</a:t>
            </a:r>
          </a:p>
          <a:p>
            <a:pPr marL="571500" indent="-228600"/>
            <a:r>
              <a:rPr lang="en-US" sz="2400" dirty="0" smtClean="0">
                <a:solidFill>
                  <a:schemeClr val="tx1">
                    <a:lumMod val="75000"/>
                    <a:lumOff val="25000"/>
                  </a:schemeClr>
                </a:solidFill>
              </a:rPr>
              <a:t>Import to warehouse</a:t>
            </a:r>
          </a:p>
          <a:p>
            <a:pPr marL="571500" indent="-228600"/>
            <a:r>
              <a:rPr lang="en-US" sz="2400" dirty="0" smtClean="0">
                <a:solidFill>
                  <a:schemeClr val="tx1">
                    <a:lumMod val="75000"/>
                    <a:lumOff val="25000"/>
                  </a:schemeClr>
                </a:solidFill>
              </a:rPr>
              <a:t>Force use of single database by every partner </a:t>
            </a:r>
          </a:p>
          <a:p>
            <a:pPr marL="571500" indent="-228600"/>
            <a:r>
              <a:rPr lang="en-US" sz="2400" dirty="0" smtClean="0">
                <a:solidFill>
                  <a:schemeClr val="tx1">
                    <a:lumMod val="75000"/>
                    <a:lumOff val="25000"/>
                  </a:schemeClr>
                </a:solidFill>
              </a:rPr>
              <a:t>Import lots of raw data to single database</a:t>
            </a:r>
            <a:endParaRPr lang="en-US" sz="2400" dirty="0">
              <a:solidFill>
                <a:schemeClr val="tx1">
                  <a:lumMod val="75000"/>
                  <a:lumOff val="25000"/>
                </a:schemeClr>
              </a:solidFill>
            </a:endParaRPr>
          </a:p>
          <a:p>
            <a:pPr marL="0" indent="0">
              <a:buNone/>
            </a:pPr>
            <a:endParaRPr lang="en-US" sz="2800" dirty="0">
              <a:solidFill>
                <a:schemeClr val="tx1">
                  <a:lumMod val="75000"/>
                  <a:lumOff val="25000"/>
                </a:schemeClr>
              </a:solidFill>
            </a:endParaRPr>
          </a:p>
          <a:p>
            <a:pPr marL="0" indent="0">
              <a:buNone/>
            </a:pPr>
            <a:r>
              <a:rPr lang="en-US" sz="2800" dirty="0" smtClean="0">
                <a:solidFill>
                  <a:schemeClr val="accent1">
                    <a:lumMod val="75000"/>
                  </a:schemeClr>
                </a:solidFill>
              </a:rPr>
              <a:t>CommunityViewer IDS intended to</a:t>
            </a:r>
          </a:p>
          <a:p>
            <a:pPr marL="571500" indent="-228600"/>
            <a:r>
              <a:rPr lang="en-US" sz="2400" dirty="0" smtClean="0">
                <a:solidFill>
                  <a:schemeClr val="tx1">
                    <a:lumMod val="75000"/>
                    <a:lumOff val="25000"/>
                  </a:schemeClr>
                </a:solidFill>
              </a:rPr>
              <a:t>Integrate person-data with place-data</a:t>
            </a:r>
          </a:p>
          <a:p>
            <a:pPr marL="571500" indent="-228600">
              <a:spcAft>
                <a:spcPts val="600"/>
              </a:spcAft>
              <a:defRPr/>
            </a:pPr>
            <a:r>
              <a:rPr lang="en-US" sz="2400" dirty="0" smtClean="0">
                <a:solidFill>
                  <a:schemeClr val="tx1">
                    <a:lumMod val="75000"/>
                    <a:lumOff val="25000"/>
                  </a:schemeClr>
                </a:solidFill>
              </a:rPr>
              <a:t>Be used long-term across </a:t>
            </a:r>
            <a:r>
              <a:rPr lang="en-US" sz="2400" dirty="0">
                <a:solidFill>
                  <a:schemeClr val="tx1">
                    <a:lumMod val="75000"/>
                    <a:lumOff val="25000"/>
                  </a:schemeClr>
                </a:solidFill>
              </a:rPr>
              <a:t>region</a:t>
            </a:r>
          </a:p>
          <a:p>
            <a:pPr marL="571500" indent="-228600">
              <a:spcAft>
                <a:spcPts val="600"/>
              </a:spcAft>
              <a:defRPr/>
            </a:pPr>
            <a:r>
              <a:rPr lang="en-US" sz="2400" dirty="0" smtClean="0">
                <a:solidFill>
                  <a:schemeClr val="tx1">
                    <a:lumMod val="75000"/>
                    <a:lumOff val="25000"/>
                  </a:schemeClr>
                </a:solidFill>
              </a:rPr>
              <a:t>Maximize </a:t>
            </a:r>
            <a:r>
              <a:rPr lang="en-US" sz="2400" dirty="0">
                <a:solidFill>
                  <a:schemeClr val="tx1">
                    <a:lumMod val="75000"/>
                    <a:lumOff val="25000"/>
                  </a:schemeClr>
                </a:solidFill>
              </a:rPr>
              <a:t>power, minimize </a:t>
            </a:r>
            <a:r>
              <a:rPr lang="en-US" sz="2400" dirty="0" smtClean="0">
                <a:solidFill>
                  <a:schemeClr val="tx1">
                    <a:lumMod val="75000"/>
                    <a:lumOff val="25000"/>
                  </a:schemeClr>
                </a:solidFill>
              </a:rPr>
              <a:t>risk </a:t>
            </a:r>
            <a:r>
              <a:rPr lang="en-US" sz="2400" dirty="0">
                <a:solidFill>
                  <a:schemeClr val="tx1">
                    <a:lumMod val="75000"/>
                    <a:lumOff val="25000"/>
                  </a:schemeClr>
                </a:solidFill>
              </a:rPr>
              <a:t>and effort</a:t>
            </a:r>
          </a:p>
          <a:p>
            <a:pPr marL="571500" indent="-228600">
              <a:spcAft>
                <a:spcPts val="600"/>
              </a:spcAft>
              <a:defRPr/>
            </a:pPr>
            <a:r>
              <a:rPr lang="en-US" sz="2400" dirty="0" smtClean="0">
                <a:solidFill>
                  <a:schemeClr val="tx1">
                    <a:lumMod val="75000"/>
                    <a:lumOff val="25000"/>
                  </a:schemeClr>
                </a:solidFill>
              </a:rPr>
              <a:t>Be scalable </a:t>
            </a:r>
            <a:r>
              <a:rPr lang="en-US" sz="2400" dirty="0">
                <a:solidFill>
                  <a:schemeClr val="tx1">
                    <a:lumMod val="75000"/>
                    <a:lumOff val="25000"/>
                  </a:schemeClr>
                </a:solidFill>
              </a:rPr>
              <a:t>at </a:t>
            </a:r>
            <a:r>
              <a:rPr lang="en-US" sz="2400" dirty="0" smtClean="0">
                <a:solidFill>
                  <a:schemeClr val="tx1">
                    <a:lumMod val="75000"/>
                    <a:lumOff val="25000"/>
                  </a:schemeClr>
                </a:solidFill>
              </a:rPr>
              <a:t>low</a:t>
            </a:r>
            <a:r>
              <a:rPr lang="en-US" sz="2400" dirty="0" smtClean="0">
                <a:solidFill>
                  <a:schemeClr val="bg1">
                    <a:lumMod val="50000"/>
                  </a:schemeClr>
                </a:solidFill>
              </a:rPr>
              <a:t>(</a:t>
            </a:r>
            <a:r>
              <a:rPr lang="en-US" sz="2400" dirty="0" err="1" smtClean="0">
                <a:solidFill>
                  <a:schemeClr val="bg1">
                    <a:lumMod val="50000"/>
                  </a:schemeClr>
                </a:solidFill>
              </a:rPr>
              <a:t>ish</a:t>
            </a:r>
            <a:r>
              <a:rPr lang="en-US" sz="2400" dirty="0" smtClean="0">
                <a:solidFill>
                  <a:schemeClr val="bg1">
                    <a:lumMod val="50000"/>
                  </a:schemeClr>
                </a:solidFill>
              </a:rPr>
              <a:t>)</a:t>
            </a:r>
            <a:r>
              <a:rPr lang="en-US" sz="2400" dirty="0" smtClean="0">
                <a:solidFill>
                  <a:schemeClr val="tx1">
                    <a:lumMod val="75000"/>
                    <a:lumOff val="25000"/>
                  </a:schemeClr>
                </a:solidFill>
              </a:rPr>
              <a:t> </a:t>
            </a:r>
            <a:r>
              <a:rPr lang="en-US" sz="2400" dirty="0">
                <a:solidFill>
                  <a:schemeClr val="tx1">
                    <a:lumMod val="75000"/>
                    <a:lumOff val="25000"/>
                  </a:schemeClr>
                </a:solidFill>
              </a:rPr>
              <a:t>cost once core is built</a:t>
            </a:r>
          </a:p>
          <a:p>
            <a:pPr marL="571500" indent="-228600">
              <a:spcAft>
                <a:spcPts val="600"/>
              </a:spcAft>
              <a:defRPr/>
            </a:pPr>
            <a:r>
              <a:rPr lang="en-US" sz="2400" dirty="0" smtClean="0">
                <a:solidFill>
                  <a:schemeClr val="tx1">
                    <a:lumMod val="75000"/>
                    <a:lumOff val="25000"/>
                  </a:schemeClr>
                </a:solidFill>
              </a:rPr>
              <a:t>Make aggregate </a:t>
            </a:r>
            <a:r>
              <a:rPr lang="en-US" sz="2400" dirty="0">
                <a:solidFill>
                  <a:schemeClr val="tx1">
                    <a:lumMod val="75000"/>
                    <a:lumOff val="25000"/>
                  </a:schemeClr>
                </a:solidFill>
              </a:rPr>
              <a:t>data freely </a:t>
            </a:r>
            <a:r>
              <a:rPr lang="en-US" sz="2400" dirty="0" smtClean="0">
                <a:solidFill>
                  <a:schemeClr val="tx1">
                    <a:lumMod val="75000"/>
                    <a:lumOff val="25000"/>
                  </a:schemeClr>
                </a:solidFill>
              </a:rPr>
              <a:t>available, keep PII </a:t>
            </a:r>
            <a:r>
              <a:rPr lang="en-US" sz="2400" dirty="0">
                <a:solidFill>
                  <a:schemeClr val="tx1">
                    <a:lumMod val="75000"/>
                    <a:lumOff val="25000"/>
                  </a:schemeClr>
                </a:solidFill>
              </a:rPr>
              <a:t>highly secure and </a:t>
            </a:r>
            <a:r>
              <a:rPr lang="en-US" sz="2400" dirty="0" smtClean="0">
                <a:solidFill>
                  <a:schemeClr val="tx1">
                    <a:lumMod val="75000"/>
                    <a:lumOff val="25000"/>
                  </a:schemeClr>
                </a:solidFill>
              </a:rPr>
              <a:t>private</a:t>
            </a:r>
            <a:endParaRPr lang="en-US" dirty="0" smtClean="0">
              <a:solidFill>
                <a:schemeClr val="tx1">
                  <a:lumMod val="75000"/>
                  <a:lumOff val="25000"/>
                </a:schemeClr>
              </a:solidFill>
            </a:endParaRPr>
          </a:p>
          <a:p>
            <a:pPr>
              <a:buNone/>
            </a:pPr>
            <a:endParaRPr lang="en-US" dirty="0" smtClean="0"/>
          </a:p>
        </p:txBody>
      </p:sp>
      <p:sp>
        <p:nvSpPr>
          <p:cNvPr id="2" name="Slide Number Placeholder 1"/>
          <p:cNvSpPr>
            <a:spLocks noGrp="1"/>
          </p:cNvSpPr>
          <p:nvPr>
            <p:ph type="sldNum" sz="quarter" idx="12"/>
          </p:nvPr>
        </p:nvSpPr>
        <p:spPr/>
        <p:txBody>
          <a:bodyPr/>
          <a:lstStyle/>
          <a:p>
            <a:fld id="{3DAD2B12-FE07-4CB5-857C-CAE900ABC73C}" type="slidenum">
              <a:rPr lang="en-US" smtClean="0"/>
              <a:pPr/>
              <a:t>3</a:t>
            </a:fld>
            <a:endParaRPr lang="en-US"/>
          </a:p>
        </p:txBody>
      </p:sp>
    </p:spTree>
    <p:extLst>
      <p:ext uri="{BB962C8B-B14F-4D97-AF65-F5344CB8AC3E}">
        <p14:creationId xmlns:p14="http://schemas.microsoft.com/office/powerpoint/2010/main" val="854909244"/>
      </p:ext>
    </p:extLst>
  </p:cSld>
  <p:clrMapOvr>
    <a:masterClrMapping/>
  </p:clrMapOvr>
  <p:transition spd="slow"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152400"/>
            <a:ext cx="7924800" cy="1143000"/>
          </a:xfrm>
        </p:spPr>
        <p:txBody>
          <a:bodyPr>
            <a:normAutofit/>
          </a:bodyPr>
          <a:lstStyle/>
          <a:p>
            <a:pPr algn="l" eaLnBrk="1" hangingPunct="1"/>
            <a:r>
              <a:rPr lang="en-US" sz="3200" dirty="0" smtClean="0">
                <a:solidFill>
                  <a:schemeClr val="accent1">
                    <a:lumMod val="75000"/>
                  </a:schemeClr>
                </a:solidFill>
              </a:rPr>
              <a:t>What it integrates</a:t>
            </a:r>
          </a:p>
        </p:txBody>
      </p:sp>
      <p:sp>
        <p:nvSpPr>
          <p:cNvPr id="3" name="Content Placeholder 2"/>
          <p:cNvSpPr>
            <a:spLocks noGrp="1"/>
          </p:cNvSpPr>
          <p:nvPr>
            <p:ph idx="1"/>
          </p:nvPr>
        </p:nvSpPr>
        <p:spPr>
          <a:xfrm>
            <a:off x="914400" y="1447800"/>
            <a:ext cx="7848600" cy="5181600"/>
          </a:xfrm>
        </p:spPr>
        <p:txBody>
          <a:bodyPr rtlCol="0">
            <a:normAutofit fontScale="32500" lnSpcReduction="20000"/>
          </a:bodyPr>
          <a:lstStyle/>
          <a:p>
            <a:pPr>
              <a:spcAft>
                <a:spcPts val="600"/>
              </a:spcAft>
              <a:defRPr/>
            </a:pPr>
            <a:r>
              <a:rPr lang="en-US" sz="8000" dirty="0" smtClean="0">
                <a:solidFill>
                  <a:schemeClr val="accent1">
                    <a:lumMod val="75000"/>
                  </a:schemeClr>
                </a:solidFill>
              </a:rPr>
              <a:t>Person-to-person</a:t>
            </a:r>
          </a:p>
          <a:p>
            <a:pPr lvl="1">
              <a:spcAft>
                <a:spcPts val="600"/>
              </a:spcAft>
              <a:buFont typeface="Arial" pitchFamily="34" charset="0"/>
              <a:buChar char="•"/>
              <a:defRPr/>
            </a:pPr>
            <a:r>
              <a:rPr lang="en-US" sz="7400" dirty="0" smtClean="0">
                <a:solidFill>
                  <a:schemeClr val="tx1">
                    <a:lumMod val="75000"/>
                    <a:lumOff val="25000"/>
                  </a:schemeClr>
                </a:solidFill>
              </a:rPr>
              <a:t>Links and de-duplicates people, families, and households across datasets using record-matching algorithms and defined attributes</a:t>
            </a:r>
          </a:p>
          <a:p>
            <a:pPr lvl="1">
              <a:spcAft>
                <a:spcPts val="600"/>
              </a:spcAft>
              <a:buFont typeface="Arial" pitchFamily="34" charset="0"/>
              <a:buChar char="•"/>
              <a:defRPr/>
            </a:pPr>
            <a:r>
              <a:rPr lang="en-US" sz="7400" dirty="0" smtClean="0">
                <a:solidFill>
                  <a:schemeClr val="tx1">
                    <a:lumMod val="75000"/>
                    <a:lumOff val="25000"/>
                  </a:schemeClr>
                </a:solidFill>
              </a:rPr>
              <a:t>Early-warning dashboard and longitudinal tracking</a:t>
            </a:r>
          </a:p>
          <a:p>
            <a:pPr>
              <a:spcAft>
                <a:spcPts val="600"/>
              </a:spcAft>
              <a:defRPr/>
            </a:pPr>
            <a:r>
              <a:rPr lang="en-US" sz="8000" dirty="0" smtClean="0">
                <a:solidFill>
                  <a:schemeClr val="accent1">
                    <a:lumMod val="75000"/>
                  </a:schemeClr>
                </a:solidFill>
              </a:rPr>
              <a:t>Person-to-place</a:t>
            </a:r>
          </a:p>
          <a:p>
            <a:pPr lvl="1">
              <a:spcAft>
                <a:spcPts val="600"/>
              </a:spcAft>
              <a:buFont typeface="Arial" pitchFamily="34" charset="0"/>
              <a:buChar char="•"/>
              <a:defRPr/>
            </a:pPr>
            <a:r>
              <a:rPr lang="en-US" sz="7400" dirty="0" smtClean="0">
                <a:solidFill>
                  <a:schemeClr val="tx1">
                    <a:lumMod val="75000"/>
                    <a:lumOff val="25000"/>
                  </a:schemeClr>
                </a:solidFill>
              </a:rPr>
              <a:t>Geocodes person-level records</a:t>
            </a:r>
          </a:p>
          <a:p>
            <a:pPr lvl="1">
              <a:spcAft>
                <a:spcPts val="600"/>
              </a:spcAft>
              <a:buFont typeface="Arial" pitchFamily="34" charset="0"/>
              <a:buChar char="•"/>
              <a:defRPr/>
            </a:pPr>
            <a:r>
              <a:rPr lang="en-US" sz="7400" dirty="0" smtClean="0">
                <a:solidFill>
                  <a:schemeClr val="tx1">
                    <a:lumMod val="75000"/>
                    <a:lumOff val="25000"/>
                  </a:schemeClr>
                </a:solidFill>
              </a:rPr>
              <a:t>Enables use of place-based data (neighborhood and environmental influences)</a:t>
            </a:r>
          </a:p>
          <a:p>
            <a:pPr>
              <a:spcAft>
                <a:spcPts val="600"/>
              </a:spcAft>
              <a:defRPr/>
            </a:pPr>
            <a:r>
              <a:rPr lang="en-US" sz="8000" dirty="0" smtClean="0">
                <a:solidFill>
                  <a:schemeClr val="accent1">
                    <a:lumMod val="75000"/>
                  </a:schemeClr>
                </a:solidFill>
              </a:rPr>
              <a:t>Place-to-place</a:t>
            </a:r>
          </a:p>
          <a:p>
            <a:pPr lvl="1">
              <a:spcAft>
                <a:spcPts val="600"/>
              </a:spcAft>
              <a:buFont typeface="Arial" pitchFamily="34" charset="0"/>
              <a:buChar char="•"/>
              <a:defRPr/>
            </a:pPr>
            <a:r>
              <a:rPr lang="en-US" sz="7400" dirty="0" smtClean="0">
                <a:solidFill>
                  <a:schemeClr val="tx1">
                    <a:lumMod val="75000"/>
                    <a:lumOff val="25000"/>
                  </a:schemeClr>
                </a:solidFill>
              </a:rPr>
              <a:t>Aggregate up across datasets (census tract to ZCTA)</a:t>
            </a:r>
            <a:endParaRPr lang="en-US" sz="8000" dirty="0"/>
          </a:p>
        </p:txBody>
      </p:sp>
      <p:sp>
        <p:nvSpPr>
          <p:cNvPr id="2" name="Slide Number Placeholder 1"/>
          <p:cNvSpPr>
            <a:spLocks noGrp="1"/>
          </p:cNvSpPr>
          <p:nvPr>
            <p:ph type="sldNum" sz="quarter" idx="12"/>
          </p:nvPr>
        </p:nvSpPr>
        <p:spPr/>
        <p:txBody>
          <a:bodyPr/>
          <a:lstStyle/>
          <a:p>
            <a:fld id="{3DAD2B12-FE07-4CB5-857C-CAE900ABC73C}" type="slidenum">
              <a:rPr lang="en-US" smtClean="0"/>
              <a:pPr/>
              <a:t>4</a:t>
            </a:fld>
            <a:endParaRPr lang="en-US"/>
          </a:p>
        </p:txBody>
      </p:sp>
    </p:spTree>
    <p:extLst>
      <p:ext uri="{BB962C8B-B14F-4D97-AF65-F5344CB8AC3E}">
        <p14:creationId xmlns:p14="http://schemas.microsoft.com/office/powerpoint/2010/main" val="3200783461"/>
      </p:ext>
    </p:extLst>
  </p:cSld>
  <p:clrMapOvr>
    <a:masterClrMapping/>
  </p:clrMapOvr>
  <p:transition spd="slow" advTm="1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3475" y="4255829"/>
            <a:ext cx="3695700" cy="1815882"/>
          </a:xfrm>
          <a:prstGeom prst="rect">
            <a:avLst/>
          </a:prstGeom>
          <a:noFill/>
        </p:spPr>
        <p:txBody>
          <a:bodyPr wrap="square" rtlCol="0">
            <a:spAutoFit/>
          </a:bodyPr>
          <a:lstStyle/>
          <a:p>
            <a:r>
              <a:rPr lang="en-US" sz="2400" b="1" dirty="0" smtClean="0">
                <a:solidFill>
                  <a:schemeClr val="accent1">
                    <a:lumMod val="75000"/>
                  </a:schemeClr>
                </a:solidFill>
              </a:rPr>
              <a:t>What that all looks like…</a:t>
            </a:r>
            <a:endParaRPr lang="en-US" sz="2400" b="1" dirty="0">
              <a:solidFill>
                <a:schemeClr val="accent1">
                  <a:lumMod val="75000"/>
                </a:schemeClr>
              </a:solidFill>
            </a:endParaRPr>
          </a:p>
          <a:p>
            <a:endParaRPr lang="en-US" sz="1600" b="1" dirty="0">
              <a:solidFill>
                <a:schemeClr val="accent1">
                  <a:lumMod val="75000"/>
                </a:schemeClr>
              </a:solidFill>
            </a:endParaRPr>
          </a:p>
          <a:p>
            <a:r>
              <a:rPr lang="en-US" sz="2400" dirty="0" smtClean="0">
                <a:solidFill>
                  <a:schemeClr val="tx1">
                    <a:lumMod val="75000"/>
                    <a:lumOff val="25000"/>
                  </a:schemeClr>
                </a:solidFill>
              </a:rPr>
              <a:t>Secure log-on to front end</a:t>
            </a:r>
          </a:p>
          <a:p>
            <a:pPr marL="457200" indent="-457200">
              <a:buFont typeface="Arial" panose="020B0604020202020204" pitchFamily="34" charset="0"/>
              <a:buChar char="•"/>
            </a:pPr>
            <a:r>
              <a:rPr lang="en-US" sz="2400" dirty="0" smtClean="0">
                <a:solidFill>
                  <a:schemeClr val="tx1">
                    <a:lumMod val="75000"/>
                    <a:lumOff val="25000"/>
                  </a:schemeClr>
                </a:solidFill>
              </a:rPr>
              <a:t>User mini-agreement Two-part authentication</a:t>
            </a:r>
          </a:p>
        </p:txBody>
      </p:sp>
      <p:pic>
        <p:nvPicPr>
          <p:cNvPr id="13" name="Picture 12"/>
          <p:cNvPicPr/>
          <p:nvPr/>
        </p:nvPicPr>
        <p:blipFill rotWithShape="1">
          <a:blip r:embed="rId2"/>
          <a:srcRect b="11423"/>
          <a:stretch/>
        </p:blipFill>
        <p:spPr bwMode="auto">
          <a:xfrm>
            <a:off x="4953000" y="3509804"/>
            <a:ext cx="3058795" cy="2561907"/>
          </a:xfrm>
          <a:prstGeom prst="rect">
            <a:avLst/>
          </a:prstGeom>
          <a:ln>
            <a:noFill/>
          </a:ln>
          <a:extLst>
            <a:ext uri="{53640926-AAD7-44D8-BBD7-CCE9431645EC}">
              <a14:shadowObscured xmlns:a14="http://schemas.microsoft.com/office/drawing/2010/main"/>
            </a:ext>
          </a:extLst>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2060" y="3819524"/>
            <a:ext cx="2990850" cy="2409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Screenshot_2015-02-24-15-33-07"/>
          <p:cNvPicPr>
            <a:picLocks noChangeAspect="1" noChangeArrowheads="1"/>
          </p:cNvPicPr>
          <p:nvPr/>
        </p:nvPicPr>
        <p:blipFill>
          <a:blip r:embed="rId4" cstate="print">
            <a:extLst>
              <a:ext uri="{28A0092B-C50C-407E-A947-70E740481C1C}">
                <a14:useLocalDpi xmlns:a14="http://schemas.microsoft.com/office/drawing/2010/main" val="0"/>
              </a:ext>
            </a:extLst>
          </a:blip>
          <a:srcRect t="3995" b="37163"/>
          <a:stretch>
            <a:fillRect/>
          </a:stretch>
        </p:blipFill>
        <p:spPr bwMode="auto">
          <a:xfrm>
            <a:off x="6778649" y="4343400"/>
            <a:ext cx="1915211" cy="2028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38200" y="1219200"/>
            <a:ext cx="76200" cy="369332"/>
          </a:xfrm>
          <a:prstGeom prst="rect">
            <a:avLst/>
          </a:prstGeom>
          <a:noFill/>
        </p:spPr>
        <p:txBody>
          <a:bodyPr wrap="square" rtlCol="0">
            <a:spAutoFit/>
          </a:bodyPr>
          <a:lstStyle/>
          <a:p>
            <a:endParaRPr lang="en-US" dirty="0"/>
          </a:p>
        </p:txBody>
      </p:sp>
      <p:sp>
        <p:nvSpPr>
          <p:cNvPr id="10" name="TextBox 9"/>
          <p:cNvSpPr txBox="1"/>
          <p:nvPr/>
        </p:nvSpPr>
        <p:spPr>
          <a:xfrm>
            <a:off x="609600" y="457200"/>
            <a:ext cx="7936280" cy="3046988"/>
          </a:xfrm>
          <a:prstGeom prst="rect">
            <a:avLst/>
          </a:prstGeom>
          <a:noFill/>
        </p:spPr>
        <p:txBody>
          <a:bodyPr wrap="square" rtlCol="0">
            <a:spAutoFit/>
          </a:bodyPr>
          <a:lstStyle/>
          <a:p>
            <a:r>
              <a:rPr lang="en-US" sz="2400" b="1" dirty="0" smtClean="0">
                <a:solidFill>
                  <a:schemeClr val="accent1">
                    <a:lumMod val="75000"/>
                  </a:schemeClr>
                </a:solidFill>
              </a:rPr>
              <a:t>Governance and management</a:t>
            </a:r>
          </a:p>
          <a:p>
            <a:endParaRPr lang="en-US" sz="800" dirty="0">
              <a:solidFill>
                <a:schemeClr val="accent1">
                  <a:lumMod val="7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Currently, control shared by United Way, CI:Now</a:t>
            </a:r>
          </a:p>
          <a:p>
            <a:pPr marL="342900" indent="-342900">
              <a:buFont typeface="Arial" panose="020B0604020202020204" pitchFamily="34" charset="0"/>
              <a:buChar char="•"/>
            </a:pPr>
            <a:endParaRPr lang="en-US" sz="800" dirty="0" smtClean="0">
              <a:solidFill>
                <a:schemeClr val="tx1">
                  <a:lumMod val="65000"/>
                  <a:lumOff val="3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CI:Now handles user support;  secure managed hosting and development (incl. data connections) contracted</a:t>
            </a:r>
          </a:p>
          <a:p>
            <a:pPr marL="342900" indent="-342900">
              <a:buFont typeface="Arial" panose="020B0604020202020204" pitchFamily="34" charset="0"/>
              <a:buChar char="•"/>
            </a:pPr>
            <a:endParaRPr lang="en-US" sz="800" dirty="0" smtClean="0">
              <a:solidFill>
                <a:schemeClr val="tx1">
                  <a:lumMod val="65000"/>
                  <a:lumOff val="3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Data access and use controlled by (1) Agency MOU,           (2) person consent, (3) User Agreement, (4) user rights, </a:t>
            </a:r>
          </a:p>
          <a:p>
            <a:r>
              <a:rPr lang="en-US" sz="2400" dirty="0">
                <a:solidFill>
                  <a:schemeClr val="tx1">
                    <a:lumMod val="65000"/>
                    <a:lumOff val="35000"/>
                  </a:schemeClr>
                </a:solidFill>
              </a:rPr>
              <a:t> </a:t>
            </a:r>
            <a:r>
              <a:rPr lang="en-US" sz="2400" dirty="0" smtClean="0">
                <a:solidFill>
                  <a:schemeClr val="tx1">
                    <a:lumMod val="65000"/>
                    <a:lumOff val="35000"/>
                  </a:schemeClr>
                </a:solidFill>
              </a:rPr>
              <a:t>    (5) supporting functionality</a:t>
            </a:r>
            <a:endParaRPr lang="en-US" dirty="0"/>
          </a:p>
        </p:txBody>
      </p:sp>
      <p:sp>
        <p:nvSpPr>
          <p:cNvPr id="2" name="Slide Number Placeholder 1"/>
          <p:cNvSpPr>
            <a:spLocks noGrp="1"/>
          </p:cNvSpPr>
          <p:nvPr>
            <p:ph type="sldNum" sz="quarter" idx="12"/>
          </p:nvPr>
        </p:nvSpPr>
        <p:spPr/>
        <p:txBody>
          <a:bodyPr/>
          <a:lstStyle/>
          <a:p>
            <a:fld id="{3DAD2B12-FE07-4CB5-857C-CAE900ABC73C}" type="slidenum">
              <a:rPr lang="en-US" smtClean="0"/>
              <a:pPr/>
              <a:t>5</a:t>
            </a:fld>
            <a:endParaRPr lang="en-US"/>
          </a:p>
        </p:txBody>
      </p:sp>
    </p:spTree>
    <p:extLst>
      <p:ext uri="{BB962C8B-B14F-4D97-AF65-F5344CB8AC3E}">
        <p14:creationId xmlns:p14="http://schemas.microsoft.com/office/powerpoint/2010/main" val="1926087992"/>
      </p:ext>
    </p:extLst>
  </p:cSld>
  <p:clrMapOvr>
    <a:masterClrMapping/>
  </p:clrMapOvr>
  <p:transition spd="slow" advTm="1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508857"/>
            <a:ext cx="4158005" cy="5486117"/>
          </a:xfrm>
          <a:prstGeom prst="rect">
            <a:avLst/>
          </a:prstGeom>
          <a:noFill/>
        </p:spPr>
        <p:txBody>
          <a:bodyPr wrap="square" rtlCol="0">
            <a:spAutoFit/>
          </a:bodyPr>
          <a:lstStyle/>
          <a:p>
            <a:r>
              <a:rPr lang="en-US" sz="2600" b="1" dirty="0" smtClean="0">
                <a:solidFill>
                  <a:schemeClr val="accent1">
                    <a:lumMod val="75000"/>
                  </a:schemeClr>
                </a:solidFill>
              </a:rPr>
              <a:t>Person/parent consent</a:t>
            </a:r>
            <a:endParaRPr lang="en-US" sz="2600" dirty="0" smtClean="0"/>
          </a:p>
          <a:p>
            <a:pPr marL="457200" indent="-285750">
              <a:buFont typeface="Arial" panose="020B0604020202020204" pitchFamily="34" charset="0"/>
              <a:buChar char="•"/>
            </a:pPr>
            <a:r>
              <a:rPr lang="en-US" sz="2600" dirty="0" smtClean="0">
                <a:solidFill>
                  <a:schemeClr val="tx1">
                    <a:lumMod val="65000"/>
                    <a:lumOff val="35000"/>
                  </a:schemeClr>
                </a:solidFill>
              </a:rPr>
              <a:t>Point of service</a:t>
            </a:r>
          </a:p>
          <a:p>
            <a:pPr marL="457200" indent="-285750">
              <a:buFont typeface="Arial" panose="020B0604020202020204" pitchFamily="34" charset="0"/>
              <a:buChar char="•"/>
            </a:pPr>
            <a:r>
              <a:rPr lang="en-US" sz="2600" dirty="0" smtClean="0">
                <a:solidFill>
                  <a:schemeClr val="tx1">
                    <a:lumMod val="65000"/>
                    <a:lumOff val="35000"/>
                  </a:schemeClr>
                </a:solidFill>
              </a:rPr>
              <a:t>Granular (issue, agency, PII view, PII move)</a:t>
            </a:r>
          </a:p>
          <a:p>
            <a:pPr marL="457200" indent="-285750">
              <a:buFont typeface="Arial" panose="020B0604020202020204" pitchFamily="34" charset="0"/>
              <a:buChar char="•"/>
            </a:pPr>
            <a:r>
              <a:rPr lang="en-US" sz="2600" dirty="0" smtClean="0">
                <a:solidFill>
                  <a:schemeClr val="tx1">
                    <a:lumMod val="65000"/>
                    <a:lumOff val="35000"/>
                  </a:schemeClr>
                </a:solidFill>
              </a:rPr>
              <a:t>Dynamic</a:t>
            </a:r>
          </a:p>
          <a:p>
            <a:pPr marL="457200" indent="-285750">
              <a:buFont typeface="Arial" panose="020B0604020202020204" pitchFamily="34" charset="0"/>
              <a:buChar char="•"/>
            </a:pPr>
            <a:r>
              <a:rPr lang="en-US" sz="2600" dirty="0" smtClean="0">
                <a:solidFill>
                  <a:schemeClr val="tx1">
                    <a:lumMod val="65000"/>
                    <a:lumOff val="35000"/>
                  </a:schemeClr>
                </a:solidFill>
              </a:rPr>
              <a:t>Locking code for signature</a:t>
            </a:r>
            <a:r>
              <a:rPr lang="en-US" sz="2800" dirty="0" smtClean="0">
                <a:solidFill>
                  <a:schemeClr val="tx1">
                    <a:lumMod val="65000"/>
                    <a:lumOff val="35000"/>
                  </a:schemeClr>
                </a:solidFill>
              </a:rPr>
              <a:t/>
            </a:r>
            <a:br>
              <a:rPr lang="en-US" sz="2800" dirty="0" smtClean="0">
                <a:solidFill>
                  <a:schemeClr val="tx1">
                    <a:lumMod val="65000"/>
                    <a:lumOff val="35000"/>
                  </a:schemeClr>
                </a:solidFill>
              </a:rPr>
            </a:br>
            <a:endParaRPr lang="en-US" sz="2800" dirty="0" smtClean="0">
              <a:solidFill>
                <a:schemeClr val="tx1">
                  <a:lumMod val="65000"/>
                  <a:lumOff val="35000"/>
                </a:schemeClr>
              </a:solidFill>
            </a:endParaRPr>
          </a:p>
          <a:p>
            <a:r>
              <a:rPr lang="en-US" sz="2600" b="1" dirty="0" smtClean="0">
                <a:solidFill>
                  <a:schemeClr val="accent1">
                    <a:lumMod val="75000"/>
                  </a:schemeClr>
                </a:solidFill>
              </a:rPr>
              <a:t>Role-based permissions</a:t>
            </a:r>
          </a:p>
          <a:p>
            <a:endParaRPr lang="en-US" sz="1050" dirty="0" smtClean="0"/>
          </a:p>
          <a:p>
            <a:pPr marL="342900" indent="-228600">
              <a:buFont typeface="Arial" panose="020B0604020202020204" pitchFamily="34" charset="0"/>
              <a:buChar char="•"/>
            </a:pPr>
            <a:r>
              <a:rPr lang="en-US" sz="2600" dirty="0" smtClean="0">
                <a:solidFill>
                  <a:schemeClr val="tx1">
                    <a:lumMod val="75000"/>
                    <a:lumOff val="25000"/>
                  </a:schemeClr>
                </a:solidFill>
              </a:rPr>
              <a:t>Data by issue area</a:t>
            </a:r>
          </a:p>
          <a:p>
            <a:pPr marL="342900" indent="-228600">
              <a:buFont typeface="Arial" panose="020B0604020202020204" pitchFamily="34" charset="0"/>
              <a:buChar char="•"/>
            </a:pPr>
            <a:r>
              <a:rPr lang="en-US" sz="2600" dirty="0" smtClean="0">
                <a:solidFill>
                  <a:schemeClr val="tx1">
                    <a:lumMod val="75000"/>
                    <a:lumOff val="25000"/>
                  </a:schemeClr>
                </a:solidFill>
              </a:rPr>
              <a:t>PII vs. aggregate</a:t>
            </a:r>
          </a:p>
          <a:p>
            <a:pPr marL="342900" indent="-228600">
              <a:buFont typeface="Arial" panose="020B0604020202020204" pitchFamily="34" charset="0"/>
              <a:buChar char="•"/>
            </a:pPr>
            <a:r>
              <a:rPr lang="en-US" sz="2600" dirty="0" smtClean="0">
                <a:solidFill>
                  <a:schemeClr val="tx1">
                    <a:lumMod val="75000"/>
                    <a:lumOff val="25000"/>
                  </a:schemeClr>
                </a:solidFill>
              </a:rPr>
              <a:t>Established by agency </a:t>
            </a:r>
          </a:p>
          <a:p>
            <a:pPr marL="342900" indent="-228600"/>
            <a:r>
              <a:rPr lang="en-US" sz="2600" dirty="0">
                <a:solidFill>
                  <a:schemeClr val="tx1">
                    <a:lumMod val="75000"/>
                    <a:lumOff val="25000"/>
                  </a:schemeClr>
                </a:solidFill>
              </a:rPr>
              <a:t> </a:t>
            </a:r>
            <a:r>
              <a:rPr lang="en-US" sz="2600" dirty="0" smtClean="0">
                <a:solidFill>
                  <a:schemeClr val="tx1">
                    <a:lumMod val="75000"/>
                    <a:lumOff val="25000"/>
                  </a:schemeClr>
                </a:solidFill>
              </a:rPr>
              <a:t>     and by client consent</a:t>
            </a:r>
          </a:p>
          <a:p>
            <a:pPr marL="342900" indent="-228600">
              <a:buFont typeface="Arial" panose="020B0604020202020204" pitchFamily="34" charset="0"/>
              <a:buChar char="•"/>
            </a:pPr>
            <a:r>
              <a:rPr lang="en-US" sz="2600" dirty="0" smtClean="0">
                <a:solidFill>
                  <a:schemeClr val="tx1">
                    <a:lumMod val="75000"/>
                    <a:lumOff val="25000"/>
                  </a:schemeClr>
                </a:solidFill>
              </a:rPr>
              <a:t>Requires central approval</a:t>
            </a:r>
            <a:endParaRPr lang="en-US" sz="2600" dirty="0">
              <a:solidFill>
                <a:schemeClr val="tx1">
                  <a:lumMod val="75000"/>
                  <a:lumOff val="25000"/>
                </a:schemeClr>
              </a:solidFill>
            </a:endParaRPr>
          </a:p>
        </p:txBody>
      </p:sp>
      <p:pic>
        <p:nvPicPr>
          <p:cNvPr id="11" name="Picture 10"/>
          <p:cNvPicPr/>
          <p:nvPr/>
        </p:nvPicPr>
        <p:blipFill rotWithShape="1">
          <a:blip r:embed="rId2" cstate="print">
            <a:extLst>
              <a:ext uri="{28A0092B-C50C-407E-A947-70E740481C1C}">
                <a14:useLocalDpi xmlns:a14="http://schemas.microsoft.com/office/drawing/2010/main" val="0"/>
              </a:ext>
            </a:extLst>
          </a:blip>
          <a:srcRect l="35092" t="18707" r="-36463" b="8309"/>
          <a:stretch/>
        </p:blipFill>
        <p:spPr bwMode="auto">
          <a:xfrm>
            <a:off x="4960620" y="3762374"/>
            <a:ext cx="3566160" cy="2386489"/>
          </a:xfrm>
          <a:prstGeom prst="rect">
            <a:avLst/>
          </a:prstGeom>
          <a:noFill/>
          <a:ln>
            <a:noFill/>
          </a:ln>
          <a:extLst>
            <a:ext uri="{53640926-AAD7-44D8-BBD7-CCE9431645EC}">
              <a14:shadowObscured xmlns:a14="http://schemas.microsoft.com/office/drawing/2010/main"/>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700" y="4038600"/>
            <a:ext cx="2752040" cy="255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832" t="23387" r="20896" b="3111"/>
          <a:stretch/>
        </p:blipFill>
        <p:spPr bwMode="auto">
          <a:xfrm>
            <a:off x="4767605" y="295275"/>
            <a:ext cx="3566160"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4879" t="24051" r="33041" b="18830"/>
          <a:stretch/>
        </p:blipFill>
        <p:spPr bwMode="auto">
          <a:xfrm>
            <a:off x="5486400" y="1419225"/>
            <a:ext cx="3200400"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3DAD2B12-FE07-4CB5-857C-CAE900ABC73C}" type="slidenum">
              <a:rPr lang="en-US" smtClean="0"/>
              <a:pPr/>
              <a:t>6</a:t>
            </a:fld>
            <a:endParaRPr lang="en-US"/>
          </a:p>
        </p:txBody>
      </p:sp>
    </p:spTree>
    <p:extLst>
      <p:ext uri="{BB962C8B-B14F-4D97-AF65-F5344CB8AC3E}">
        <p14:creationId xmlns:p14="http://schemas.microsoft.com/office/powerpoint/2010/main" val="1093775524"/>
      </p:ext>
    </p:extLst>
  </p:cSld>
  <p:clrMapOvr>
    <a:masterClrMapping/>
  </p:clrMapOvr>
  <p:transition spd="slow"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56" t="17373" r="4393" b="29000"/>
          <a:stretch/>
        </p:blipFill>
        <p:spPr bwMode="auto">
          <a:xfrm>
            <a:off x="990599" y="2819400"/>
            <a:ext cx="7820025"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599" y="451602"/>
            <a:ext cx="7896225" cy="1908215"/>
          </a:xfrm>
          <a:prstGeom prst="rect">
            <a:avLst/>
          </a:prstGeom>
          <a:noFill/>
        </p:spPr>
        <p:txBody>
          <a:bodyPr wrap="square" rtlCol="0">
            <a:spAutoFit/>
          </a:bodyPr>
          <a:lstStyle/>
          <a:p>
            <a:pPr marL="2800350" indent="-2800350"/>
            <a:r>
              <a:rPr lang="en-US" sz="2600" b="1" dirty="0" smtClean="0">
                <a:solidFill>
                  <a:schemeClr val="accent1">
                    <a:lumMod val="75000"/>
                  </a:schemeClr>
                </a:solidFill>
              </a:rPr>
              <a:t>Virtual workstation</a:t>
            </a:r>
            <a:r>
              <a:rPr lang="en-US" sz="2600" dirty="0" smtClean="0">
                <a:solidFill>
                  <a:schemeClr val="accent1">
                    <a:lumMod val="75000"/>
                  </a:schemeClr>
                </a:solidFill>
              </a:rPr>
              <a:t>:</a:t>
            </a:r>
            <a:r>
              <a:rPr lang="en-US" sz="2600" dirty="0" smtClean="0"/>
              <a:t> </a:t>
            </a:r>
            <a:r>
              <a:rPr lang="en-US" sz="2600" dirty="0" smtClean="0">
                <a:solidFill>
                  <a:schemeClr val="tx1">
                    <a:lumMod val="75000"/>
                    <a:lumOff val="25000"/>
                  </a:schemeClr>
                </a:solidFill>
              </a:rPr>
              <a:t>extremely restricted data access for on-demand and complex queries</a:t>
            </a:r>
          </a:p>
          <a:p>
            <a:pPr marL="2343150" indent="-2343150"/>
            <a:endParaRPr lang="en-US" sz="1400" dirty="0" smtClean="0"/>
          </a:p>
          <a:p>
            <a:pPr marL="2343150" indent="-2343150"/>
            <a:r>
              <a:rPr lang="en-US" sz="2600" b="1" dirty="0" smtClean="0">
                <a:solidFill>
                  <a:schemeClr val="accent1">
                    <a:lumMod val="75000"/>
                  </a:schemeClr>
                </a:solidFill>
              </a:rPr>
              <a:t>Custom Reports</a:t>
            </a:r>
            <a:r>
              <a:rPr lang="en-US" sz="2600" dirty="0" smtClean="0">
                <a:solidFill>
                  <a:schemeClr val="accent1">
                    <a:lumMod val="75000"/>
                  </a:schemeClr>
                </a:solidFill>
              </a:rPr>
              <a:t>:</a:t>
            </a:r>
            <a:r>
              <a:rPr lang="en-US" sz="2600" dirty="0" smtClean="0"/>
              <a:t> </a:t>
            </a:r>
            <a:r>
              <a:rPr lang="en-US" sz="2600" dirty="0" smtClean="0">
                <a:solidFill>
                  <a:schemeClr val="tx1">
                    <a:lumMod val="75000"/>
                    <a:lumOff val="25000"/>
                  </a:schemeClr>
                </a:solidFill>
              </a:rPr>
              <a:t>nested crosstabs with PII drill-down for programmed indicators (expensive!)</a:t>
            </a:r>
            <a:endParaRPr lang="en-US" sz="26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3DAD2B12-FE07-4CB5-857C-CAE900ABC73C}" type="slidenum">
              <a:rPr lang="en-US" smtClean="0"/>
              <a:pPr/>
              <a:t>7</a:t>
            </a:fld>
            <a:endParaRPr lang="en-US"/>
          </a:p>
        </p:txBody>
      </p:sp>
    </p:spTree>
    <p:extLst>
      <p:ext uri="{BB962C8B-B14F-4D97-AF65-F5344CB8AC3E}">
        <p14:creationId xmlns:p14="http://schemas.microsoft.com/office/powerpoint/2010/main" val="4111375900"/>
      </p:ext>
    </p:extLst>
  </p:cSld>
  <p:clrMapOvr>
    <a:masterClrMapping/>
  </p:clrMapOvr>
  <p:transition spd="slow" advTm="1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999"/>
          <a:stretch/>
        </p:blipFill>
        <p:spPr bwMode="auto">
          <a:xfrm>
            <a:off x="887729" y="1981200"/>
            <a:ext cx="7909083" cy="4378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7687" y="451604"/>
            <a:ext cx="8249125" cy="1292662"/>
          </a:xfrm>
          <a:prstGeom prst="rect">
            <a:avLst/>
          </a:prstGeom>
          <a:noFill/>
        </p:spPr>
        <p:txBody>
          <a:bodyPr wrap="square" rtlCol="0">
            <a:spAutoFit/>
          </a:bodyPr>
          <a:lstStyle/>
          <a:p>
            <a:pPr marL="2286000" indent="-2286000"/>
            <a:r>
              <a:rPr lang="en-US" sz="2600" b="1" dirty="0" smtClean="0">
                <a:solidFill>
                  <a:schemeClr val="accent1">
                    <a:lumMod val="75000"/>
                  </a:schemeClr>
                </a:solidFill>
              </a:rPr>
              <a:t>Person Viewer</a:t>
            </a:r>
            <a:r>
              <a:rPr lang="en-US" sz="2600" dirty="0" smtClean="0">
                <a:solidFill>
                  <a:schemeClr val="accent1">
                    <a:lumMod val="75000"/>
                  </a:schemeClr>
                </a:solidFill>
              </a:rPr>
              <a:t>:</a:t>
            </a:r>
            <a:r>
              <a:rPr lang="en-US" sz="2600" dirty="0" smtClean="0"/>
              <a:t>  </a:t>
            </a:r>
            <a:r>
              <a:rPr lang="en-US" sz="2600" dirty="0" smtClean="0">
                <a:solidFill>
                  <a:schemeClr val="tx1">
                    <a:lumMod val="75000"/>
                    <a:lumOff val="25000"/>
                  </a:schemeClr>
                </a:solidFill>
              </a:rPr>
              <a:t>PII dashboard w/ most recent value and trend for programmed indicators        (more expensive!)</a:t>
            </a:r>
            <a:endParaRPr lang="en-US" sz="26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3DAD2B12-FE07-4CB5-857C-CAE900ABC73C}" type="slidenum">
              <a:rPr lang="en-US" smtClean="0"/>
              <a:pPr/>
              <a:t>8</a:t>
            </a:fld>
            <a:endParaRPr lang="en-US"/>
          </a:p>
        </p:txBody>
      </p:sp>
    </p:spTree>
    <p:extLst>
      <p:ext uri="{BB962C8B-B14F-4D97-AF65-F5344CB8AC3E}">
        <p14:creationId xmlns:p14="http://schemas.microsoft.com/office/powerpoint/2010/main" val="3521689228"/>
      </p:ext>
    </p:extLst>
  </p:cSld>
  <p:clrMapOvr>
    <a:masterClrMapping/>
  </p:clrMapOvr>
  <p:transition spd="slow"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405"/>
          <a:stretch/>
        </p:blipFill>
        <p:spPr bwMode="auto">
          <a:xfrm>
            <a:off x="1676400" y="2344390"/>
            <a:ext cx="7086600" cy="417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7687" y="451604"/>
            <a:ext cx="8062913" cy="1723549"/>
          </a:xfrm>
          <a:prstGeom prst="rect">
            <a:avLst/>
          </a:prstGeom>
          <a:noFill/>
        </p:spPr>
        <p:txBody>
          <a:bodyPr wrap="square" rtlCol="0">
            <a:spAutoFit/>
          </a:bodyPr>
          <a:lstStyle/>
          <a:p>
            <a:pPr marL="2286000" indent="-2286000"/>
            <a:r>
              <a:rPr lang="en-US" sz="2600" b="1" dirty="0" smtClean="0">
                <a:solidFill>
                  <a:schemeClr val="accent1">
                    <a:lumMod val="75000"/>
                  </a:schemeClr>
                </a:solidFill>
              </a:rPr>
              <a:t>Household/Family Viewer:</a:t>
            </a:r>
          </a:p>
          <a:p>
            <a:pPr marL="457200" indent="-228600">
              <a:buFont typeface="Arial" panose="020B0604020202020204" pitchFamily="34" charset="0"/>
              <a:buChar char="•"/>
            </a:pPr>
            <a:r>
              <a:rPr lang="en-US" sz="2000" dirty="0" smtClean="0">
                <a:solidFill>
                  <a:schemeClr val="tx1">
                    <a:lumMod val="65000"/>
                    <a:lumOff val="35000"/>
                  </a:schemeClr>
                </a:solidFill>
              </a:rPr>
              <a:t>“Household” is physical address + time period</a:t>
            </a:r>
          </a:p>
          <a:p>
            <a:pPr marL="457200" indent="-228600">
              <a:buFont typeface="Arial" panose="020B0604020202020204" pitchFamily="34" charset="0"/>
              <a:buChar char="•"/>
            </a:pPr>
            <a:r>
              <a:rPr lang="en-US" sz="2000" dirty="0" smtClean="0">
                <a:solidFill>
                  <a:schemeClr val="tx1">
                    <a:lumMod val="65000"/>
                    <a:lumOff val="35000"/>
                  </a:schemeClr>
                </a:solidFill>
              </a:rPr>
              <a:t>“Lives elsewhere” like non-custodial parent, FFN caregiver</a:t>
            </a:r>
          </a:p>
          <a:p>
            <a:pPr marL="457200" indent="-228600">
              <a:buFont typeface="Arial" panose="020B0604020202020204" pitchFamily="34" charset="0"/>
              <a:buChar char="•"/>
            </a:pPr>
            <a:r>
              <a:rPr lang="en-US" sz="2000" dirty="0" smtClean="0">
                <a:solidFill>
                  <a:schemeClr val="tx1">
                    <a:lumMod val="65000"/>
                    <a:lumOff val="35000"/>
                  </a:schemeClr>
                </a:solidFill>
              </a:rPr>
              <a:t>Any person can temporarily or permanently be related to any other person (must be keyed in if not extant)</a:t>
            </a:r>
            <a:endParaRPr lang="en-US" sz="2000" dirty="0"/>
          </a:p>
        </p:txBody>
      </p:sp>
      <p:sp>
        <p:nvSpPr>
          <p:cNvPr id="2" name="Slide Number Placeholder 1"/>
          <p:cNvSpPr>
            <a:spLocks noGrp="1"/>
          </p:cNvSpPr>
          <p:nvPr>
            <p:ph type="sldNum" sz="quarter" idx="12"/>
          </p:nvPr>
        </p:nvSpPr>
        <p:spPr/>
        <p:txBody>
          <a:bodyPr/>
          <a:lstStyle/>
          <a:p>
            <a:fld id="{3DAD2B12-FE07-4CB5-857C-CAE900ABC73C}" type="slidenum">
              <a:rPr lang="en-US" smtClean="0"/>
              <a:pPr/>
              <a:t>9</a:t>
            </a:fld>
            <a:endParaRPr lang="en-US"/>
          </a:p>
        </p:txBody>
      </p:sp>
    </p:spTree>
    <p:extLst>
      <p:ext uri="{BB962C8B-B14F-4D97-AF65-F5344CB8AC3E}">
        <p14:creationId xmlns:p14="http://schemas.microsoft.com/office/powerpoint/2010/main" val="2811478978"/>
      </p:ext>
    </p:extLst>
  </p:cSld>
  <p:clrMapOvr>
    <a:masterClrMapping/>
  </p:clrMapOvr>
  <p:transition spd="slow" advTm="15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2884</TotalTime>
  <Words>1387</Words>
  <Application>Microsoft Office PowerPoint</Application>
  <PresentationFormat>On-screen Show (4:3)</PresentationFormat>
  <Paragraphs>149</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CommunityViewer Integrated Data System  May 2015</vt:lpstr>
      <vt:lpstr>Why?  …all the things to all the people</vt:lpstr>
      <vt:lpstr>PowerPoint Presentation</vt:lpstr>
      <vt:lpstr>What it integrates</vt:lpstr>
      <vt:lpstr>PowerPoint Presentation</vt:lpstr>
      <vt:lpstr>PowerPoint Presentation</vt:lpstr>
      <vt:lpstr>PowerPoint Presentation</vt:lpstr>
      <vt:lpstr>PowerPoint Presentation</vt:lpstr>
      <vt:lpstr>PowerPoint Presentation</vt:lpstr>
      <vt:lpstr>Public reports:  will be connected to PII db over time</vt:lpstr>
      <vt:lpstr>PowerPoint Presentation</vt:lpstr>
      <vt:lpstr>PowerPoint Presentation</vt:lpstr>
      <vt:lpstr>Some lessons learned the hard way</vt:lpstr>
      <vt:lpstr>More lessons learned the hard way</vt:lpstr>
      <vt:lpstr>There weren’t any lessons learned the easy way, actually</vt:lpstr>
      <vt:lpstr>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NEEDS AND SOLUTIONS</dc:title>
  <dc:creator>Laura</dc:creator>
  <cp:lastModifiedBy>Abazajian, Katya</cp:lastModifiedBy>
  <cp:revision>112</cp:revision>
  <cp:lastPrinted>2014-07-11T18:00:59Z</cp:lastPrinted>
  <dcterms:created xsi:type="dcterms:W3CDTF">2013-03-11T16:15:25Z</dcterms:created>
  <dcterms:modified xsi:type="dcterms:W3CDTF">2015-04-28T05:43:30Z</dcterms:modified>
</cp:coreProperties>
</file>