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3" r:id="rId5"/>
    <p:sldId id="275" r:id="rId6"/>
    <p:sldId id="279" r:id="rId7"/>
    <p:sldId id="276" r:id="rId8"/>
    <p:sldId id="277" r:id="rId9"/>
    <p:sldId id="28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823D9-2D63-49BD-99EC-C898908AFD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F9DE6-3C62-4A11-A57F-D72685B933C1}">
      <dgm:prSet phldrT="[Text]" custT="1"/>
      <dgm:spPr/>
      <dgm:t>
        <a:bodyPr/>
        <a:lstStyle/>
        <a:p>
          <a:r>
            <a:rPr lang="en-US" sz="1400" dirty="0" err="1" smtClean="0"/>
            <a:t>postGIS</a:t>
          </a:r>
          <a:r>
            <a:rPr lang="en-US" sz="1400" dirty="0" smtClean="0"/>
            <a:t> / </a:t>
          </a:r>
          <a:r>
            <a:rPr lang="en-US" sz="1400" dirty="0" err="1" smtClean="0"/>
            <a:t>postgreSQL</a:t>
          </a:r>
          <a:r>
            <a:rPr lang="en-US" sz="1400" dirty="0" smtClean="0"/>
            <a:t> </a:t>
          </a:r>
          <a:endParaRPr lang="en-US" sz="1400" dirty="0" smtClean="0"/>
        </a:p>
        <a:p>
          <a:r>
            <a:rPr lang="en-US" sz="1400" dirty="0" smtClean="0"/>
            <a:t>Geodatabase</a:t>
          </a:r>
          <a:endParaRPr lang="en-US" sz="1400" dirty="0"/>
        </a:p>
      </dgm:t>
    </dgm:pt>
    <dgm:pt modelId="{8D157FBC-714C-4476-BD1B-8843CB68F2DB}" type="parTrans" cxnId="{0F3C9B97-551B-40E8-96B3-45A14BB97E61}">
      <dgm:prSet/>
      <dgm:spPr/>
      <dgm:t>
        <a:bodyPr/>
        <a:lstStyle/>
        <a:p>
          <a:endParaRPr lang="en-US"/>
        </a:p>
      </dgm:t>
    </dgm:pt>
    <dgm:pt modelId="{03E29A91-FD99-40BB-9568-18ADDEC5EF40}" type="sibTrans" cxnId="{0F3C9B97-551B-40E8-96B3-45A14BB97E61}">
      <dgm:prSet/>
      <dgm:spPr/>
      <dgm:t>
        <a:bodyPr/>
        <a:lstStyle/>
        <a:p>
          <a:endParaRPr lang="en-US"/>
        </a:p>
      </dgm:t>
    </dgm:pt>
    <dgm:pt modelId="{5AB962D8-F6AC-4A72-B520-2C8CBA79DE54}">
      <dgm:prSet phldrT="[Text]"/>
      <dgm:spPr/>
      <dgm:t>
        <a:bodyPr/>
        <a:lstStyle/>
        <a:p>
          <a:r>
            <a:rPr lang="en-US" dirty="0" smtClean="0"/>
            <a:t>Demographics</a:t>
          </a:r>
          <a:endParaRPr lang="en-US" dirty="0"/>
        </a:p>
      </dgm:t>
    </dgm:pt>
    <dgm:pt modelId="{46538872-AAE8-4054-B02E-5E6CF013E625}" type="parTrans" cxnId="{34F006AE-B6B5-47FB-ADC9-2E1E1DE81349}">
      <dgm:prSet/>
      <dgm:spPr/>
      <dgm:t>
        <a:bodyPr/>
        <a:lstStyle/>
        <a:p>
          <a:endParaRPr lang="en-US"/>
        </a:p>
      </dgm:t>
    </dgm:pt>
    <dgm:pt modelId="{9A46339E-BBCF-4864-9927-913F8A9BF39E}" type="sibTrans" cxnId="{34F006AE-B6B5-47FB-ADC9-2E1E1DE81349}">
      <dgm:prSet/>
      <dgm:spPr/>
      <dgm:t>
        <a:bodyPr/>
        <a:lstStyle/>
        <a:p>
          <a:endParaRPr lang="en-US"/>
        </a:p>
      </dgm:t>
    </dgm:pt>
    <dgm:pt modelId="{31CC42C0-8964-4A92-9C1E-A5AFDC145705}">
      <dgm:prSet phldrT="[Text]"/>
      <dgm:spPr/>
      <dgm:t>
        <a:bodyPr/>
        <a:lstStyle/>
        <a:p>
          <a:r>
            <a:rPr lang="en-US" dirty="0" smtClean="0"/>
            <a:t>Health</a:t>
          </a:r>
          <a:endParaRPr lang="en-US" dirty="0"/>
        </a:p>
      </dgm:t>
    </dgm:pt>
    <dgm:pt modelId="{9F36BBEA-2622-4CA0-A019-090AF28F1E7E}" type="parTrans" cxnId="{858600D3-4C41-48DF-B387-F14E9C10B4B9}">
      <dgm:prSet/>
      <dgm:spPr/>
      <dgm:t>
        <a:bodyPr/>
        <a:lstStyle/>
        <a:p>
          <a:endParaRPr lang="en-US"/>
        </a:p>
      </dgm:t>
    </dgm:pt>
    <dgm:pt modelId="{17590A5F-3322-422F-9665-72F2667E25AC}" type="sibTrans" cxnId="{858600D3-4C41-48DF-B387-F14E9C10B4B9}">
      <dgm:prSet/>
      <dgm:spPr/>
      <dgm:t>
        <a:bodyPr/>
        <a:lstStyle/>
        <a:p>
          <a:endParaRPr lang="en-US"/>
        </a:p>
      </dgm:t>
    </dgm:pt>
    <dgm:pt modelId="{FFDAD1AB-203F-4DA5-A585-8FBD97F6DEF2}">
      <dgm:prSet phldrT="[Text]"/>
      <dgm:spPr/>
      <dgm:t>
        <a:bodyPr/>
        <a:lstStyle/>
        <a:p>
          <a:r>
            <a:rPr lang="en-US" dirty="0" smtClean="0"/>
            <a:t>Sustainability</a:t>
          </a:r>
          <a:endParaRPr lang="en-US" dirty="0"/>
        </a:p>
      </dgm:t>
    </dgm:pt>
    <dgm:pt modelId="{0BEAB28F-C1A7-4093-90F4-210EA607EFD6}" type="parTrans" cxnId="{4D56DF5D-8769-4CAA-AF92-A09B2B5CB05A}">
      <dgm:prSet/>
      <dgm:spPr/>
      <dgm:t>
        <a:bodyPr/>
        <a:lstStyle/>
        <a:p>
          <a:endParaRPr lang="en-US"/>
        </a:p>
      </dgm:t>
    </dgm:pt>
    <dgm:pt modelId="{2F376D71-10B4-43CC-A61F-A6E6BD39EED1}" type="sibTrans" cxnId="{4D56DF5D-8769-4CAA-AF92-A09B2B5CB05A}">
      <dgm:prSet/>
      <dgm:spPr/>
      <dgm:t>
        <a:bodyPr/>
        <a:lstStyle/>
        <a:p>
          <a:endParaRPr lang="en-US"/>
        </a:p>
      </dgm:t>
    </dgm:pt>
    <dgm:pt modelId="{7EA68EB5-6785-42ED-81FE-4864D184A132}">
      <dgm:prSet/>
      <dgm:spPr/>
      <dgm:t>
        <a:bodyPr/>
        <a:lstStyle/>
        <a:p>
          <a:r>
            <a:rPr lang="en-US" dirty="0" smtClean="0"/>
            <a:t>Workforce</a:t>
          </a:r>
          <a:endParaRPr lang="en-US" dirty="0"/>
        </a:p>
      </dgm:t>
    </dgm:pt>
    <dgm:pt modelId="{07287A02-FDE7-4D36-8297-15A567BFA197}" type="parTrans" cxnId="{7444CD33-7DA2-4254-B45E-BB78EADF8931}">
      <dgm:prSet/>
      <dgm:spPr/>
      <dgm:t>
        <a:bodyPr/>
        <a:lstStyle/>
        <a:p>
          <a:endParaRPr lang="en-US"/>
        </a:p>
      </dgm:t>
    </dgm:pt>
    <dgm:pt modelId="{97399024-ED9D-4C66-8C2C-2437ECFD2985}" type="sibTrans" cxnId="{7444CD33-7DA2-4254-B45E-BB78EADF8931}">
      <dgm:prSet/>
      <dgm:spPr/>
      <dgm:t>
        <a:bodyPr/>
        <a:lstStyle/>
        <a:p>
          <a:endParaRPr lang="en-US"/>
        </a:p>
      </dgm:t>
    </dgm:pt>
    <dgm:pt modelId="{8C22C269-C4F3-4FB8-A3BE-C9B4B05C8F34}">
      <dgm:prSet/>
      <dgm:spPr/>
      <dgm:t>
        <a:bodyPr/>
        <a:lstStyle/>
        <a:p>
          <a:r>
            <a:rPr lang="en-US" dirty="0" smtClean="0"/>
            <a:t>Crime</a:t>
          </a:r>
          <a:endParaRPr lang="en-US" dirty="0"/>
        </a:p>
      </dgm:t>
    </dgm:pt>
    <dgm:pt modelId="{E6133C75-62DD-4243-9047-AB9ECECCC2C5}" type="parTrans" cxnId="{86BFE80E-D3BA-4A3D-8B8F-491F09545B71}">
      <dgm:prSet/>
      <dgm:spPr/>
      <dgm:t>
        <a:bodyPr/>
        <a:lstStyle/>
        <a:p>
          <a:endParaRPr lang="en-US"/>
        </a:p>
      </dgm:t>
    </dgm:pt>
    <dgm:pt modelId="{F2D150B6-C4AD-4C34-B8B7-BE8967CB67EF}" type="sibTrans" cxnId="{86BFE80E-D3BA-4A3D-8B8F-491F09545B71}">
      <dgm:prSet/>
      <dgm:spPr/>
      <dgm:t>
        <a:bodyPr/>
        <a:lstStyle/>
        <a:p>
          <a:endParaRPr lang="en-US"/>
        </a:p>
      </dgm:t>
    </dgm:pt>
    <dgm:pt modelId="{FBB1E1C8-2620-4E61-870D-279142742D11}">
      <dgm:prSet/>
      <dgm:spPr/>
      <dgm:t>
        <a:bodyPr/>
        <a:lstStyle/>
        <a:p>
          <a:r>
            <a:rPr lang="en-US" dirty="0" smtClean="0"/>
            <a:t>Housing</a:t>
          </a:r>
          <a:endParaRPr lang="en-US" dirty="0"/>
        </a:p>
      </dgm:t>
    </dgm:pt>
    <dgm:pt modelId="{9050A783-9B3B-4C5F-8674-632FD71D44B2}" type="parTrans" cxnId="{D03ECE20-B7F3-45AD-AB4B-4F09092AC3DC}">
      <dgm:prSet/>
      <dgm:spPr/>
      <dgm:t>
        <a:bodyPr/>
        <a:lstStyle/>
        <a:p>
          <a:endParaRPr lang="en-US"/>
        </a:p>
      </dgm:t>
    </dgm:pt>
    <dgm:pt modelId="{85AABA13-3E1D-4CE6-8B67-9D61D03EA840}" type="sibTrans" cxnId="{D03ECE20-B7F3-45AD-AB4B-4F09092AC3DC}">
      <dgm:prSet/>
      <dgm:spPr/>
      <dgm:t>
        <a:bodyPr/>
        <a:lstStyle/>
        <a:p>
          <a:endParaRPr lang="en-US"/>
        </a:p>
      </dgm:t>
    </dgm:pt>
    <dgm:pt modelId="{C139F70A-57EA-450A-8988-D98360640B9F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D1CC0759-7D09-4A77-8D16-53B5001E7C64}" type="parTrans" cxnId="{42D9716B-DE72-4979-AC55-E12ED14AC1CB}">
      <dgm:prSet/>
      <dgm:spPr/>
      <dgm:t>
        <a:bodyPr/>
        <a:lstStyle/>
        <a:p>
          <a:endParaRPr lang="en-US"/>
        </a:p>
      </dgm:t>
    </dgm:pt>
    <dgm:pt modelId="{DCD232CB-8158-41CA-9A18-4ECE8A929C0E}" type="sibTrans" cxnId="{42D9716B-DE72-4979-AC55-E12ED14AC1CB}">
      <dgm:prSet/>
      <dgm:spPr/>
      <dgm:t>
        <a:bodyPr/>
        <a:lstStyle/>
        <a:p>
          <a:endParaRPr lang="en-US"/>
        </a:p>
      </dgm:t>
    </dgm:pt>
    <dgm:pt modelId="{582AB4CD-CF27-4A52-9652-041D18B4428A}">
      <dgm:prSet phldrT="[Text]"/>
      <dgm:spPr/>
      <dgm:t>
        <a:bodyPr/>
        <a:lstStyle/>
        <a:p>
          <a:r>
            <a:rPr lang="en-US" dirty="0" smtClean="0"/>
            <a:t>Arts</a:t>
          </a:r>
          <a:endParaRPr lang="en-US" dirty="0"/>
        </a:p>
      </dgm:t>
    </dgm:pt>
    <dgm:pt modelId="{E1558AC0-6C60-4600-833E-2A87447CAA56}" type="parTrans" cxnId="{57A50C37-37A9-4164-ADAB-48FF05F077A1}">
      <dgm:prSet/>
      <dgm:spPr/>
      <dgm:t>
        <a:bodyPr/>
        <a:lstStyle/>
        <a:p>
          <a:endParaRPr lang="en-US"/>
        </a:p>
      </dgm:t>
    </dgm:pt>
    <dgm:pt modelId="{1357AC9F-5CB3-4198-A379-A0A11049CB37}" type="sibTrans" cxnId="{57A50C37-37A9-4164-ADAB-48FF05F077A1}">
      <dgm:prSet/>
      <dgm:spPr/>
      <dgm:t>
        <a:bodyPr/>
        <a:lstStyle/>
        <a:p>
          <a:endParaRPr lang="en-US"/>
        </a:p>
      </dgm:t>
    </dgm:pt>
    <dgm:pt modelId="{B974750B-2015-4EC6-A092-233CF2C50D66}" type="pres">
      <dgm:prSet presAssocID="{51D823D9-2D63-49BD-99EC-C898908AFD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E09E6-F136-435F-A3DF-4A749F1C39A4}" type="pres">
      <dgm:prSet presAssocID="{AA2F9DE6-3C62-4A11-A57F-D72685B933C1}" presName="centerShape" presStyleLbl="node0" presStyleIdx="0" presStyleCnt="1"/>
      <dgm:spPr/>
      <dgm:t>
        <a:bodyPr/>
        <a:lstStyle/>
        <a:p>
          <a:endParaRPr lang="en-US"/>
        </a:p>
      </dgm:t>
    </dgm:pt>
    <dgm:pt modelId="{89F90A9E-F449-4857-90BB-7E4DEC2D7B60}" type="pres">
      <dgm:prSet presAssocID="{46538872-AAE8-4054-B02E-5E6CF013E625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51A02E49-DF2E-49A8-8D1D-69AC2B6260D1}" type="pres">
      <dgm:prSet presAssocID="{5AB962D8-F6AC-4A72-B520-2C8CBA79DE5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9C77C-5E88-4FF2-8EBC-F1C68CEC5797}" type="pres">
      <dgm:prSet presAssocID="{9F36BBEA-2622-4CA0-A019-090AF28F1E7E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D4D38B7D-E1BB-496E-BDE3-C91AA19386E2}" type="pres">
      <dgm:prSet presAssocID="{31CC42C0-8964-4A92-9C1E-A5AFDC14570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9F43-8C4A-42E8-BE43-B7194987E435}" type="pres">
      <dgm:prSet presAssocID="{E6133C75-62DD-4243-9047-AB9ECECCC2C5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C1C8C070-B745-4A4D-BB61-FE50BC7AC687}" type="pres">
      <dgm:prSet presAssocID="{8C22C269-C4F3-4FB8-A3BE-C9B4B05C8F3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E55E-7C38-436F-9317-F5BC5D0A74F3}" type="pres">
      <dgm:prSet presAssocID="{9050A783-9B3B-4C5F-8674-632FD71D44B2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BBD37549-407F-4107-9FCD-FEA90AB22DB6}" type="pres">
      <dgm:prSet presAssocID="{FBB1E1C8-2620-4E61-870D-279142742D1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4133A-EFEF-4C52-A466-8AF18D7DFDB0}" type="pres">
      <dgm:prSet presAssocID="{07287A02-FDE7-4D36-8297-15A567BFA197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E63F4C26-5531-42D7-9208-D1C48F951ABB}" type="pres">
      <dgm:prSet presAssocID="{7EA68EB5-6785-42ED-81FE-4864D184A13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F0E30-1631-478A-8515-4CB8C2160763}" type="pres">
      <dgm:prSet presAssocID="{0BEAB28F-C1A7-4093-90F4-210EA607EFD6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D5E95922-9B38-48EF-8980-553C0DECF8BA}" type="pres">
      <dgm:prSet presAssocID="{FFDAD1AB-203F-4DA5-A585-8FBD97F6DEF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ADA92-7DD6-4B64-A34D-2B3BF5ECE331}" type="pres">
      <dgm:prSet presAssocID="{D1CC0759-7D09-4A77-8D16-53B5001E7C64}" presName="parTrans" presStyleLbl="bgSibTrans2D1" presStyleIdx="6" presStyleCnt="8"/>
      <dgm:spPr/>
    </dgm:pt>
    <dgm:pt modelId="{F038677B-C637-4175-8180-84848E1774A6}" type="pres">
      <dgm:prSet presAssocID="{C139F70A-57EA-450A-8988-D98360640B9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C7A45-D68D-49CA-B6F0-FFF2D8027125}" type="pres">
      <dgm:prSet presAssocID="{E1558AC0-6C60-4600-833E-2A87447CAA56}" presName="parTrans" presStyleLbl="bgSibTrans2D1" presStyleIdx="7" presStyleCnt="8"/>
      <dgm:spPr/>
    </dgm:pt>
    <dgm:pt modelId="{DAB09260-95F5-4BBE-97C1-CDBABBE2D598}" type="pres">
      <dgm:prSet presAssocID="{582AB4CD-CF27-4A52-9652-041D18B4428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9716B-DE72-4979-AC55-E12ED14AC1CB}" srcId="{AA2F9DE6-3C62-4A11-A57F-D72685B933C1}" destId="{C139F70A-57EA-450A-8988-D98360640B9F}" srcOrd="6" destOrd="0" parTransId="{D1CC0759-7D09-4A77-8D16-53B5001E7C64}" sibTransId="{DCD232CB-8158-41CA-9A18-4ECE8A929C0E}"/>
    <dgm:cxn modelId="{E1BCE99A-B2E4-4B0C-BC88-C2BA4C76AA6E}" type="presOf" srcId="{D1CC0759-7D09-4A77-8D16-53B5001E7C64}" destId="{45FADA92-7DD6-4B64-A34D-2B3BF5ECE331}" srcOrd="0" destOrd="0" presId="urn:microsoft.com/office/officeart/2005/8/layout/radial4"/>
    <dgm:cxn modelId="{57A50C37-37A9-4164-ADAB-48FF05F077A1}" srcId="{AA2F9DE6-3C62-4A11-A57F-D72685B933C1}" destId="{582AB4CD-CF27-4A52-9652-041D18B4428A}" srcOrd="7" destOrd="0" parTransId="{E1558AC0-6C60-4600-833E-2A87447CAA56}" sibTransId="{1357AC9F-5CB3-4198-A379-A0A11049CB37}"/>
    <dgm:cxn modelId="{920E8CF7-2B99-446C-875A-6A7731671876}" type="presOf" srcId="{51D823D9-2D63-49BD-99EC-C898908AFDD1}" destId="{B974750B-2015-4EC6-A092-233CF2C50D66}" srcOrd="0" destOrd="0" presId="urn:microsoft.com/office/officeart/2005/8/layout/radial4"/>
    <dgm:cxn modelId="{E368CE29-59F1-48A9-9994-721AEC40877F}" type="presOf" srcId="{0BEAB28F-C1A7-4093-90F4-210EA607EFD6}" destId="{EDBF0E30-1631-478A-8515-4CB8C2160763}" srcOrd="0" destOrd="0" presId="urn:microsoft.com/office/officeart/2005/8/layout/radial4"/>
    <dgm:cxn modelId="{86BFE80E-D3BA-4A3D-8B8F-491F09545B71}" srcId="{AA2F9DE6-3C62-4A11-A57F-D72685B933C1}" destId="{8C22C269-C4F3-4FB8-A3BE-C9B4B05C8F34}" srcOrd="2" destOrd="0" parTransId="{E6133C75-62DD-4243-9047-AB9ECECCC2C5}" sibTransId="{F2D150B6-C4AD-4C34-B8B7-BE8967CB67EF}"/>
    <dgm:cxn modelId="{D2712906-7C08-4D20-9080-462CCBA8762B}" type="presOf" srcId="{7EA68EB5-6785-42ED-81FE-4864D184A132}" destId="{E63F4C26-5531-42D7-9208-D1C48F951ABB}" srcOrd="0" destOrd="0" presId="urn:microsoft.com/office/officeart/2005/8/layout/radial4"/>
    <dgm:cxn modelId="{285E0644-0F5C-4630-99E0-E276E1C32B6F}" type="presOf" srcId="{C139F70A-57EA-450A-8988-D98360640B9F}" destId="{F038677B-C637-4175-8180-84848E1774A6}" srcOrd="0" destOrd="0" presId="urn:microsoft.com/office/officeart/2005/8/layout/radial4"/>
    <dgm:cxn modelId="{8DA02CBF-CC40-43C5-8542-D7604BA30F62}" type="presOf" srcId="{AA2F9DE6-3C62-4A11-A57F-D72685B933C1}" destId="{12DE09E6-F136-435F-A3DF-4A749F1C39A4}" srcOrd="0" destOrd="0" presId="urn:microsoft.com/office/officeart/2005/8/layout/radial4"/>
    <dgm:cxn modelId="{858600D3-4C41-48DF-B387-F14E9C10B4B9}" srcId="{AA2F9DE6-3C62-4A11-A57F-D72685B933C1}" destId="{31CC42C0-8964-4A92-9C1E-A5AFDC145705}" srcOrd="1" destOrd="0" parTransId="{9F36BBEA-2622-4CA0-A019-090AF28F1E7E}" sibTransId="{17590A5F-3322-422F-9665-72F2667E25AC}"/>
    <dgm:cxn modelId="{324722CA-0D62-428F-8A9A-55EE0FC4FDB6}" type="presOf" srcId="{E6133C75-62DD-4243-9047-AB9ECECCC2C5}" destId="{DA5D9F43-8C4A-42E8-BE43-B7194987E435}" srcOrd="0" destOrd="0" presId="urn:microsoft.com/office/officeart/2005/8/layout/radial4"/>
    <dgm:cxn modelId="{8D347A8F-70D7-42D5-8811-6780EA1C1733}" type="presOf" srcId="{5AB962D8-F6AC-4A72-B520-2C8CBA79DE54}" destId="{51A02E49-DF2E-49A8-8D1D-69AC2B6260D1}" srcOrd="0" destOrd="0" presId="urn:microsoft.com/office/officeart/2005/8/layout/radial4"/>
    <dgm:cxn modelId="{C9A733E2-AC3B-4380-8CE3-56CF4E3090E7}" type="presOf" srcId="{E1558AC0-6C60-4600-833E-2A87447CAA56}" destId="{6EDC7A45-D68D-49CA-B6F0-FFF2D8027125}" srcOrd="0" destOrd="0" presId="urn:microsoft.com/office/officeart/2005/8/layout/radial4"/>
    <dgm:cxn modelId="{8B5C275D-75B0-4484-97E3-31ABAED1A1F9}" type="presOf" srcId="{FFDAD1AB-203F-4DA5-A585-8FBD97F6DEF2}" destId="{D5E95922-9B38-48EF-8980-553C0DECF8BA}" srcOrd="0" destOrd="0" presId="urn:microsoft.com/office/officeart/2005/8/layout/radial4"/>
    <dgm:cxn modelId="{55D5C602-BE8E-4EE6-B32F-E0AB14EE2728}" type="presOf" srcId="{582AB4CD-CF27-4A52-9652-041D18B4428A}" destId="{DAB09260-95F5-4BBE-97C1-CDBABBE2D598}" srcOrd="0" destOrd="0" presId="urn:microsoft.com/office/officeart/2005/8/layout/radial4"/>
    <dgm:cxn modelId="{10FB2DB0-170E-4989-A39E-0802D2D1281C}" type="presOf" srcId="{9F36BBEA-2622-4CA0-A019-090AF28F1E7E}" destId="{7FF9C77C-5E88-4FF2-8EBC-F1C68CEC5797}" srcOrd="0" destOrd="0" presId="urn:microsoft.com/office/officeart/2005/8/layout/radial4"/>
    <dgm:cxn modelId="{7444CD33-7DA2-4254-B45E-BB78EADF8931}" srcId="{AA2F9DE6-3C62-4A11-A57F-D72685B933C1}" destId="{7EA68EB5-6785-42ED-81FE-4864D184A132}" srcOrd="4" destOrd="0" parTransId="{07287A02-FDE7-4D36-8297-15A567BFA197}" sibTransId="{97399024-ED9D-4C66-8C2C-2437ECFD2985}"/>
    <dgm:cxn modelId="{E9769049-C8D7-47FF-A7C9-71E23BEAA366}" type="presOf" srcId="{FBB1E1C8-2620-4E61-870D-279142742D11}" destId="{BBD37549-407F-4107-9FCD-FEA90AB22DB6}" srcOrd="0" destOrd="0" presId="urn:microsoft.com/office/officeart/2005/8/layout/radial4"/>
    <dgm:cxn modelId="{92922EEE-4E5D-4FC3-A944-27F5AAB5273F}" type="presOf" srcId="{8C22C269-C4F3-4FB8-A3BE-C9B4B05C8F34}" destId="{C1C8C070-B745-4A4D-BB61-FE50BC7AC687}" srcOrd="0" destOrd="0" presId="urn:microsoft.com/office/officeart/2005/8/layout/radial4"/>
    <dgm:cxn modelId="{403CE85F-A5D1-4D41-88D5-A6EBFBB1AFB7}" type="presOf" srcId="{07287A02-FDE7-4D36-8297-15A567BFA197}" destId="{42F4133A-EFEF-4C52-A466-8AF18D7DFDB0}" srcOrd="0" destOrd="0" presId="urn:microsoft.com/office/officeart/2005/8/layout/radial4"/>
    <dgm:cxn modelId="{3473D5A6-8C41-4456-895F-16E08619121B}" type="presOf" srcId="{46538872-AAE8-4054-B02E-5E6CF013E625}" destId="{89F90A9E-F449-4857-90BB-7E4DEC2D7B60}" srcOrd="0" destOrd="0" presId="urn:microsoft.com/office/officeart/2005/8/layout/radial4"/>
    <dgm:cxn modelId="{34F006AE-B6B5-47FB-ADC9-2E1E1DE81349}" srcId="{AA2F9DE6-3C62-4A11-A57F-D72685B933C1}" destId="{5AB962D8-F6AC-4A72-B520-2C8CBA79DE54}" srcOrd="0" destOrd="0" parTransId="{46538872-AAE8-4054-B02E-5E6CF013E625}" sibTransId="{9A46339E-BBCF-4864-9927-913F8A9BF39E}"/>
    <dgm:cxn modelId="{778ACDFA-B747-47B0-92FD-B02B4686D76E}" type="presOf" srcId="{31CC42C0-8964-4A92-9C1E-A5AFDC145705}" destId="{D4D38B7D-E1BB-496E-BDE3-C91AA19386E2}" srcOrd="0" destOrd="0" presId="urn:microsoft.com/office/officeart/2005/8/layout/radial4"/>
    <dgm:cxn modelId="{D03ECE20-B7F3-45AD-AB4B-4F09092AC3DC}" srcId="{AA2F9DE6-3C62-4A11-A57F-D72685B933C1}" destId="{FBB1E1C8-2620-4E61-870D-279142742D11}" srcOrd="3" destOrd="0" parTransId="{9050A783-9B3B-4C5F-8674-632FD71D44B2}" sibTransId="{85AABA13-3E1D-4CE6-8B67-9D61D03EA840}"/>
    <dgm:cxn modelId="{0F3C9B97-551B-40E8-96B3-45A14BB97E61}" srcId="{51D823D9-2D63-49BD-99EC-C898908AFDD1}" destId="{AA2F9DE6-3C62-4A11-A57F-D72685B933C1}" srcOrd="0" destOrd="0" parTransId="{8D157FBC-714C-4476-BD1B-8843CB68F2DB}" sibTransId="{03E29A91-FD99-40BB-9568-18ADDEC5EF40}"/>
    <dgm:cxn modelId="{4D56DF5D-8769-4CAA-AF92-A09B2B5CB05A}" srcId="{AA2F9DE6-3C62-4A11-A57F-D72685B933C1}" destId="{FFDAD1AB-203F-4DA5-A585-8FBD97F6DEF2}" srcOrd="5" destOrd="0" parTransId="{0BEAB28F-C1A7-4093-90F4-210EA607EFD6}" sibTransId="{2F376D71-10B4-43CC-A61F-A6E6BD39EED1}"/>
    <dgm:cxn modelId="{205A4D63-BECB-48C4-8724-6F815AC65A5B}" type="presOf" srcId="{9050A783-9B3B-4C5F-8674-632FD71D44B2}" destId="{78CEE55E-7C38-436F-9317-F5BC5D0A74F3}" srcOrd="0" destOrd="0" presId="urn:microsoft.com/office/officeart/2005/8/layout/radial4"/>
    <dgm:cxn modelId="{84F456B4-B238-4944-9A17-E2390B840B3B}" type="presParOf" srcId="{B974750B-2015-4EC6-A092-233CF2C50D66}" destId="{12DE09E6-F136-435F-A3DF-4A749F1C39A4}" srcOrd="0" destOrd="0" presId="urn:microsoft.com/office/officeart/2005/8/layout/radial4"/>
    <dgm:cxn modelId="{DB41EF21-5A73-448C-B8A5-9BC03AC3F22C}" type="presParOf" srcId="{B974750B-2015-4EC6-A092-233CF2C50D66}" destId="{89F90A9E-F449-4857-90BB-7E4DEC2D7B60}" srcOrd="1" destOrd="0" presId="urn:microsoft.com/office/officeart/2005/8/layout/radial4"/>
    <dgm:cxn modelId="{E2ECE92C-07FC-4217-81E2-5B102ACA9F6C}" type="presParOf" srcId="{B974750B-2015-4EC6-A092-233CF2C50D66}" destId="{51A02E49-DF2E-49A8-8D1D-69AC2B6260D1}" srcOrd="2" destOrd="0" presId="urn:microsoft.com/office/officeart/2005/8/layout/radial4"/>
    <dgm:cxn modelId="{15F343A7-D89D-4DA5-A1AE-C5B733ACFAE0}" type="presParOf" srcId="{B974750B-2015-4EC6-A092-233CF2C50D66}" destId="{7FF9C77C-5E88-4FF2-8EBC-F1C68CEC5797}" srcOrd="3" destOrd="0" presId="urn:microsoft.com/office/officeart/2005/8/layout/radial4"/>
    <dgm:cxn modelId="{69671773-94DC-4B42-B76F-EEED3C708956}" type="presParOf" srcId="{B974750B-2015-4EC6-A092-233CF2C50D66}" destId="{D4D38B7D-E1BB-496E-BDE3-C91AA19386E2}" srcOrd="4" destOrd="0" presId="urn:microsoft.com/office/officeart/2005/8/layout/radial4"/>
    <dgm:cxn modelId="{A1F58A0C-02A0-431E-A034-E790B8C156EF}" type="presParOf" srcId="{B974750B-2015-4EC6-A092-233CF2C50D66}" destId="{DA5D9F43-8C4A-42E8-BE43-B7194987E435}" srcOrd="5" destOrd="0" presId="urn:microsoft.com/office/officeart/2005/8/layout/radial4"/>
    <dgm:cxn modelId="{7080A4F2-8AF8-4EE7-9D5D-B37F790CC191}" type="presParOf" srcId="{B974750B-2015-4EC6-A092-233CF2C50D66}" destId="{C1C8C070-B745-4A4D-BB61-FE50BC7AC687}" srcOrd="6" destOrd="0" presId="urn:microsoft.com/office/officeart/2005/8/layout/radial4"/>
    <dgm:cxn modelId="{FA344E93-E151-488D-81E3-71C3FF96A653}" type="presParOf" srcId="{B974750B-2015-4EC6-A092-233CF2C50D66}" destId="{78CEE55E-7C38-436F-9317-F5BC5D0A74F3}" srcOrd="7" destOrd="0" presId="urn:microsoft.com/office/officeart/2005/8/layout/radial4"/>
    <dgm:cxn modelId="{9E09F8E4-CB86-4E30-B682-77019CAE4F0F}" type="presParOf" srcId="{B974750B-2015-4EC6-A092-233CF2C50D66}" destId="{BBD37549-407F-4107-9FCD-FEA90AB22DB6}" srcOrd="8" destOrd="0" presId="urn:microsoft.com/office/officeart/2005/8/layout/radial4"/>
    <dgm:cxn modelId="{DB88088B-96D8-41E1-B1E1-9E4464A182F7}" type="presParOf" srcId="{B974750B-2015-4EC6-A092-233CF2C50D66}" destId="{42F4133A-EFEF-4C52-A466-8AF18D7DFDB0}" srcOrd="9" destOrd="0" presId="urn:microsoft.com/office/officeart/2005/8/layout/radial4"/>
    <dgm:cxn modelId="{47EC1EA8-CAAE-4775-894B-819FBF5C67DE}" type="presParOf" srcId="{B974750B-2015-4EC6-A092-233CF2C50D66}" destId="{E63F4C26-5531-42D7-9208-D1C48F951ABB}" srcOrd="10" destOrd="0" presId="urn:microsoft.com/office/officeart/2005/8/layout/radial4"/>
    <dgm:cxn modelId="{12B3E528-3F69-40B3-9FE5-EB70C6D37C30}" type="presParOf" srcId="{B974750B-2015-4EC6-A092-233CF2C50D66}" destId="{EDBF0E30-1631-478A-8515-4CB8C2160763}" srcOrd="11" destOrd="0" presId="urn:microsoft.com/office/officeart/2005/8/layout/radial4"/>
    <dgm:cxn modelId="{CDB78588-6438-4D21-A898-F9F962D9DAD4}" type="presParOf" srcId="{B974750B-2015-4EC6-A092-233CF2C50D66}" destId="{D5E95922-9B38-48EF-8980-553C0DECF8BA}" srcOrd="12" destOrd="0" presId="urn:microsoft.com/office/officeart/2005/8/layout/radial4"/>
    <dgm:cxn modelId="{ECD95C73-2C59-40FD-A1CA-5C517D824063}" type="presParOf" srcId="{B974750B-2015-4EC6-A092-233CF2C50D66}" destId="{45FADA92-7DD6-4B64-A34D-2B3BF5ECE331}" srcOrd="13" destOrd="0" presId="urn:microsoft.com/office/officeart/2005/8/layout/radial4"/>
    <dgm:cxn modelId="{39EADEA3-6040-4C35-A2C1-21071ADE0159}" type="presParOf" srcId="{B974750B-2015-4EC6-A092-233CF2C50D66}" destId="{F038677B-C637-4175-8180-84848E1774A6}" srcOrd="14" destOrd="0" presId="urn:microsoft.com/office/officeart/2005/8/layout/radial4"/>
    <dgm:cxn modelId="{7053AAFD-8101-4341-9ACA-27EB5747C351}" type="presParOf" srcId="{B974750B-2015-4EC6-A092-233CF2C50D66}" destId="{6EDC7A45-D68D-49CA-B6F0-FFF2D8027125}" srcOrd="15" destOrd="0" presId="urn:microsoft.com/office/officeart/2005/8/layout/radial4"/>
    <dgm:cxn modelId="{AB5D3461-046B-414F-83D3-BA9291243BF3}" type="presParOf" srcId="{B974750B-2015-4EC6-A092-233CF2C50D66}" destId="{DAB09260-95F5-4BBE-97C1-CDBABBE2D598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E09E6-F136-435F-A3DF-4A749F1C39A4}">
      <dsp:nvSpPr>
        <dsp:cNvPr id="0" name=""/>
        <dsp:cNvSpPr/>
      </dsp:nvSpPr>
      <dsp:spPr>
        <a:xfrm>
          <a:off x="2846883" y="2983740"/>
          <a:ext cx="1619852" cy="1619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postGIS</a:t>
          </a:r>
          <a:r>
            <a:rPr lang="en-US" sz="1400" kern="1200" dirty="0" smtClean="0"/>
            <a:t> / </a:t>
          </a:r>
          <a:r>
            <a:rPr lang="en-US" sz="1400" kern="1200" dirty="0" err="1" smtClean="0"/>
            <a:t>postgreSQL</a:t>
          </a:r>
          <a:r>
            <a:rPr lang="en-US" sz="1400" kern="1200" dirty="0" smtClean="0"/>
            <a:t> 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Geodatabase</a:t>
          </a:r>
          <a:endParaRPr lang="en-US" sz="1400" kern="1200" dirty="0"/>
        </a:p>
      </dsp:txBody>
      <dsp:txXfrm>
        <a:off x="3084105" y="3220962"/>
        <a:ext cx="1145408" cy="1145408"/>
      </dsp:txXfrm>
    </dsp:sp>
    <dsp:sp modelId="{89F90A9E-F449-4857-90BB-7E4DEC2D7B60}">
      <dsp:nvSpPr>
        <dsp:cNvPr id="0" name=""/>
        <dsp:cNvSpPr/>
      </dsp:nvSpPr>
      <dsp:spPr>
        <a:xfrm rot="10800000">
          <a:off x="569883" y="3562838"/>
          <a:ext cx="2151765" cy="4616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02E49-DF2E-49A8-8D1D-69AC2B6260D1}">
      <dsp:nvSpPr>
        <dsp:cNvPr id="0" name=""/>
        <dsp:cNvSpPr/>
      </dsp:nvSpPr>
      <dsp:spPr>
        <a:xfrm>
          <a:off x="2934" y="3340108"/>
          <a:ext cx="1133896" cy="90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Demographics</a:t>
          </a:r>
          <a:endParaRPr lang="en-US" sz="1300" kern="1200" dirty="0"/>
        </a:p>
      </dsp:txBody>
      <dsp:txXfrm>
        <a:off x="29503" y="3366677"/>
        <a:ext cx="1080758" cy="853979"/>
      </dsp:txXfrm>
    </dsp:sp>
    <dsp:sp modelId="{7FF9C77C-5E88-4FF2-8EBC-F1C68CEC5797}">
      <dsp:nvSpPr>
        <dsp:cNvPr id="0" name=""/>
        <dsp:cNvSpPr/>
      </dsp:nvSpPr>
      <dsp:spPr>
        <a:xfrm rot="12342857">
          <a:off x="769039" y="2690278"/>
          <a:ext cx="2151765" cy="4616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38B7D-E1BB-496E-BDE3-C91AA19386E2}">
      <dsp:nvSpPr>
        <dsp:cNvPr id="0" name=""/>
        <dsp:cNvSpPr/>
      </dsp:nvSpPr>
      <dsp:spPr>
        <a:xfrm>
          <a:off x="308636" y="2000741"/>
          <a:ext cx="1133896" cy="90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Health</a:t>
          </a:r>
          <a:endParaRPr lang="en-US" sz="1300" kern="1200" dirty="0"/>
        </a:p>
      </dsp:txBody>
      <dsp:txXfrm>
        <a:off x="335205" y="2027310"/>
        <a:ext cx="1080758" cy="853979"/>
      </dsp:txXfrm>
    </dsp:sp>
    <dsp:sp modelId="{DA5D9F43-8C4A-42E8-BE43-B7194987E435}">
      <dsp:nvSpPr>
        <dsp:cNvPr id="0" name=""/>
        <dsp:cNvSpPr/>
      </dsp:nvSpPr>
      <dsp:spPr>
        <a:xfrm rot="13885714">
          <a:off x="1327061" y="1990540"/>
          <a:ext cx="2151765" cy="4616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8C070-B745-4A4D-BB61-FE50BC7AC687}">
      <dsp:nvSpPr>
        <dsp:cNvPr id="0" name=""/>
        <dsp:cNvSpPr/>
      </dsp:nvSpPr>
      <dsp:spPr>
        <a:xfrm>
          <a:off x="1165194" y="926652"/>
          <a:ext cx="1133896" cy="90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Crime</a:t>
          </a:r>
          <a:endParaRPr lang="en-US" sz="1300" kern="1200" dirty="0"/>
        </a:p>
      </dsp:txBody>
      <dsp:txXfrm>
        <a:off x="1191763" y="953221"/>
        <a:ext cx="1080758" cy="853979"/>
      </dsp:txXfrm>
    </dsp:sp>
    <dsp:sp modelId="{78CEE55E-7C38-436F-9317-F5BC5D0A74F3}">
      <dsp:nvSpPr>
        <dsp:cNvPr id="0" name=""/>
        <dsp:cNvSpPr/>
      </dsp:nvSpPr>
      <dsp:spPr>
        <a:xfrm rot="15428571">
          <a:off x="2133427" y="1602215"/>
          <a:ext cx="2151765" cy="4616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37549-407F-4107-9FCD-FEA90AB22DB6}">
      <dsp:nvSpPr>
        <dsp:cNvPr id="0" name=""/>
        <dsp:cNvSpPr/>
      </dsp:nvSpPr>
      <dsp:spPr>
        <a:xfrm>
          <a:off x="2402955" y="330577"/>
          <a:ext cx="1133896" cy="90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Housing</a:t>
          </a:r>
          <a:endParaRPr lang="en-US" sz="1300" kern="1200" dirty="0"/>
        </a:p>
      </dsp:txBody>
      <dsp:txXfrm>
        <a:off x="2429524" y="357146"/>
        <a:ext cx="1080758" cy="853979"/>
      </dsp:txXfrm>
    </dsp:sp>
    <dsp:sp modelId="{42F4133A-EFEF-4C52-A466-8AF18D7DFDB0}">
      <dsp:nvSpPr>
        <dsp:cNvPr id="0" name=""/>
        <dsp:cNvSpPr/>
      </dsp:nvSpPr>
      <dsp:spPr>
        <a:xfrm rot="16971429">
          <a:off x="3028426" y="1602215"/>
          <a:ext cx="2151765" cy="4616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F4C26-5531-42D7-9208-D1C48F951ABB}">
      <dsp:nvSpPr>
        <dsp:cNvPr id="0" name=""/>
        <dsp:cNvSpPr/>
      </dsp:nvSpPr>
      <dsp:spPr>
        <a:xfrm>
          <a:off x="3776767" y="330577"/>
          <a:ext cx="1133896" cy="90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Workforce</a:t>
          </a:r>
          <a:endParaRPr lang="en-US" sz="1300" kern="1200" dirty="0"/>
        </a:p>
      </dsp:txBody>
      <dsp:txXfrm>
        <a:off x="3803336" y="357146"/>
        <a:ext cx="1080758" cy="853979"/>
      </dsp:txXfrm>
    </dsp:sp>
    <dsp:sp modelId="{EDBF0E30-1631-478A-8515-4CB8C2160763}">
      <dsp:nvSpPr>
        <dsp:cNvPr id="0" name=""/>
        <dsp:cNvSpPr/>
      </dsp:nvSpPr>
      <dsp:spPr>
        <a:xfrm rot="18514286">
          <a:off x="3834792" y="1990540"/>
          <a:ext cx="2151765" cy="4616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95922-9B38-48EF-8980-553C0DECF8BA}">
      <dsp:nvSpPr>
        <dsp:cNvPr id="0" name=""/>
        <dsp:cNvSpPr/>
      </dsp:nvSpPr>
      <dsp:spPr>
        <a:xfrm>
          <a:off x="5014528" y="926652"/>
          <a:ext cx="1133896" cy="90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Sustainability</a:t>
          </a:r>
          <a:endParaRPr lang="en-US" sz="1300" kern="1200" dirty="0"/>
        </a:p>
      </dsp:txBody>
      <dsp:txXfrm>
        <a:off x="5041097" y="953221"/>
        <a:ext cx="1080758" cy="853979"/>
      </dsp:txXfrm>
    </dsp:sp>
    <dsp:sp modelId="{45FADA92-7DD6-4B64-A34D-2B3BF5ECE331}">
      <dsp:nvSpPr>
        <dsp:cNvPr id="0" name=""/>
        <dsp:cNvSpPr/>
      </dsp:nvSpPr>
      <dsp:spPr>
        <a:xfrm rot="20057143">
          <a:off x="4392815" y="2690278"/>
          <a:ext cx="2151765" cy="4616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8677B-C637-4175-8180-84848E1774A6}">
      <dsp:nvSpPr>
        <dsp:cNvPr id="0" name=""/>
        <dsp:cNvSpPr/>
      </dsp:nvSpPr>
      <dsp:spPr>
        <a:xfrm>
          <a:off x="5871086" y="2000741"/>
          <a:ext cx="1133896" cy="90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Education</a:t>
          </a:r>
          <a:endParaRPr lang="en-US" sz="1300" kern="1200" dirty="0"/>
        </a:p>
      </dsp:txBody>
      <dsp:txXfrm>
        <a:off x="5897655" y="2027310"/>
        <a:ext cx="1080758" cy="853979"/>
      </dsp:txXfrm>
    </dsp:sp>
    <dsp:sp modelId="{6EDC7A45-D68D-49CA-B6F0-FFF2D8027125}">
      <dsp:nvSpPr>
        <dsp:cNvPr id="0" name=""/>
        <dsp:cNvSpPr/>
      </dsp:nvSpPr>
      <dsp:spPr>
        <a:xfrm>
          <a:off x="4591971" y="3562838"/>
          <a:ext cx="2151765" cy="4616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9260-95F5-4BBE-97C1-CDBABBE2D598}">
      <dsp:nvSpPr>
        <dsp:cNvPr id="0" name=""/>
        <dsp:cNvSpPr/>
      </dsp:nvSpPr>
      <dsp:spPr>
        <a:xfrm>
          <a:off x="6176788" y="3340108"/>
          <a:ext cx="1133896" cy="90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Arts</a:t>
          </a:r>
          <a:endParaRPr lang="en-US" sz="1300" kern="1200" dirty="0"/>
        </a:p>
      </dsp:txBody>
      <dsp:txXfrm>
        <a:off x="6203357" y="3366677"/>
        <a:ext cx="1080758" cy="853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7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8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8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4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0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1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1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0766-FB74-4973-BDCB-82971FB02BE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3C3D-AC68-4104-9C3E-14AC97E6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4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799" y="1122363"/>
            <a:ext cx="9324975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Evolving Data Management in Longitudinal Indicator Tracking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8981"/>
            <a:ext cx="9144000" cy="104894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en-US" sz="1800" dirty="0" smtClean="0">
                <a:latin typeface="+mj-lt"/>
              </a:rPr>
              <a:t>Nancy Jones, Data Manager</a:t>
            </a:r>
          </a:p>
          <a:p>
            <a:pPr algn="l">
              <a:spcBef>
                <a:spcPts val="600"/>
              </a:spcBef>
            </a:pPr>
            <a:r>
              <a:rPr lang="en-US" sz="1800" dirty="0" smtClean="0">
                <a:latin typeface="+mj-lt"/>
              </a:rPr>
              <a:t>Baltimore Neighborhood Indicators Alliance</a:t>
            </a:r>
          </a:p>
          <a:p>
            <a:pPr algn="l">
              <a:spcBef>
                <a:spcPts val="600"/>
              </a:spcBef>
            </a:pPr>
            <a:r>
              <a:rPr lang="en-US" sz="1800" dirty="0" smtClean="0">
                <a:latin typeface="+mj-lt"/>
              </a:rPr>
              <a:t>NNIP snip = 9</a:t>
            </a:r>
            <a:endParaRPr lang="en-US" sz="1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99" y="4923230"/>
            <a:ext cx="1225402" cy="1191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581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Making sense out of data in an Age of High Expectations</a:t>
            </a:r>
            <a:endParaRPr lang="en-US" sz="2400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3514725"/>
            <a:ext cx="9144000" cy="0"/>
          </a:xfrm>
          <a:prstGeom prst="line">
            <a:avLst/>
          </a:prstGeom>
          <a:ln w="38100">
            <a:solidFill>
              <a:srgbClr val="067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9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6000"/>
    </mc:Choice>
    <mc:Fallback>
      <p:transition spd="slow" advClick="0" advTm="4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5125"/>
            <a:ext cx="3495674" cy="2149475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Enjoy our website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4000" dirty="0" smtClean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bniajfi.org </a:t>
            </a:r>
            <a:endParaRPr lang="en-US" sz="4000" dirty="0">
              <a:solidFill>
                <a:schemeClr val="bg2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1948" y="311148"/>
            <a:ext cx="8143018" cy="62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1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6000"/>
    </mc:Choice>
    <mc:Fallback>
      <p:transition spd="slow" advClick="0" advTm="4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Output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" y="1427961"/>
            <a:ext cx="4275963" cy="5430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089" y="174622"/>
            <a:ext cx="4899184" cy="64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6000"/>
    </mc:Choice>
    <mc:Fallback>
      <p:transition spd="slow" advClick="0" advTm="4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850"/>
            <a:ext cx="10515600" cy="1325563"/>
          </a:xfrm>
        </p:spPr>
        <p:txBody>
          <a:bodyPr/>
          <a:lstStyle/>
          <a:p>
            <a:r>
              <a:rPr lang="en-US" dirty="0" smtClean="0"/>
              <a:t>The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726"/>
            <a:ext cx="4376402" cy="5095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67ED0"/>
                </a:solidFill>
                <a:latin typeface="+mj-lt"/>
              </a:rPr>
              <a:t>Sneakernet</a:t>
            </a:r>
            <a:endParaRPr lang="en-US" sz="3600" dirty="0" smtClean="0">
              <a:solidFill>
                <a:srgbClr val="067ED0"/>
              </a:solidFill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CD-Rom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Flash Drive</a:t>
            </a:r>
          </a:p>
          <a:p>
            <a:r>
              <a:rPr lang="en-US" dirty="0" smtClean="0">
                <a:latin typeface="+mj-lt"/>
              </a:rPr>
              <a:t>Email</a:t>
            </a:r>
          </a:p>
          <a:p>
            <a:r>
              <a:rPr lang="en-US" dirty="0" smtClean="0">
                <a:latin typeface="+mj-lt"/>
              </a:rPr>
              <a:t>Online download</a:t>
            </a:r>
          </a:p>
          <a:p>
            <a:r>
              <a:rPr lang="en-US" dirty="0" smtClean="0">
                <a:latin typeface="+mj-lt"/>
              </a:rPr>
              <a:t>SFTP</a:t>
            </a:r>
          </a:p>
          <a:p>
            <a:r>
              <a:rPr lang="en-US" dirty="0" smtClean="0">
                <a:latin typeface="+mj-lt"/>
              </a:rPr>
              <a:t>Direct data entry</a:t>
            </a:r>
          </a:p>
          <a:p>
            <a:r>
              <a:rPr lang="en-US" dirty="0" smtClean="0">
                <a:latin typeface="+mj-lt"/>
              </a:rPr>
              <a:t>Future - web scraping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t="1426" r="8983" b="-1426"/>
          <a:stretch/>
        </p:blipFill>
        <p:spPr>
          <a:xfrm>
            <a:off x="5305425" y="-1"/>
            <a:ext cx="6891002" cy="69677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20325" y="6581001"/>
            <a:ext cx="2066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 © </a:t>
            </a:r>
            <a:r>
              <a:rPr lang="en-US" sz="1200" dirty="0" err="1" smtClean="0">
                <a:solidFill>
                  <a:schemeClr val="bg1"/>
                </a:solidFill>
              </a:rPr>
              <a:t>Yianni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Mathioudakis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1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6000"/>
    </mc:Choice>
    <mc:Fallback>
      <p:transition spd="slow" advClick="0" advTm="4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" y="2834968"/>
            <a:ext cx="5858764" cy="120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5"/>
          <a:stretch/>
        </p:blipFill>
        <p:spPr>
          <a:xfrm rot="5400000">
            <a:off x="5778562" y="444568"/>
            <a:ext cx="6858006" cy="59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9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6000"/>
    </mc:Choice>
    <mc:Fallback>
      <p:transition spd="slow" advClick="0" advTm="4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Data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Administrative data</a:t>
            </a:r>
          </a:p>
          <a:p>
            <a:r>
              <a:rPr lang="en-US" dirty="0" smtClean="0">
                <a:latin typeface="+mj-lt"/>
              </a:rPr>
              <a:t>Multiple raw formats provided (csv, </a:t>
            </a:r>
            <a:r>
              <a:rPr lang="en-US" dirty="0" err="1" smtClean="0">
                <a:latin typeface="+mj-lt"/>
              </a:rPr>
              <a:t>xlsx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spss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shp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sas</a:t>
            </a:r>
            <a:r>
              <a:rPr lang="en-US" dirty="0" smtClean="0">
                <a:latin typeface="+mj-lt"/>
              </a:rPr>
              <a:t>, and #$@%^!!!.pdf)</a:t>
            </a:r>
          </a:p>
          <a:p>
            <a:r>
              <a:rPr lang="en-US" dirty="0" smtClean="0">
                <a:latin typeface="+mj-lt"/>
              </a:rPr>
              <a:t>No standards from providers. Varies year to year even among a single source.</a:t>
            </a:r>
          </a:p>
          <a:p>
            <a:r>
              <a:rPr lang="en-US" dirty="0" smtClean="0">
                <a:latin typeface="+mj-lt"/>
              </a:rPr>
              <a:t>Staff changes hinder access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027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6000"/>
    </mc:Choice>
    <mc:Fallback>
      <p:transition spd="slow" advClick="0" advTm="4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hiller" panose="04020404031007020602" pitchFamily="82" charset="0"/>
              </a:rPr>
              <a:t>Data Sanitation Engineering</a:t>
            </a:r>
            <a:endParaRPr lang="en-US" sz="6000" dirty="0"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Chiller" panose="04020404031007020602" pitchFamily="82" charset="0"/>
              </a:rPr>
              <a:t>Address  cleaning</a:t>
            </a:r>
          </a:p>
          <a:p>
            <a:pPr marL="0" indent="0" algn="ctr">
              <a:buNone/>
            </a:pPr>
            <a:r>
              <a:rPr lang="en-US" sz="4400" dirty="0" smtClean="0">
                <a:latin typeface="Chiller" panose="04020404031007020602" pitchFamily="82" charset="0"/>
              </a:rPr>
              <a:t>Field name standardization</a:t>
            </a:r>
          </a:p>
          <a:p>
            <a:pPr marL="0" indent="0" algn="ctr">
              <a:buNone/>
            </a:pPr>
            <a:r>
              <a:rPr lang="en-US" sz="4400" dirty="0" smtClean="0">
                <a:latin typeface="Chiller" panose="04020404031007020602" pitchFamily="82" charset="0"/>
              </a:rPr>
              <a:t>Field type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82115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6000"/>
    </mc:Choice>
    <mc:Fallback>
      <p:transition spd="slow" advClick="0" advTm="4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BNIA Data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9475"/>
            <a:ext cx="10515600" cy="10128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Server hosted and maintained by University of Baltimore</a:t>
            </a:r>
          </a:p>
          <a:p>
            <a:r>
              <a:rPr lang="en-US" dirty="0" smtClean="0">
                <a:latin typeface="+mj-lt"/>
              </a:rPr>
              <a:t>Limited user access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09725"/>
            <a:ext cx="517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67ED0"/>
                </a:solidFill>
                <a:latin typeface="+mj-lt"/>
              </a:rPr>
              <a:t>The Secure</a:t>
            </a:r>
            <a:endParaRPr lang="en-US" sz="2800" dirty="0">
              <a:solidFill>
                <a:srgbClr val="067ED0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740150"/>
            <a:ext cx="10515600" cy="2822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14 years of longitudinal records reside in many, many files</a:t>
            </a:r>
          </a:p>
          <a:p>
            <a:r>
              <a:rPr lang="en-US" dirty="0" smtClean="0">
                <a:latin typeface="+mj-lt"/>
              </a:rPr>
              <a:t>54 data providers </a:t>
            </a:r>
          </a:p>
          <a:p>
            <a:r>
              <a:rPr lang="en-US" dirty="0" smtClean="0">
                <a:latin typeface="+mj-lt"/>
              </a:rPr>
              <a:t>118-ish separate files</a:t>
            </a:r>
          </a:p>
          <a:p>
            <a:r>
              <a:rPr lang="en-US" dirty="0" smtClean="0">
                <a:latin typeface="+mj-lt"/>
              </a:rPr>
              <a:t>Downtime = locating original file, when possible, and cleaning</a:t>
            </a:r>
          </a:p>
          <a:p>
            <a:r>
              <a:rPr lang="en-US" dirty="0">
                <a:latin typeface="+mj-lt"/>
              </a:rPr>
              <a:t>Raw to Processed to </a:t>
            </a:r>
            <a:r>
              <a:rPr lang="en-US" dirty="0" err="1">
                <a:latin typeface="+mj-lt"/>
              </a:rPr>
              <a:t>Geoprocessed</a:t>
            </a:r>
            <a:r>
              <a:rPr lang="en-US" dirty="0">
                <a:latin typeface="+mj-lt"/>
              </a:rPr>
              <a:t> (sounds simple, right?...)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200400"/>
            <a:ext cx="517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67ED0"/>
                </a:solidFill>
                <a:latin typeface="+mj-lt"/>
              </a:rPr>
              <a:t>The Evolving Reality</a:t>
            </a:r>
            <a:endParaRPr lang="en-US" sz="2800" dirty="0">
              <a:solidFill>
                <a:srgbClr val="067ED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33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6000"/>
    </mc:Choice>
    <mc:Fallback>
      <p:transition spd="slow" advClick="0" advTm="4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BNIA Database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03924"/>
              </p:ext>
            </p:extLst>
          </p:nvPr>
        </p:nvGraphicFramePr>
        <p:xfrm>
          <a:off x="2438387" y="1581136"/>
          <a:ext cx="7313620" cy="4934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92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6000"/>
    </mc:Choice>
    <mc:Fallback>
      <p:transition spd="slow" advClick="0" advTm="4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Output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149475"/>
            <a:ext cx="10515600" cy="10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200 possible indicators</a:t>
            </a:r>
          </a:p>
          <a:p>
            <a:r>
              <a:rPr lang="en-US" dirty="0" smtClean="0">
                <a:latin typeface="+mj-lt"/>
              </a:rPr>
              <a:t>Vital Signs 13 published 139 indicators for the City of Baltimore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721100"/>
            <a:ext cx="10515600" cy="2432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Maps</a:t>
            </a:r>
          </a:p>
          <a:p>
            <a:r>
              <a:rPr lang="en-US" dirty="0" smtClean="0">
                <a:latin typeface="+mj-lt"/>
              </a:rPr>
              <a:t>Tables</a:t>
            </a:r>
          </a:p>
          <a:p>
            <a:r>
              <a:rPr lang="en-US" dirty="0" smtClean="0">
                <a:latin typeface="+mj-lt"/>
              </a:rPr>
              <a:t>Infographics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181350"/>
            <a:ext cx="517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67ED0"/>
                </a:solidFill>
                <a:latin typeface="+mj-lt"/>
              </a:rPr>
              <a:t>Visualization</a:t>
            </a:r>
            <a:endParaRPr lang="en-US" sz="2800" dirty="0">
              <a:solidFill>
                <a:srgbClr val="067ED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628775"/>
            <a:ext cx="517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67ED0"/>
                </a:solidFill>
                <a:latin typeface="+mj-lt"/>
              </a:rPr>
              <a:t>Vital Signs Report</a:t>
            </a:r>
            <a:endParaRPr lang="en-US" sz="2800" dirty="0">
              <a:solidFill>
                <a:srgbClr val="067ED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917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208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Chiller</vt:lpstr>
      <vt:lpstr>Verdana</vt:lpstr>
      <vt:lpstr>Office Theme</vt:lpstr>
      <vt:lpstr>Evolving Data Management in Longitudinal Indicator Tracking</vt:lpstr>
      <vt:lpstr>The Output</vt:lpstr>
      <vt:lpstr>The Input</vt:lpstr>
      <vt:lpstr>The Process</vt:lpstr>
      <vt:lpstr>External Data</vt:lpstr>
      <vt:lpstr>Data Sanitation Engineering</vt:lpstr>
      <vt:lpstr>BNIA Data Warehouse</vt:lpstr>
      <vt:lpstr>BNIA Database</vt:lpstr>
      <vt:lpstr>Indicator Output</vt:lpstr>
      <vt:lpstr>Enjoy our website   bniajfi.org </vt:lpstr>
    </vt:vector>
  </TitlesOfParts>
  <Company>University of Baltimore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Jones</dc:creator>
  <cp:lastModifiedBy>Nancy Jones</cp:lastModifiedBy>
  <cp:revision>21</cp:revision>
  <dcterms:created xsi:type="dcterms:W3CDTF">2015-04-24T15:38:54Z</dcterms:created>
  <dcterms:modified xsi:type="dcterms:W3CDTF">2015-04-24T20:06:08Z</dcterms:modified>
</cp:coreProperties>
</file>