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78" r:id="rId2"/>
    <p:sldId id="680" r:id="rId3"/>
    <p:sldId id="688" r:id="rId4"/>
    <p:sldId id="802" r:id="rId5"/>
    <p:sldId id="801" r:id="rId6"/>
    <p:sldId id="813" r:id="rId7"/>
    <p:sldId id="806" r:id="rId8"/>
    <p:sldId id="803" r:id="rId9"/>
    <p:sldId id="804" r:id="rId10"/>
    <p:sldId id="814" r:id="rId11"/>
    <p:sldId id="808" r:id="rId12"/>
    <p:sldId id="810" r:id="rId13"/>
    <p:sldId id="809" r:id="rId14"/>
    <p:sldId id="811" r:id="rId15"/>
    <p:sldId id="812" r:id="rId16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98" userDrawn="1">
          <p15:clr>
            <a:srgbClr val="A4A3A4"/>
          </p15:clr>
        </p15:guide>
        <p15:guide id="2" pos="2231" userDrawn="1">
          <p15:clr>
            <a:srgbClr val="A4A3A4"/>
          </p15:clr>
        </p15:guide>
        <p15:guide id="3" orient="horz" pos="2208" userDrawn="1">
          <p15:clr>
            <a:srgbClr val="A4A3A4"/>
          </p15:clr>
        </p15:guide>
        <p15:guide id="4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C"/>
    <a:srgbClr val="0069B0"/>
    <a:srgbClr val="E2E2E2"/>
    <a:srgbClr val="DDDDDD"/>
    <a:srgbClr val="60A238"/>
    <a:srgbClr val="FFCCFF"/>
    <a:srgbClr val="D18515"/>
    <a:srgbClr val="DF1734"/>
    <a:srgbClr val="426C26"/>
    <a:srgbClr val="008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161" autoAdjust="0"/>
    <p:restoredTop sz="91548" autoAdjust="0"/>
  </p:normalViewPr>
  <p:slideViewPr>
    <p:cSldViewPr snapToGrid="0">
      <p:cViewPr>
        <p:scale>
          <a:sx n="99" d="100"/>
          <a:sy n="99" d="100"/>
        </p:scale>
        <p:origin x="-1864" y="-1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7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14"/>
    </p:cViewPr>
  </p:sorterViewPr>
  <p:notesViewPr>
    <p:cSldViewPr snapToGrid="0">
      <p:cViewPr varScale="1">
        <p:scale>
          <a:sx n="117" d="100"/>
          <a:sy n="117" d="100"/>
        </p:scale>
        <p:origin x="-1578" y="-96"/>
      </p:cViewPr>
      <p:guideLst>
        <p:guide orient="horz" pos="2898"/>
        <p:guide orient="horz" pos="2208"/>
        <p:guide pos="2231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r>
              <a:rPr lang="en-US" dirty="0" smtClean="0"/>
              <a:t>SAVI Level 2: SAVI Advanced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www.savi.org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779445BE-F0F8-4707-AC03-2CD859A46E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5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9628F76B-BB78-498F-B0D9-3E0D07AC70A1}" type="datetimeFigureOut">
              <a:rPr lang="en-US" smtClean="0"/>
              <a:pPr/>
              <a:t>4/28/15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783C0DE9-EFFE-4E77-ABE2-217347BE40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8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C0DE9-EFFE-4E77-ABE2-217347BE40B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36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4"/>
          <p:cNvSpPr>
            <a:spLocks noChangeArrowheads="1"/>
          </p:cNvSpPr>
          <p:nvPr/>
        </p:nvSpPr>
        <p:spPr bwMode="auto">
          <a:xfrm>
            <a:off x="0" y="0"/>
            <a:ext cx="9144000" cy="5562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667000"/>
            <a:ext cx="8534400" cy="990600"/>
          </a:xfrm>
          <a:prstGeom prst="rect">
            <a:avLst/>
          </a:prstGeom>
        </p:spPr>
        <p:txBody>
          <a:bodyPr/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2100" y="4038600"/>
            <a:ext cx="6324600" cy="685800"/>
          </a:xfrm>
        </p:spPr>
        <p:txBody>
          <a:bodyPr/>
          <a:lstStyle>
            <a:lvl1pPr marL="0" indent="0" algn="ctr">
              <a:buFontTx/>
              <a:buNone/>
              <a:defRPr sz="2800" i="1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descr="polis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5562600"/>
            <a:ext cx="1600199" cy="10490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867400"/>
            <a:ext cx="1159418" cy="825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688606"/>
            <a:ext cx="28956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3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19300" cy="5181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055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87" y="1920410"/>
            <a:ext cx="6401027" cy="3718522"/>
          </a:xfrm>
        </p:spPr>
        <p:txBody>
          <a:bodyPr/>
          <a:lstStyle>
            <a:lvl1pPr marL="0" indent="0" algn="ctr">
              <a:buNone/>
              <a:defRPr sz="3700">
                <a:latin typeface="Calibri"/>
                <a:cs typeface="Calibri"/>
              </a:defRPr>
            </a:lvl1pPr>
            <a:lvl2pPr marL="86959" indent="0" algn="ctr">
              <a:buNone/>
              <a:defRPr/>
            </a:lvl2pPr>
            <a:lvl3pPr marL="173919" indent="0" algn="ctr">
              <a:buNone/>
              <a:defRPr/>
            </a:lvl3pPr>
            <a:lvl4pPr marL="260878" indent="0" algn="ctr">
              <a:buNone/>
              <a:defRPr/>
            </a:lvl4pPr>
            <a:lvl5pPr marL="347838" indent="0" algn="ctr">
              <a:buNone/>
              <a:defRPr/>
            </a:lvl5pPr>
            <a:lvl6pPr marL="434797" indent="0" algn="ctr">
              <a:buNone/>
              <a:defRPr/>
            </a:lvl6pPr>
            <a:lvl7pPr marL="521757" indent="0" algn="ctr">
              <a:buNone/>
              <a:defRPr/>
            </a:lvl7pPr>
            <a:lvl8pPr marL="608716" indent="0" algn="ctr">
              <a:buNone/>
              <a:defRPr/>
            </a:lvl8pPr>
            <a:lvl9pPr marL="695676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0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9063" y="6527800"/>
            <a:ext cx="1100137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www.savi.org</a:t>
            </a:r>
          </a:p>
        </p:txBody>
      </p:sp>
    </p:spTree>
    <p:extLst>
      <p:ext uri="{BB962C8B-B14F-4D97-AF65-F5344CB8AC3E}">
        <p14:creationId xmlns:p14="http://schemas.microsoft.com/office/powerpoint/2010/main" val="37862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7"/>
          <p:cNvSpPr>
            <a:spLocks noChangeArrowheads="1"/>
          </p:cNvSpPr>
          <p:nvPr userDrawn="1"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52400" y="650480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www.savi.org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76"/>
          <a:stretch/>
        </p:blipFill>
        <p:spPr>
          <a:xfrm>
            <a:off x="152400" y="6465500"/>
            <a:ext cx="3810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917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33600"/>
            <a:ext cx="38100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133600"/>
            <a:ext cx="38100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8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47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108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58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133600"/>
            <a:ext cx="777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60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45000"/>
        <a:buFont typeface="Wingdings 2" pitchFamily="18" charset="2"/>
        <a:buChar char="ö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Symbol" pitchFamily="18" charset="2"/>
        <a:buChar char="o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Font typeface="Symbol" pitchFamily="18" charset="2"/>
        <a:buChar char="o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Font typeface="Symbol" pitchFamily="18" charset="2"/>
        <a:buChar char="o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Font typeface="Symbol" pitchFamily="18" charset="2"/>
        <a:buChar char="o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Font typeface="Symbol" pitchFamily="18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5174" y="1781476"/>
            <a:ext cx="8534400" cy="990600"/>
          </a:xfrm>
        </p:spPr>
        <p:txBody>
          <a:bodyPr/>
          <a:lstStyle/>
          <a:p>
            <a:r>
              <a:rPr lang="en-US" dirty="0" smtClean="0"/>
              <a:t>SAVI Advanced and SAVI Indices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52474" y="3153076"/>
            <a:ext cx="6324600" cy="685800"/>
          </a:xfrm>
        </p:spPr>
        <p:txBody>
          <a:bodyPr/>
          <a:lstStyle/>
          <a:p>
            <a:r>
              <a:rPr lang="en-US" dirty="0" smtClean="0"/>
              <a:t>New SAVI tools published this year</a:t>
            </a:r>
          </a:p>
          <a:p>
            <a:endParaRPr lang="en-US" dirty="0"/>
          </a:p>
          <a:p>
            <a:r>
              <a:rPr lang="en-US" dirty="0" smtClean="0"/>
              <a:t>Jay Colbert</a:t>
            </a:r>
          </a:p>
          <a:p>
            <a:r>
              <a:rPr lang="en-US" dirty="0" smtClean="0"/>
              <a:t>Indianapolis</a:t>
            </a:r>
          </a:p>
        </p:txBody>
      </p:sp>
    </p:spTree>
    <p:extLst>
      <p:ext uri="{BB962C8B-B14F-4D97-AF65-F5344CB8AC3E}">
        <p14:creationId xmlns:p14="http://schemas.microsoft.com/office/powerpoint/2010/main" val="28288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Data Stories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78338" t="5444" r="14361" b="78698"/>
          <a:stretch/>
        </p:blipFill>
        <p:spPr bwMode="auto">
          <a:xfrm>
            <a:off x="4985885" y="4382853"/>
            <a:ext cx="2964582" cy="20121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321" y="4496385"/>
            <a:ext cx="41436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Both published and unpublished data stories created under a user login can be accessed via the </a:t>
            </a:r>
            <a:r>
              <a:rPr lang="en-US" sz="2200" b="1" dirty="0" smtClean="0">
                <a:latin typeface="Calibri" pitchFamily="34" charset="0"/>
              </a:rPr>
              <a:t>User Dropdown Menu </a:t>
            </a:r>
            <a:r>
              <a:rPr lang="en-US" sz="2200" dirty="0" smtClean="0">
                <a:latin typeface="Calibri" pitchFamily="34" charset="0"/>
              </a:rPr>
              <a:t>which appears when hovering over the user name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1241659"/>
            <a:ext cx="21878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b="1" dirty="0" smtClean="0">
                <a:latin typeface="Calibri" pitchFamily="34" charset="0"/>
              </a:rPr>
              <a:t>Published</a:t>
            </a:r>
            <a:r>
              <a:rPr lang="en-US" sz="2200" dirty="0" smtClean="0">
                <a:latin typeface="Calibri" pitchFamily="34" charset="0"/>
              </a:rPr>
              <a:t> data stories  are accessible to the public and can be accessed via the </a:t>
            </a:r>
            <a:r>
              <a:rPr lang="en-US" sz="2200" b="1" dirty="0" smtClean="0">
                <a:latin typeface="Calibri" pitchFamily="34" charset="0"/>
              </a:rPr>
              <a:t>Data Stories </a:t>
            </a:r>
            <a:r>
              <a:rPr lang="en-US" sz="2200" dirty="0" smtClean="0">
                <a:latin typeface="Calibri" pitchFamily="34" charset="0"/>
              </a:rPr>
              <a:t>tab</a:t>
            </a:r>
            <a:endParaRPr lang="en-US" sz="2200" dirty="0"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46641" y="715318"/>
            <a:ext cx="6797359" cy="3176339"/>
            <a:chOff x="1156386" y="1905800"/>
            <a:chExt cx="6797359" cy="31763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rcRect l="64155" t="5427" r="14643" b="83620"/>
            <a:stretch>
              <a:fillRect/>
            </a:stretch>
          </p:blipFill>
          <p:spPr bwMode="auto">
            <a:xfrm>
              <a:off x="1156386" y="1905800"/>
              <a:ext cx="6785488" cy="10954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620" y="3001237"/>
              <a:ext cx="6786125" cy="2080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 Indices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53" y="1269402"/>
            <a:ext cx="8928847" cy="602429"/>
          </a:xfrm>
        </p:spPr>
        <p:txBody>
          <a:bodyPr/>
          <a:lstStyle/>
          <a:p>
            <a:pPr indent="0"/>
            <a:r>
              <a:rPr lang="en-US" sz="2200" dirty="0" smtClean="0"/>
              <a:t> The SAVI Indices tool can be used to reveal socio-economic conditions and disparities across the region</a:t>
            </a:r>
            <a:endParaRPr lang="en-US" sz="2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44" y="2128439"/>
            <a:ext cx="7297271" cy="4234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340995" y="5277930"/>
            <a:ext cx="797560" cy="353943"/>
          </a:xfrm>
          <a:prstGeom prst="rect">
            <a:avLst/>
          </a:prstGeom>
          <a:solidFill>
            <a:srgbClr val="EFD821"/>
          </a:solidFill>
          <a:ln w="31750">
            <a:solidFill>
              <a:srgbClr val="0067A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rgbClr val="0067AC"/>
                </a:solidFill>
                <a:latin typeface="Century Gothic" pitchFamily="34" charset="0"/>
              </a:rPr>
              <a:t>Map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5604734" y="4572000"/>
            <a:ext cx="848022" cy="70593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808968" y="5686949"/>
            <a:ext cx="1007917" cy="353943"/>
          </a:xfrm>
          <a:prstGeom prst="rect">
            <a:avLst/>
          </a:prstGeom>
          <a:solidFill>
            <a:srgbClr val="EFD821"/>
          </a:solidFill>
          <a:ln w="31750">
            <a:solidFill>
              <a:srgbClr val="0067A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rgbClr val="0067AC"/>
                </a:solidFill>
                <a:latin typeface="Century Gothic" pitchFamily="34" charset="0"/>
              </a:rPr>
              <a:t>Legend</a:t>
            </a: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 bwMode="auto">
          <a:xfrm flipH="1" flipV="1">
            <a:off x="1828800" y="5411096"/>
            <a:ext cx="980168" cy="45282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657137" y="4362047"/>
            <a:ext cx="1007917" cy="353943"/>
          </a:xfrm>
          <a:prstGeom prst="rect">
            <a:avLst/>
          </a:prstGeom>
          <a:solidFill>
            <a:srgbClr val="EFD821"/>
          </a:solidFill>
          <a:ln w="31750">
            <a:solidFill>
              <a:srgbClr val="0067A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rgbClr val="0067AC"/>
                </a:solidFill>
                <a:latin typeface="Century Gothic" pitchFamily="34" charset="0"/>
              </a:rPr>
              <a:t>Chart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1861073" y="4023360"/>
            <a:ext cx="806823" cy="47263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105366" y="2582308"/>
            <a:ext cx="1555480" cy="353943"/>
          </a:xfrm>
          <a:prstGeom prst="rect">
            <a:avLst/>
          </a:prstGeom>
          <a:solidFill>
            <a:srgbClr val="EFD821"/>
          </a:solidFill>
          <a:ln w="31750">
            <a:solidFill>
              <a:srgbClr val="0067A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rgbClr val="0067AC"/>
                </a:solidFill>
                <a:latin typeface="Century Gothic" pitchFamily="34" charset="0"/>
              </a:rPr>
              <a:t>Index Details</a:t>
            </a: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 bwMode="auto">
          <a:xfrm flipH="1" flipV="1">
            <a:off x="3281082" y="2753958"/>
            <a:ext cx="824284" cy="532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118390" y="2106405"/>
            <a:ext cx="1829261" cy="353943"/>
          </a:xfrm>
          <a:prstGeom prst="rect">
            <a:avLst/>
          </a:prstGeom>
          <a:solidFill>
            <a:srgbClr val="EFD821"/>
          </a:solidFill>
          <a:ln w="31750">
            <a:solidFill>
              <a:srgbClr val="0067A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rgbClr val="0067AC"/>
                </a:solidFill>
                <a:latin typeface="Century Gothic" pitchFamily="34" charset="0"/>
              </a:rPr>
              <a:t>Index Selection</a:t>
            </a:r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 bwMode="auto">
          <a:xfrm flipH="1">
            <a:off x="2054711" y="2283377"/>
            <a:ext cx="1063679" cy="34148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0252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6" t="13497" r="15743" b="9434"/>
          <a:stretch/>
        </p:blipFill>
        <p:spPr bwMode="auto">
          <a:xfrm>
            <a:off x="589878" y="2128222"/>
            <a:ext cx="5995485" cy="427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 Indices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23192"/>
            <a:ext cx="8839200" cy="666974"/>
          </a:xfrm>
        </p:spPr>
        <p:txBody>
          <a:bodyPr/>
          <a:lstStyle/>
          <a:p>
            <a:pPr indent="0">
              <a:buNone/>
            </a:pPr>
            <a:r>
              <a:rPr lang="en-US" sz="2400" dirty="0"/>
              <a:t>To view a different </a:t>
            </a:r>
            <a:r>
              <a:rPr lang="en-US" sz="2400" dirty="0" smtClean="0"/>
              <a:t>index or a different geography, </a:t>
            </a:r>
            <a:r>
              <a:rPr lang="en-US" sz="2400" dirty="0"/>
              <a:t>hover over the index name and </a:t>
            </a:r>
            <a:r>
              <a:rPr lang="en-US" sz="2400" dirty="0" smtClean="0"/>
              <a:t>select </a:t>
            </a:r>
            <a:r>
              <a:rPr lang="en-US" sz="2400" dirty="0"/>
              <a:t>a geography </a:t>
            </a:r>
            <a:r>
              <a:rPr lang="en-US" sz="2400" dirty="0" smtClean="0"/>
              <a:t>type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 bwMode="auto">
          <a:xfrm flipV="1">
            <a:off x="774551" y="2420470"/>
            <a:ext cx="1161826" cy="16136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79408" y="2564354"/>
            <a:ext cx="861508" cy="11699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4358" y="3490296"/>
            <a:ext cx="21050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831107" y="2676560"/>
            <a:ext cx="2076226" cy="353943"/>
          </a:xfrm>
          <a:prstGeom prst="rect">
            <a:avLst/>
          </a:prstGeom>
          <a:solidFill>
            <a:srgbClr val="EFD821"/>
          </a:solidFill>
          <a:ln w="31750">
            <a:solidFill>
              <a:srgbClr val="0067A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rgbClr val="0067AC"/>
                </a:solidFill>
                <a:latin typeface="Century Gothic" pitchFamily="34" charset="0"/>
              </a:rPr>
              <a:t>Available Indices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7756264" y="3055172"/>
            <a:ext cx="0" cy="43030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8162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688656" cy="4360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 Indices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609600"/>
          </a:xfrm>
        </p:spPr>
        <p:txBody>
          <a:bodyPr/>
          <a:lstStyle/>
          <a:p>
            <a:r>
              <a:rPr lang="en-US" sz="2400" dirty="0" smtClean="0"/>
              <a:t>Click on a geography to get more details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615952" y="2362199"/>
            <a:ext cx="2377503" cy="267237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7411453" y="5034578"/>
            <a:ext cx="192505" cy="43146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859973" y="4419600"/>
            <a:ext cx="2207725" cy="1661993"/>
          </a:xfrm>
          <a:prstGeom prst="rect">
            <a:avLst/>
          </a:prstGeom>
          <a:solidFill>
            <a:srgbClr val="EFD821"/>
          </a:solidFill>
          <a:ln w="31750">
            <a:solidFill>
              <a:srgbClr val="0067A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rgbClr val="0067AC"/>
                </a:solidFill>
                <a:latin typeface="Century Gothic" pitchFamily="34" charset="0"/>
              </a:rPr>
              <a:t>Clicking in the map/chart highlight the geography in the other visualization…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1496293" y="3803073"/>
            <a:ext cx="438385" cy="98431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4067698" y="4611508"/>
            <a:ext cx="581430" cy="42307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784476" y="5466040"/>
            <a:ext cx="2567648" cy="615553"/>
          </a:xfrm>
          <a:prstGeom prst="rect">
            <a:avLst/>
          </a:prstGeom>
          <a:solidFill>
            <a:srgbClr val="EFD821"/>
          </a:solidFill>
          <a:ln w="31750">
            <a:solidFill>
              <a:srgbClr val="0067A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rgbClr val="0067AC"/>
                </a:solidFill>
                <a:latin typeface="Century Gothic" pitchFamily="34" charset="0"/>
              </a:rPr>
              <a:t>…and opens up the indicator window</a:t>
            </a:r>
          </a:p>
        </p:txBody>
      </p:sp>
    </p:spTree>
    <p:extLst>
      <p:ext uri="{BB962C8B-B14F-4D97-AF65-F5344CB8AC3E}">
        <p14:creationId xmlns:p14="http://schemas.microsoft.com/office/powerpoint/2010/main" val="94225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6" y="2103168"/>
            <a:ext cx="3506749" cy="401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81" y="2156389"/>
            <a:ext cx="3671821" cy="3967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 Indices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7888"/>
            <a:ext cx="4496696" cy="860045"/>
          </a:xfrm>
        </p:spPr>
        <p:txBody>
          <a:bodyPr/>
          <a:lstStyle/>
          <a:p>
            <a:pPr indent="0"/>
            <a:r>
              <a:rPr lang="en-US" sz="1800" dirty="0" smtClean="0"/>
              <a:t> Easily view a Race Chart, Education Chart, and Age Pyramid by clicking on the tabs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748522" y="2165167"/>
            <a:ext cx="3353728" cy="3648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05486" y="1250160"/>
            <a:ext cx="4238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Elements of the chart can be turned off by clicking in the legend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540650" y="5719227"/>
            <a:ext cx="2000922" cy="1077218"/>
          </a:xfrm>
          <a:prstGeom prst="rect">
            <a:avLst/>
          </a:prstGeom>
          <a:solidFill>
            <a:srgbClr val="EFD821"/>
          </a:solidFill>
          <a:ln w="31750">
            <a:solidFill>
              <a:srgbClr val="0067A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  <a:latin typeface="Century Gothic" pitchFamily="34" charset="0"/>
              </a:rPr>
              <a:t>Non-Hispanic Caucasian Population Turned Off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6766560" y="5120640"/>
            <a:ext cx="441066" cy="59167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183845" y="3951103"/>
            <a:ext cx="1839558" cy="584775"/>
          </a:xfrm>
          <a:prstGeom prst="rect">
            <a:avLst/>
          </a:prstGeom>
          <a:solidFill>
            <a:srgbClr val="EFD821"/>
          </a:solidFill>
          <a:ln w="31750">
            <a:solidFill>
              <a:srgbClr val="0067A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  <a:latin typeface="Century Gothic" pitchFamily="34" charset="0"/>
              </a:rPr>
              <a:t>Viewing Minority Population Only</a:t>
            </a: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flipH="1" flipV="1">
            <a:off x="6925662" y="3824061"/>
            <a:ext cx="1177962" cy="12704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2031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 Indices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18662"/>
            <a:ext cx="7748337" cy="1337912"/>
          </a:xfrm>
        </p:spPr>
        <p:txBody>
          <a:bodyPr/>
          <a:lstStyle/>
          <a:p>
            <a:r>
              <a:rPr lang="en-US" sz="2400" dirty="0" smtClean="0"/>
              <a:t>Data can be downloaded from SAVI Indices by clicking the</a:t>
            </a:r>
          </a:p>
          <a:p>
            <a:pPr>
              <a:buNone/>
            </a:pPr>
            <a:r>
              <a:rPr lang="en-US" sz="2400" dirty="0" smtClean="0"/>
              <a:t>                       button in the top right corner of the web page.</a:t>
            </a:r>
          </a:p>
          <a:p>
            <a:r>
              <a:rPr lang="en-US" sz="2400" dirty="0" smtClean="0"/>
              <a:t>The selected data can be opened or saved as an .xlsx file. 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634" t="13518" r="4824" b="9809"/>
          <a:stretch>
            <a:fillRect/>
          </a:stretch>
        </p:blipFill>
        <p:spPr bwMode="auto">
          <a:xfrm>
            <a:off x="1386038" y="1867300"/>
            <a:ext cx="1111721" cy="24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04" y="3264173"/>
            <a:ext cx="4773996" cy="19334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65492"/>
            <a:ext cx="5336060" cy="21567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735" y="4371975"/>
            <a:ext cx="4667250" cy="248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7183845" y="4822257"/>
            <a:ext cx="1839558" cy="338554"/>
          </a:xfrm>
          <a:prstGeom prst="rect">
            <a:avLst/>
          </a:prstGeom>
          <a:solidFill>
            <a:srgbClr val="EFD821"/>
          </a:solidFill>
          <a:ln w="31750">
            <a:solidFill>
              <a:srgbClr val="0067A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  <a:latin typeface="Century Gothic" pitchFamily="34" charset="0"/>
              </a:rPr>
              <a:t>Index Values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085538" y="5746283"/>
            <a:ext cx="1839558" cy="338554"/>
          </a:xfrm>
          <a:prstGeom prst="rect">
            <a:avLst/>
          </a:prstGeom>
          <a:solidFill>
            <a:srgbClr val="EFD821"/>
          </a:solidFill>
          <a:ln w="31750">
            <a:solidFill>
              <a:srgbClr val="0067A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  <a:latin typeface="Century Gothic" pitchFamily="34" charset="0"/>
              </a:rPr>
              <a:t>Index Input Data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66259" y="3574597"/>
            <a:ext cx="1839558" cy="338554"/>
          </a:xfrm>
          <a:prstGeom prst="rect">
            <a:avLst/>
          </a:prstGeom>
          <a:solidFill>
            <a:srgbClr val="EFD821"/>
          </a:solidFill>
          <a:ln w="31750">
            <a:solidFill>
              <a:srgbClr val="0067A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  <a:latin typeface="Century Gothic" pitchFamily="34" charset="0"/>
              </a:rPr>
              <a:t>List of Variables</a:t>
            </a:r>
          </a:p>
        </p:txBody>
      </p:sp>
    </p:spTree>
    <p:extLst>
      <p:ext uri="{BB962C8B-B14F-4D97-AF65-F5344CB8AC3E}">
        <p14:creationId xmlns:p14="http://schemas.microsoft.com/office/powerpoint/2010/main" val="347138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 Advanced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6880" y="1301675"/>
            <a:ext cx="8276814" cy="1237129"/>
          </a:xfrm>
        </p:spPr>
        <p:txBody>
          <a:bodyPr/>
          <a:lstStyle/>
          <a:p>
            <a:pPr marL="0" indent="0"/>
            <a:r>
              <a:rPr lang="en-US" sz="2000" dirty="0" smtClean="0"/>
              <a:t> SAVI Advanced is an implementation of </a:t>
            </a:r>
            <a:r>
              <a:rPr lang="en-US" sz="2000" b="1" dirty="0" smtClean="0"/>
              <a:t>WEAVE </a:t>
            </a:r>
            <a:r>
              <a:rPr lang="en-US" sz="2000" dirty="0" smtClean="0"/>
              <a:t>(WEb-based Analysis and Visualization Environment) developed for use in SAVI. The home screen opens with default data already loaded.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1215614" y="2947595"/>
            <a:ext cx="7928385" cy="309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 2" pitchFamily="18" charset="2"/>
              <a:buChar char="ö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Symbol" pitchFamily="18" charset="2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Font typeface="Symbol" pitchFamily="18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Font typeface="Symbol" pitchFamily="18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Font typeface="Symbol" pitchFamily="18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Font typeface="Symbol" pitchFamily="18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US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9" y="2345167"/>
            <a:ext cx="7192328" cy="4217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334334" y="3964192"/>
            <a:ext cx="666589" cy="353943"/>
          </a:xfrm>
          <a:prstGeom prst="rect">
            <a:avLst/>
          </a:prstGeom>
          <a:solidFill>
            <a:srgbClr val="EFD821"/>
          </a:solidFill>
          <a:ln w="31750">
            <a:solidFill>
              <a:srgbClr val="0067A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rgbClr val="0067AC"/>
                </a:solidFill>
                <a:latin typeface="Century Gothic" pitchFamily="34" charset="0"/>
              </a:rPr>
              <a:t>Map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874468" y="6175948"/>
            <a:ext cx="1428591" cy="353943"/>
          </a:xfrm>
          <a:prstGeom prst="rect">
            <a:avLst/>
          </a:prstGeom>
          <a:solidFill>
            <a:srgbClr val="EFD821"/>
          </a:solidFill>
          <a:ln w="31750">
            <a:solidFill>
              <a:srgbClr val="0067A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rgbClr val="0067AC"/>
                </a:solidFill>
                <a:latin typeface="Century Gothic" pitchFamily="34" charset="0"/>
              </a:rPr>
              <a:t>Time Slider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702809" y="2766508"/>
            <a:ext cx="1096895" cy="353943"/>
          </a:xfrm>
          <a:prstGeom prst="rect">
            <a:avLst/>
          </a:prstGeom>
          <a:solidFill>
            <a:srgbClr val="EFD821"/>
          </a:solidFill>
          <a:ln w="31750">
            <a:solidFill>
              <a:srgbClr val="0067A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rgbClr val="0067AC"/>
                </a:solidFill>
                <a:latin typeface="Century Gothic" pitchFamily="34" charset="0"/>
              </a:rPr>
              <a:t>Legend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619922" y="2774209"/>
            <a:ext cx="1428591" cy="353943"/>
          </a:xfrm>
          <a:prstGeom prst="rect">
            <a:avLst/>
          </a:prstGeom>
          <a:solidFill>
            <a:srgbClr val="EFD821"/>
          </a:solidFill>
          <a:ln w="31750">
            <a:solidFill>
              <a:srgbClr val="0067A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rgbClr val="0067AC"/>
                </a:solidFill>
                <a:latin typeface="Century Gothic" pitchFamily="34" charset="0"/>
              </a:rPr>
              <a:t>Scatterplot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878105" y="6080921"/>
            <a:ext cx="882127" cy="353943"/>
          </a:xfrm>
          <a:prstGeom prst="rect">
            <a:avLst/>
          </a:prstGeom>
          <a:solidFill>
            <a:srgbClr val="EFD821"/>
          </a:solidFill>
          <a:ln w="31750">
            <a:solidFill>
              <a:srgbClr val="0067A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rgbClr val="0067AC"/>
                </a:solidFill>
                <a:latin typeface="Century Gothic" pitchFamily="34" charset="0"/>
              </a:rPr>
              <a:t>Table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95149" y="2252312"/>
            <a:ext cx="7363327" cy="22138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 rot="16200000">
            <a:off x="-1249067" y="4378893"/>
            <a:ext cx="3224770" cy="353943"/>
          </a:xfrm>
          <a:prstGeom prst="rect">
            <a:avLst/>
          </a:prstGeom>
          <a:solidFill>
            <a:srgbClr val="EFD821"/>
          </a:solidFill>
          <a:ln w="31750">
            <a:solidFill>
              <a:srgbClr val="0067A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rgbClr val="0067AC"/>
                </a:solidFill>
                <a:latin typeface="Century Gothic" pitchFamily="34" charset="0"/>
              </a:rPr>
              <a:t>Specific to SAVI Advanced</a:t>
            </a:r>
          </a:p>
        </p:txBody>
      </p:sp>
      <p:cxnSp>
        <p:nvCxnSpPr>
          <p:cNvPr id="14" name="Straight Arrow Connector 13"/>
          <p:cNvCxnSpPr>
            <a:endCxn id="2" idx="1"/>
          </p:cNvCxnSpPr>
          <p:nvPr/>
        </p:nvCxnSpPr>
        <p:spPr bwMode="auto">
          <a:xfrm flipV="1">
            <a:off x="326411" y="2363003"/>
            <a:ext cx="568738" cy="58047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0005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Geography, Indicator, Layout, and Tools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2302" b="2233"/>
          <a:stretch>
            <a:fillRect/>
          </a:stretch>
        </p:blipFill>
        <p:spPr bwMode="auto">
          <a:xfrm>
            <a:off x="6503417" y="5314278"/>
            <a:ext cx="1916990" cy="12385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3" cstate="print"/>
          <a:srcRect l="94160" t="5517" r="2713" b="82110"/>
          <a:stretch>
            <a:fillRect/>
          </a:stretch>
        </p:blipFill>
        <p:spPr bwMode="auto">
          <a:xfrm>
            <a:off x="266812" y="2394613"/>
            <a:ext cx="1000462" cy="1237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1226372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SAVI Advanced allows users to customize their visualizations by selecting a particular geography, indicator, layout, and tools.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473272" y="5272651"/>
            <a:ext cx="2022438" cy="131243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91805" y="2057369"/>
            <a:ext cx="3472927" cy="2854362"/>
            <a:chOff x="5100917" y="4003638"/>
            <a:chExt cx="3472927" cy="285436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62550" y="4056697"/>
              <a:ext cx="3384233" cy="28013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 bwMode="auto">
            <a:xfrm>
              <a:off x="5100917" y="4003638"/>
              <a:ext cx="3472927" cy="285436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38529" y="2231204"/>
            <a:ext cx="2211451" cy="3078386"/>
            <a:chOff x="1378772" y="2669689"/>
            <a:chExt cx="2859741" cy="362353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r="1664" b="1787"/>
            <a:stretch>
              <a:fillRect/>
            </a:stretch>
          </p:blipFill>
          <p:spPr bwMode="auto">
            <a:xfrm>
              <a:off x="1437714" y="2713169"/>
              <a:ext cx="2740639" cy="34837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 bwMode="auto">
            <a:xfrm>
              <a:off x="1378772" y="2669689"/>
              <a:ext cx="2859741" cy="3623535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9181" y="3931490"/>
            <a:ext cx="2560888" cy="2317424"/>
            <a:chOff x="5206700" y="3388659"/>
            <a:chExt cx="3679115" cy="3087445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66988" y="3453372"/>
              <a:ext cx="3531870" cy="29575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 bwMode="auto">
            <a:xfrm>
              <a:off x="5206700" y="3388659"/>
              <a:ext cx="3679115" cy="3087445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118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Data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36857"/>
          <a:stretch/>
        </p:blipFill>
        <p:spPr bwMode="auto">
          <a:xfrm>
            <a:off x="0" y="2477845"/>
            <a:ext cx="4022430" cy="36499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4630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Visualizations can be created using the data already loaded in SAVI Advanced or users can upload their own data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6257" y="2935708"/>
            <a:ext cx="479774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Images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4754" y="1442924"/>
            <a:ext cx="4000500" cy="216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097" y="1388302"/>
            <a:ext cx="3872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Images can be uploaded using SAVI Advanced along with text describing the significance of the image.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0381" y="3729430"/>
            <a:ext cx="4619625" cy="264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5097" y="3071024"/>
            <a:ext cx="3173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Once saved, images can then be incorporated into a data story, adding interest and emphasis to a narrative.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88414" y="5749995"/>
            <a:ext cx="2746117" cy="615553"/>
          </a:xfrm>
          <a:prstGeom prst="rect">
            <a:avLst/>
          </a:prstGeom>
          <a:solidFill>
            <a:srgbClr val="EFD821"/>
          </a:solidFill>
          <a:ln w="31750">
            <a:solidFill>
              <a:srgbClr val="0067A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rgbClr val="0067AC"/>
                </a:solidFill>
                <a:latin typeface="Century Gothic" pitchFamily="34" charset="0"/>
              </a:rPr>
              <a:t>Add your own custom text to any visualization</a:t>
            </a:r>
          </a:p>
        </p:txBody>
      </p:sp>
      <p:cxnSp>
        <p:nvCxnSpPr>
          <p:cNvPr id="9" name="Straight Arrow Connector 8"/>
          <p:cNvCxnSpPr>
            <a:endCxn id="4099" idx="1"/>
          </p:cNvCxnSpPr>
          <p:nvPr/>
        </p:nvCxnSpPr>
        <p:spPr bwMode="auto">
          <a:xfrm flipV="1">
            <a:off x="3434531" y="5053405"/>
            <a:ext cx="505850" cy="69659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a</a:t>
            </a:r>
            <a:br>
              <a:rPr lang="en-US" dirty="0" smtClean="0"/>
            </a:br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72665"/>
            <a:ext cx="3339965" cy="4456497"/>
          </a:xfrm>
        </p:spPr>
        <p:txBody>
          <a:bodyPr/>
          <a:lstStyle/>
          <a:p>
            <a:r>
              <a:rPr lang="en-US" sz="1400" dirty="0" smtClean="0"/>
              <a:t>Visualizations or images can be saved by clicking the                   button at the top of the SAVI Advanced screen, then clicking </a:t>
            </a:r>
            <a:r>
              <a:rPr lang="en-US" sz="1400" b="1" dirty="0" smtClean="0"/>
              <a:t>Save </a:t>
            </a:r>
            <a:r>
              <a:rPr lang="en-US" sz="1400" dirty="0" smtClean="0"/>
              <a:t>under the </a:t>
            </a:r>
            <a:r>
              <a:rPr lang="en-US" sz="1400" b="1" dirty="0" smtClean="0"/>
              <a:t>Save/Publish </a:t>
            </a:r>
            <a:r>
              <a:rPr lang="en-US" sz="1400" dirty="0" smtClean="0"/>
              <a:t>tab</a:t>
            </a:r>
          </a:p>
          <a:p>
            <a:r>
              <a:rPr lang="en-US" sz="1400" dirty="0" smtClean="0"/>
              <a:t>Select whether you’d like to save the visualization as an </a:t>
            </a:r>
            <a:r>
              <a:rPr lang="en-US" sz="1400" b="1" dirty="0" smtClean="0"/>
              <a:t>Image</a:t>
            </a:r>
            <a:r>
              <a:rPr lang="en-US" sz="1400" dirty="0" smtClean="0"/>
              <a:t> (JPEG) or a </a:t>
            </a:r>
            <a:r>
              <a:rPr lang="en-US" sz="1400" b="1" dirty="0" smtClean="0"/>
              <a:t>session</a:t>
            </a:r>
            <a:r>
              <a:rPr lang="en-US" sz="1400" dirty="0" smtClean="0"/>
              <a:t> (which may be accessed and edited later)</a:t>
            </a:r>
          </a:p>
          <a:p>
            <a:r>
              <a:rPr lang="en-US" sz="1400" dirty="0" smtClean="0"/>
              <a:t>Click whether or not to </a:t>
            </a:r>
            <a:r>
              <a:rPr lang="en-US" sz="1400" b="1" dirty="0" smtClean="0"/>
              <a:t>share a description </a:t>
            </a:r>
            <a:r>
              <a:rPr lang="en-US" sz="1400" dirty="0" smtClean="0"/>
              <a:t>with the visualization and whether to allow the audience to </a:t>
            </a:r>
            <a:r>
              <a:rPr lang="en-US" sz="1400" b="1" dirty="0" smtClean="0"/>
              <a:t>change the geography</a:t>
            </a:r>
            <a:r>
              <a:rPr lang="en-US" sz="1400" dirty="0" smtClean="0"/>
              <a:t> in the visualization</a:t>
            </a:r>
          </a:p>
          <a:p>
            <a:r>
              <a:rPr lang="en-US" sz="1400" dirty="0" smtClean="0"/>
              <a:t>Enter a </a:t>
            </a:r>
            <a:r>
              <a:rPr lang="en-US" sz="1400" b="1" dirty="0" smtClean="0"/>
              <a:t>title </a:t>
            </a:r>
            <a:r>
              <a:rPr lang="en-US" sz="1400" dirty="0" smtClean="0"/>
              <a:t>and then enter an </a:t>
            </a:r>
            <a:r>
              <a:rPr lang="en-US" sz="1400" b="1" dirty="0" smtClean="0"/>
              <a:t>Abstract and Description</a:t>
            </a:r>
            <a:r>
              <a:rPr lang="en-US" sz="1400" dirty="0" smtClean="0"/>
              <a:t> if desired</a:t>
            </a:r>
          </a:p>
          <a:p>
            <a:r>
              <a:rPr lang="en-US" sz="1400" dirty="0" smtClean="0"/>
              <a:t>Click </a:t>
            </a:r>
            <a:r>
              <a:rPr lang="en-US" sz="1400" b="1" dirty="0" smtClean="0"/>
              <a:t>Save </a:t>
            </a:r>
            <a:r>
              <a:rPr lang="en-US" sz="1400" dirty="0" smtClean="0"/>
              <a:t>twice once the </a:t>
            </a:r>
            <a:r>
              <a:rPr lang="en-US" sz="1400" b="1" dirty="0" smtClean="0"/>
              <a:t>Abstract </a:t>
            </a:r>
            <a:r>
              <a:rPr lang="en-US" sz="1400" dirty="0" smtClean="0"/>
              <a:t>or </a:t>
            </a:r>
            <a:r>
              <a:rPr lang="en-US" sz="1400" b="1" dirty="0" smtClean="0"/>
              <a:t>Description </a:t>
            </a:r>
            <a:r>
              <a:rPr lang="en-US" sz="1400" dirty="0" smtClean="0"/>
              <a:t>have been entered to save the visualization</a:t>
            </a:r>
            <a:endParaRPr lang="en-U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6" y="1761423"/>
            <a:ext cx="704850" cy="18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7107" y="0"/>
            <a:ext cx="4507640" cy="33780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7424285" y="1453416"/>
            <a:ext cx="125129" cy="14437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291936" y="2377439"/>
            <a:ext cx="126733" cy="13475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737684" y="2772076"/>
            <a:ext cx="125129" cy="14437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026443" y="3320717"/>
            <a:ext cx="125129" cy="14437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2704699" y="1853614"/>
            <a:ext cx="1414914" cy="28916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2743200" y="2184936"/>
            <a:ext cx="1376413" cy="254107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6893" y="3263253"/>
            <a:ext cx="3995435" cy="359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 bwMode="auto">
          <a:xfrm flipV="1">
            <a:off x="2983832" y="4812632"/>
            <a:ext cx="2233061" cy="13475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Data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579" y="1570616"/>
            <a:ext cx="8224221" cy="3839584"/>
          </a:xfrm>
        </p:spPr>
        <p:txBody>
          <a:bodyPr/>
          <a:lstStyle/>
          <a:p>
            <a:r>
              <a:rPr lang="en-US" sz="2400" dirty="0"/>
              <a:t>This feature allows you to combine your visualizations to tell a compelling story about your data.  You can use any combination of the following to create your story</a:t>
            </a:r>
            <a:r>
              <a:rPr lang="en-US" sz="2400" dirty="0" smtClean="0"/>
              <a:t>:</a:t>
            </a:r>
            <a:endParaRPr lang="en-US" sz="2400" dirty="0"/>
          </a:p>
          <a:p>
            <a:pPr marL="857250" lvl="1" indent="-457200">
              <a:buFont typeface="+mj-lt"/>
              <a:buAutoNum type="arabicPeriod"/>
            </a:pPr>
            <a:r>
              <a:rPr lang="en-US" sz="2400" dirty="0"/>
              <a:t>A Saved </a:t>
            </a:r>
            <a:r>
              <a:rPr lang="en-US" sz="2400" dirty="0" smtClean="0"/>
              <a:t>Session </a:t>
            </a:r>
            <a:endParaRPr lang="en-US" sz="2400" dirty="0"/>
          </a:p>
          <a:p>
            <a:pPr marL="857250" lvl="1" indent="-457200">
              <a:buFont typeface="+mj-lt"/>
              <a:buAutoNum type="arabicPeriod"/>
            </a:pPr>
            <a:r>
              <a:rPr lang="en-US" sz="2400" dirty="0"/>
              <a:t>A Saved Image </a:t>
            </a:r>
            <a:r>
              <a:rPr lang="en-US" sz="2400" dirty="0" smtClean="0"/>
              <a:t>(static JPEG of the session)</a:t>
            </a:r>
            <a:endParaRPr lang="en-US" sz="2400" dirty="0"/>
          </a:p>
          <a:p>
            <a:pPr marL="857250" lvl="1" indent="-457200">
              <a:buFont typeface="+mj-lt"/>
              <a:buAutoNum type="arabicPeriod"/>
            </a:pPr>
            <a:r>
              <a:rPr lang="en-US" sz="2400" dirty="0"/>
              <a:t>An Uploaded Image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4656"/>
            <a:ext cx="9144000" cy="20793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86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Data Story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0855" y="1931066"/>
            <a:ext cx="4611529" cy="42500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350367"/>
            <a:ext cx="28077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Once several visualizations or images have been created/uploaded and saved, they can be </a:t>
            </a:r>
            <a:r>
              <a:rPr lang="en-US" sz="2400" b="1" dirty="0" smtClean="0">
                <a:latin typeface="Calibri" pitchFamily="34" charset="0"/>
              </a:rPr>
              <a:t>linked</a:t>
            </a:r>
            <a:r>
              <a:rPr lang="en-US" sz="2400" dirty="0" smtClean="0">
                <a:latin typeface="Calibri" pitchFamily="34" charset="0"/>
              </a:rPr>
              <a:t> together creating a data story which provides a detailed picture of the described population.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552915" y="3885689"/>
            <a:ext cx="1591085" cy="353943"/>
          </a:xfrm>
          <a:prstGeom prst="rect">
            <a:avLst/>
          </a:prstGeom>
          <a:solidFill>
            <a:srgbClr val="EFD821"/>
          </a:solidFill>
          <a:ln w="31750">
            <a:solidFill>
              <a:srgbClr val="0067A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rgbClr val="0067AC"/>
                </a:solidFill>
                <a:latin typeface="Century Gothic" pitchFamily="34" charset="0"/>
              </a:rPr>
              <a:t>Visualizations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 bwMode="auto">
          <a:xfrm flipH="1">
            <a:off x="6670307" y="4062661"/>
            <a:ext cx="882608" cy="54784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6" idx="1"/>
          </p:cNvCxnSpPr>
          <p:nvPr/>
        </p:nvCxnSpPr>
        <p:spPr bwMode="auto">
          <a:xfrm flipH="1" flipV="1">
            <a:off x="5139891" y="4014464"/>
            <a:ext cx="2413024" cy="4819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7481033" y="4110857"/>
            <a:ext cx="71882" cy="123189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3582802" y="3831583"/>
            <a:ext cx="481263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3582802" y="5852889"/>
            <a:ext cx="481263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582802" y="3831583"/>
            <a:ext cx="0" cy="2021307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3108960" y="5197642"/>
            <a:ext cx="481263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2374525" y="5020670"/>
            <a:ext cx="734435" cy="353943"/>
          </a:xfrm>
          <a:prstGeom prst="rect">
            <a:avLst/>
          </a:prstGeom>
          <a:solidFill>
            <a:srgbClr val="EFD821"/>
          </a:solidFill>
          <a:ln w="31750">
            <a:solidFill>
              <a:srgbClr val="0067A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rgbClr val="0067AC"/>
                </a:solidFill>
                <a:latin typeface="Century Gothic" pitchFamily="34" charset="0"/>
              </a:rPr>
              <a:t>Story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a Data Story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9230" y="2535275"/>
            <a:ext cx="5012531" cy="26074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8108" y="2527621"/>
            <a:ext cx="3275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A saved data story can then be published to the SAVI website or published and embedded in the website of another organization.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394803" y="5704065"/>
            <a:ext cx="1850966" cy="615553"/>
          </a:xfrm>
          <a:prstGeom prst="rect">
            <a:avLst/>
          </a:prstGeom>
          <a:solidFill>
            <a:srgbClr val="EFD821"/>
          </a:solidFill>
          <a:ln w="31750">
            <a:solidFill>
              <a:srgbClr val="0067A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rgbClr val="0067AC"/>
                </a:solidFill>
                <a:latin typeface="Century Gothic" pitchFamily="34" charset="0"/>
              </a:rPr>
              <a:t>Create a link to your story.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4570542" y="5062888"/>
            <a:ext cx="78460" cy="64117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292008" y="5719599"/>
            <a:ext cx="2120472" cy="615553"/>
          </a:xfrm>
          <a:prstGeom prst="rect">
            <a:avLst/>
          </a:prstGeom>
          <a:solidFill>
            <a:srgbClr val="EFD821"/>
          </a:solidFill>
          <a:ln w="31750">
            <a:solidFill>
              <a:srgbClr val="0067A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rgbClr val="0067AC"/>
                </a:solidFill>
                <a:latin typeface="Century Gothic" pitchFamily="34" charset="0"/>
              </a:rPr>
              <a:t>Embed your story in your website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6670307" y="5078423"/>
            <a:ext cx="259882" cy="62564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SAVI">
      <a:dk1>
        <a:srgbClr val="262626"/>
      </a:dk1>
      <a:lt1>
        <a:sysClr val="window" lastClr="FFFFFF"/>
      </a:lt1>
      <a:dk2>
        <a:srgbClr val="0067AB"/>
      </a:dk2>
      <a:lt2>
        <a:srgbClr val="EEECE1"/>
      </a:lt2>
      <a:accent1>
        <a:srgbClr val="E8941A"/>
      </a:accent1>
      <a:accent2>
        <a:srgbClr val="E71939"/>
      </a:accent2>
      <a:accent3>
        <a:srgbClr val="6DB33F"/>
      </a:accent3>
      <a:accent4>
        <a:srgbClr val="F172AC"/>
      </a:accent4>
      <a:accent5>
        <a:srgbClr val="EBD722"/>
      </a:accent5>
      <a:accent6>
        <a:srgbClr val="00BCE4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14877</TotalTime>
  <Words>623</Words>
  <Application>Microsoft Macintosh PowerPoint</Application>
  <PresentationFormat>On-screen Show (4:3)</PresentationFormat>
  <Paragraphs>70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SAVI Advanced and SAVI Indices</vt:lpstr>
      <vt:lpstr>SAVI Advanced</vt:lpstr>
      <vt:lpstr>Changing Geography, Indicator, Layout, and Tools</vt:lpstr>
      <vt:lpstr>Uploading Data</vt:lpstr>
      <vt:lpstr>Uploading Images </vt:lpstr>
      <vt:lpstr>Saving a Visualization</vt:lpstr>
      <vt:lpstr>Creating a Data Story</vt:lpstr>
      <vt:lpstr>Creating a Data Story</vt:lpstr>
      <vt:lpstr>Publishing a Data Story</vt:lpstr>
      <vt:lpstr>Accessing Data Stories</vt:lpstr>
      <vt:lpstr>SAVI Indices</vt:lpstr>
      <vt:lpstr>SAVI Indices</vt:lpstr>
      <vt:lpstr>SAVI Indices</vt:lpstr>
      <vt:lpstr>SAVI Indices</vt:lpstr>
      <vt:lpstr>SAVI Indices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Funders</dc:title>
  <dc:creator>michjone</dc:creator>
  <cp:keywords>www.savi.org</cp:keywords>
  <cp:lastModifiedBy>Bill Waldrop</cp:lastModifiedBy>
  <cp:revision>730</cp:revision>
  <cp:lastPrinted>2015-03-19T13:47:26Z</cp:lastPrinted>
  <dcterms:created xsi:type="dcterms:W3CDTF">2011-12-08T17:08:13Z</dcterms:created>
  <dcterms:modified xsi:type="dcterms:W3CDTF">2015-04-29T02:49:14Z</dcterms:modified>
</cp:coreProperties>
</file>