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handoutMasterIdLst>
    <p:handoutMasterId r:id="rId21"/>
  </p:handoutMasterIdLst>
  <p:sldIdLst>
    <p:sldId id="256" r:id="rId2"/>
    <p:sldId id="257" r:id="rId3"/>
    <p:sldId id="262" r:id="rId4"/>
    <p:sldId id="261" r:id="rId5"/>
    <p:sldId id="279" r:id="rId6"/>
    <p:sldId id="278" r:id="rId7"/>
    <p:sldId id="277" r:id="rId8"/>
    <p:sldId id="260" r:id="rId9"/>
    <p:sldId id="269" r:id="rId10"/>
    <p:sldId id="264" r:id="rId11"/>
    <p:sldId id="274" r:id="rId12"/>
    <p:sldId id="275" r:id="rId13"/>
    <p:sldId id="276" r:id="rId14"/>
    <p:sldId id="263" r:id="rId15"/>
    <p:sldId id="265" r:id="rId16"/>
    <p:sldId id="266" r:id="rId17"/>
    <p:sldId id="267" r:id="rId18"/>
    <p:sldId id="268" r:id="rId19"/>
  </p:sldIdLst>
  <p:sldSz cx="9144000" cy="6858000" type="screen4x3"/>
  <p:notesSz cx="7077075" cy="93694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66732" cy="468471"/>
          </a:xfrm>
          <a:prstGeom prst="rect">
            <a:avLst/>
          </a:prstGeom>
        </p:spPr>
        <p:txBody>
          <a:bodyPr vert="horz" lIns="93972" tIns="46985" rIns="93972" bIns="46985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08705" y="0"/>
            <a:ext cx="3066732" cy="468471"/>
          </a:xfrm>
          <a:prstGeom prst="rect">
            <a:avLst/>
          </a:prstGeom>
        </p:spPr>
        <p:txBody>
          <a:bodyPr vert="horz" lIns="93972" tIns="46985" rIns="93972" bIns="46985" rtlCol="0"/>
          <a:lstStyle>
            <a:lvl1pPr algn="r">
              <a:defRPr sz="1200"/>
            </a:lvl1pPr>
          </a:lstStyle>
          <a:p>
            <a:fld id="{9E021F76-DBC4-4EE3-9C73-1450E8F50A65}" type="datetimeFigureOut">
              <a:rPr lang="en-US" smtClean="0"/>
              <a:t>10/16/2014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99328"/>
            <a:ext cx="3066732" cy="468471"/>
          </a:xfrm>
          <a:prstGeom prst="rect">
            <a:avLst/>
          </a:prstGeom>
        </p:spPr>
        <p:txBody>
          <a:bodyPr vert="horz" lIns="93972" tIns="46985" rIns="93972" bIns="46985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08705" y="8899328"/>
            <a:ext cx="3066732" cy="468471"/>
          </a:xfrm>
          <a:prstGeom prst="rect">
            <a:avLst/>
          </a:prstGeom>
        </p:spPr>
        <p:txBody>
          <a:bodyPr vert="horz" lIns="93972" tIns="46985" rIns="93972" bIns="46985" rtlCol="0" anchor="b"/>
          <a:lstStyle>
            <a:lvl1pPr algn="r">
              <a:defRPr sz="1200"/>
            </a:lvl1pPr>
          </a:lstStyle>
          <a:p>
            <a:fld id="{616AFA09-3984-42E0-9B32-6876438F2DB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04946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66732" cy="468471"/>
          </a:xfrm>
          <a:prstGeom prst="rect">
            <a:avLst/>
          </a:prstGeom>
        </p:spPr>
        <p:txBody>
          <a:bodyPr vert="horz" lIns="93972" tIns="46985" rIns="93972" bIns="46985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705" y="0"/>
            <a:ext cx="3066732" cy="468471"/>
          </a:xfrm>
          <a:prstGeom prst="rect">
            <a:avLst/>
          </a:prstGeom>
        </p:spPr>
        <p:txBody>
          <a:bodyPr vert="horz" lIns="93972" tIns="46985" rIns="93972" bIns="46985" rtlCol="0"/>
          <a:lstStyle>
            <a:lvl1pPr algn="r">
              <a:defRPr sz="1200"/>
            </a:lvl1pPr>
          </a:lstStyle>
          <a:p>
            <a:fld id="{AB90AAA1-63A4-4803-9D55-88AAF5802D15}" type="datetimeFigureOut">
              <a:rPr lang="en-US" smtClean="0"/>
              <a:t>10/16/2014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6975" y="703263"/>
            <a:ext cx="4683125" cy="35131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972" tIns="46985" rIns="93972" bIns="46985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7708" y="4450477"/>
            <a:ext cx="5661660" cy="4216241"/>
          </a:xfrm>
          <a:prstGeom prst="rect">
            <a:avLst/>
          </a:prstGeom>
        </p:spPr>
        <p:txBody>
          <a:bodyPr vert="horz" lIns="93972" tIns="46985" rIns="93972" bIns="46985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99328"/>
            <a:ext cx="3066732" cy="468471"/>
          </a:xfrm>
          <a:prstGeom prst="rect">
            <a:avLst/>
          </a:prstGeom>
        </p:spPr>
        <p:txBody>
          <a:bodyPr vert="horz" lIns="93972" tIns="46985" rIns="93972" bIns="46985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705" y="8899328"/>
            <a:ext cx="3066732" cy="468471"/>
          </a:xfrm>
          <a:prstGeom prst="rect">
            <a:avLst/>
          </a:prstGeom>
        </p:spPr>
        <p:txBody>
          <a:bodyPr vert="horz" lIns="93972" tIns="46985" rIns="93972" bIns="46985" rtlCol="0" anchor="b"/>
          <a:lstStyle>
            <a:lvl1pPr algn="r">
              <a:defRPr sz="1200"/>
            </a:lvl1pPr>
          </a:lstStyle>
          <a:p>
            <a:fld id="{C72F40F0-E81D-4698-8111-57D2BAB3069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85795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2F40F0-E81D-4698-8111-57D2BAB3069F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68954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 dirty="0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F931FDA-2204-4A24-953D-8CC811ABD6D1}" type="datetime1">
              <a:rPr lang="en-US" smtClean="0"/>
              <a:t>10/16/2014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023EB9E-88EC-4B2A-A44E-7C9964093017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D92766-5668-4012-A231-8B1038B5315C}" type="datetime1">
              <a:rPr lang="en-US" smtClean="0"/>
              <a:t>10/16/2014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23EB9E-88EC-4B2A-A44E-7C9964093017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B5BF178-6A6D-4D80-A05E-5DE778AFB61D}" type="datetime1">
              <a:rPr lang="en-US" smtClean="0"/>
              <a:t>10/16/2014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23EB9E-88EC-4B2A-A44E-7C9964093017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870256-0C37-4F25-A03F-CA04D04F79D4}" type="datetime1">
              <a:rPr lang="en-US" smtClean="0"/>
              <a:t>10/16/2014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23EB9E-88EC-4B2A-A44E-7C996409301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CEF98DF-B7AF-4507-BA2C-4E3C248B1DB9}" type="datetime1">
              <a:rPr lang="en-US" smtClean="0"/>
              <a:t>10/16/2014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23EB9E-88EC-4B2A-A44E-7C996409301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F20C7C1-483F-4308-9F6E-C0585F7EA16E}" type="datetime1">
              <a:rPr lang="en-US" smtClean="0"/>
              <a:t>10/16/2014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23EB9E-88EC-4B2A-A44E-7C996409301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6ABE52D-34EC-44E5-A048-B070DADC6B73}" type="datetime1">
              <a:rPr lang="en-US" smtClean="0"/>
              <a:t>10/16/2014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23EB9E-88EC-4B2A-A44E-7C9964093017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2D9724-56FF-4F4E-BE61-1279C1CB92C2}" type="datetime1">
              <a:rPr lang="en-US" smtClean="0"/>
              <a:t>10/16/2014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23EB9E-88EC-4B2A-A44E-7C996409301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38BFF14-B447-4517-81C2-3133BE9FDC73}" type="datetime1">
              <a:rPr lang="en-US" smtClean="0"/>
              <a:t>10/16/2014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23EB9E-88EC-4B2A-A44E-7C9964093017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98FF2DBF-632E-456B-BAC9-E070D639B8A7}" type="datetime1">
              <a:rPr lang="en-US" smtClean="0"/>
              <a:t>10/16/2014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23EB9E-88EC-4B2A-A44E-7C9964093017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A88AF3A-89ED-48D4-B100-27CA55B33F7A}" type="datetime1">
              <a:rPr lang="en-US" smtClean="0"/>
              <a:t>10/16/2014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023EB9E-88EC-4B2A-A44E-7C996409301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C0038F4F-842B-45D2-BC82-367218ED56F0}" type="datetime1">
              <a:rPr lang="en-US" smtClean="0"/>
              <a:t>10/16/2014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9023EB9E-88EC-4B2A-A44E-7C9964093017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1"/>
            <a:ext cx="7772400" cy="1904999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Assessment of the National Neighborhood Indicators Partnership, 2002-2013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3886200"/>
            <a:ext cx="8153400" cy="1142999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en-US" dirty="0" smtClean="0"/>
              <a:t>Patricia </a:t>
            </a:r>
            <a:r>
              <a:rPr lang="en-US" dirty="0" err="1" smtClean="0"/>
              <a:t>Auspos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Aspen Institute Roundtable on Community Change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03329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Broaden participation, especially among newer members, junior staff  </a:t>
            </a:r>
          </a:p>
          <a:p>
            <a:r>
              <a:rPr lang="en-US" dirty="0" smtClean="0"/>
              <a:t>Vary and strengthen specific activities</a:t>
            </a:r>
          </a:p>
          <a:p>
            <a:r>
              <a:rPr lang="en-US" dirty="0" smtClean="0"/>
              <a:t>Tasks partner members could take on</a:t>
            </a:r>
          </a:p>
          <a:p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Recommendations from Members</a:t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84363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More reminders</a:t>
            </a:r>
          </a:p>
          <a:p>
            <a:r>
              <a:rPr lang="en-US" dirty="0" smtClean="0"/>
              <a:t>Scorecard on member participation</a:t>
            </a:r>
          </a:p>
          <a:p>
            <a:r>
              <a:rPr lang="en-US" dirty="0" smtClean="0"/>
              <a:t>Targeted outreach</a:t>
            </a:r>
          </a:p>
          <a:p>
            <a:r>
              <a:rPr lang="en-US" dirty="0" smtClean="0"/>
              <a:t>Recognize </a:t>
            </a:r>
            <a:r>
              <a:rPr lang="en-US" dirty="0" smtClean="0"/>
              <a:t>a wider </a:t>
            </a:r>
            <a:r>
              <a:rPr lang="en-US" dirty="0" smtClean="0"/>
              <a:t>array of contributions</a:t>
            </a:r>
          </a:p>
          <a:p>
            <a:r>
              <a:rPr lang="en-US" dirty="0" smtClean="0"/>
              <a:t>Mentoring system for new members</a:t>
            </a:r>
          </a:p>
          <a:p>
            <a:r>
              <a:rPr lang="en-US" dirty="0" smtClean="0"/>
              <a:t>Scholarships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Broaden Participation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40115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3048000"/>
          </a:xfrm>
        </p:spPr>
        <p:txBody>
          <a:bodyPr>
            <a:normAutofit/>
          </a:bodyPr>
          <a:lstStyle/>
          <a:p>
            <a:r>
              <a:rPr lang="en-US" dirty="0" smtClean="0"/>
              <a:t>Meetings</a:t>
            </a:r>
          </a:p>
          <a:p>
            <a:r>
              <a:rPr lang="en-US" dirty="0" smtClean="0"/>
              <a:t>Webinars </a:t>
            </a:r>
          </a:p>
          <a:p>
            <a:r>
              <a:rPr lang="en-US" dirty="0" smtClean="0"/>
              <a:t>Website</a:t>
            </a:r>
          </a:p>
          <a:p>
            <a:r>
              <a:rPr lang="en-US" dirty="0" smtClean="0"/>
              <a:t>Social media, blogging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33400" y="304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Vary and Strengthen Specific Activities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47785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3949891"/>
          </a:xfrm>
        </p:spPr>
        <p:txBody>
          <a:bodyPr/>
          <a:lstStyle/>
          <a:p>
            <a:r>
              <a:rPr lang="en-US" dirty="0" smtClean="0"/>
              <a:t>Webinar organizing</a:t>
            </a:r>
          </a:p>
          <a:p>
            <a:r>
              <a:rPr lang="en-US" dirty="0" smtClean="0"/>
              <a:t>Mentoring new members</a:t>
            </a:r>
          </a:p>
          <a:p>
            <a:r>
              <a:rPr lang="en-US" dirty="0" smtClean="0"/>
              <a:t>Vetting new technology or tools</a:t>
            </a:r>
          </a:p>
          <a:p>
            <a:r>
              <a:rPr lang="en-US" dirty="0"/>
              <a:t> </a:t>
            </a:r>
            <a:r>
              <a:rPr lang="en-US" dirty="0" smtClean="0"/>
              <a:t>Speakers </a:t>
            </a:r>
            <a:r>
              <a:rPr lang="en-US" dirty="0" smtClean="0"/>
              <a:t>bureau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Tasks Partners Could Take 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0963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295400" y="304800"/>
            <a:ext cx="7467600" cy="3382962"/>
          </a:xfrm>
        </p:spPr>
        <p:txBody>
          <a:bodyPr>
            <a:normAutofit/>
          </a:bodyPr>
          <a:lstStyle/>
          <a:p>
            <a:r>
              <a:rPr lang="en-US" dirty="0" smtClean="0"/>
              <a:t>Findings on Achieving </a:t>
            </a:r>
            <a:br>
              <a:rPr lang="en-US" dirty="0" smtClean="0"/>
            </a:br>
            <a:r>
              <a:rPr lang="en-US" dirty="0" smtClean="0"/>
              <a:t>Three Identified Goals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37787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  <a:p>
            <a:pPr marL="457200" indent="-457200"/>
            <a:r>
              <a:rPr lang="en-US" dirty="0" smtClean="0"/>
              <a:t>Improved </a:t>
            </a:r>
            <a:r>
              <a:rPr lang="en-US" dirty="0"/>
              <a:t>technology, methodology, </a:t>
            </a:r>
            <a:r>
              <a:rPr lang="en-US" dirty="0" smtClean="0"/>
              <a:t>analysis</a:t>
            </a:r>
          </a:p>
          <a:p>
            <a:pPr marL="457200" indent="-457200"/>
            <a:r>
              <a:rPr lang="en-US" dirty="0" smtClean="0"/>
              <a:t>Expanded community engagement</a:t>
            </a:r>
          </a:p>
          <a:p>
            <a:pPr marL="457200" indent="-457200"/>
            <a:r>
              <a:rPr lang="en-US" dirty="0" smtClean="0"/>
              <a:t>Strengthened organizational planning </a:t>
            </a:r>
          </a:p>
          <a:p>
            <a:pPr marL="457200" indent="-457200"/>
            <a:r>
              <a:rPr lang="en-US" dirty="0" smtClean="0"/>
              <a:t>Broadened partnerships and platforms</a:t>
            </a:r>
          </a:p>
          <a:p>
            <a:pPr marL="857250" lvl="1" indent="-457200"/>
            <a:endParaRPr lang="en-US" dirty="0" smtClean="0"/>
          </a:p>
          <a:p>
            <a:pPr marL="857250" lvl="1" indent="-457200"/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Goal #1 Strengthening Local Capacity to Use Data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89896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330891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Use journalists </a:t>
            </a:r>
          </a:p>
          <a:p>
            <a:r>
              <a:rPr lang="en-US" dirty="0" smtClean="0"/>
              <a:t>Develop better branding of NNIP</a:t>
            </a:r>
          </a:p>
          <a:p>
            <a:r>
              <a:rPr lang="en-US" dirty="0" smtClean="0"/>
              <a:t>Communicate what a data intermediary does</a:t>
            </a:r>
          </a:p>
          <a:p>
            <a:r>
              <a:rPr lang="en-US" dirty="0"/>
              <a:t>Leverage </a:t>
            </a:r>
            <a:r>
              <a:rPr lang="en-US" dirty="0" smtClean="0"/>
              <a:t>Urban Institute </a:t>
            </a:r>
            <a:r>
              <a:rPr lang="en-US" dirty="0"/>
              <a:t>p</a:t>
            </a:r>
            <a:r>
              <a:rPr lang="en-US" dirty="0" smtClean="0"/>
              <a:t>olicy </a:t>
            </a:r>
            <a:r>
              <a:rPr lang="en-US" dirty="0" smtClean="0"/>
              <a:t>centers</a:t>
            </a:r>
          </a:p>
          <a:p>
            <a:r>
              <a:rPr lang="en-US" dirty="0" smtClean="0"/>
              <a:t>Leverage place-based initiatives</a:t>
            </a:r>
            <a:r>
              <a:rPr lang="en-US" dirty="0" smtClean="0"/>
              <a:t> </a:t>
            </a:r>
            <a:endParaRPr lang="en-US" dirty="0"/>
          </a:p>
          <a:p>
            <a:r>
              <a:rPr lang="en-US" dirty="0" smtClean="0"/>
              <a:t>Partners need better connections to local government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521333"/>
          </a:xfrm>
        </p:spPr>
        <p:txBody>
          <a:bodyPr>
            <a:normAutofit/>
          </a:bodyPr>
          <a:lstStyle/>
          <a:p>
            <a:r>
              <a:rPr lang="en-US" dirty="0" smtClean="0"/>
              <a:t>Goal #2 Informing Local and </a:t>
            </a:r>
            <a:r>
              <a:rPr lang="en-US" dirty="0"/>
              <a:t>N</a:t>
            </a:r>
            <a:r>
              <a:rPr lang="en-US" dirty="0" smtClean="0"/>
              <a:t>ational Policy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04995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pPr marL="109728" indent="0">
              <a:buNone/>
            </a:pPr>
            <a:endParaRPr lang="en-US" dirty="0" smtClean="0"/>
          </a:p>
          <a:p>
            <a:r>
              <a:rPr lang="en-US" dirty="0" smtClean="0"/>
              <a:t>Leverage federal programming and funding</a:t>
            </a:r>
          </a:p>
          <a:p>
            <a:r>
              <a:rPr lang="en-US" dirty="0" smtClean="0"/>
              <a:t>Influence federal data development</a:t>
            </a:r>
          </a:p>
          <a:p>
            <a:r>
              <a:rPr lang="en-US" dirty="0" smtClean="0"/>
              <a:t>Broaden connections to other networks</a:t>
            </a:r>
          </a:p>
          <a:p>
            <a:r>
              <a:rPr lang="en-US" dirty="0" smtClean="0"/>
              <a:t>Be more strategic about messaging and branding </a:t>
            </a:r>
          </a:p>
          <a:p>
            <a:r>
              <a:rPr lang="en-US" dirty="0" smtClean="0"/>
              <a:t>Use an outside organization to develop a communications strategy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Goal #3 Building National </a:t>
            </a:r>
            <a:r>
              <a:rPr lang="en-US" dirty="0"/>
              <a:t>S</a:t>
            </a:r>
            <a:r>
              <a:rPr lang="en-US" dirty="0" smtClean="0"/>
              <a:t>upport for Community </a:t>
            </a:r>
            <a:r>
              <a:rPr lang="en-US" dirty="0"/>
              <a:t>I</a:t>
            </a:r>
            <a:r>
              <a:rPr lang="en-US" dirty="0" smtClean="0"/>
              <a:t>nformation </a:t>
            </a:r>
            <a:r>
              <a:rPr lang="en-US" dirty="0"/>
              <a:t>S</a:t>
            </a:r>
            <a:r>
              <a:rPr lang="en-US" dirty="0" smtClean="0"/>
              <a:t>ystems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009458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endParaRPr lang="en-US" dirty="0" smtClean="0"/>
          </a:p>
          <a:p>
            <a:r>
              <a:rPr lang="en-US" dirty="0" smtClean="0"/>
              <a:t>How visible/influential does NNIP want to be?</a:t>
            </a:r>
          </a:p>
          <a:p>
            <a:r>
              <a:rPr lang="en-US" dirty="0" smtClean="0"/>
              <a:t>How balance </a:t>
            </a:r>
            <a:r>
              <a:rPr lang="en-US" dirty="0" smtClean="0"/>
              <a:t>communications </a:t>
            </a:r>
            <a:r>
              <a:rPr lang="en-US" dirty="0" smtClean="0"/>
              <a:t>role with network </a:t>
            </a:r>
            <a:r>
              <a:rPr lang="en-US" dirty="0" smtClean="0"/>
              <a:t>maintenance</a:t>
            </a:r>
            <a:r>
              <a:rPr lang="en-US" dirty="0" smtClean="0"/>
              <a:t>?</a:t>
            </a:r>
          </a:p>
          <a:p>
            <a:r>
              <a:rPr lang="en-US" dirty="0"/>
              <a:t>C</a:t>
            </a:r>
            <a:r>
              <a:rPr lang="en-US" dirty="0" smtClean="0"/>
              <a:t>an NNIP be more strategic about growth?</a:t>
            </a:r>
          </a:p>
          <a:p>
            <a:r>
              <a:rPr lang="en-US" dirty="0" smtClean="0"/>
              <a:t>Can NNIP raise additional resources?</a:t>
            </a:r>
          </a:p>
          <a:p>
            <a:pPr marL="109728" indent="0">
              <a:buNone/>
            </a:pP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Challenges, Tensions, Opportunities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57208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Two overarching themes</a:t>
            </a:r>
          </a:p>
          <a:p>
            <a:pPr lvl="1"/>
            <a:r>
              <a:rPr lang="en-US" dirty="0" smtClean="0"/>
              <a:t>High praise for NNIP as a community of practice</a:t>
            </a:r>
          </a:p>
          <a:p>
            <a:pPr lvl="1"/>
            <a:r>
              <a:rPr lang="en-US" dirty="0" smtClean="0"/>
              <a:t>NNIP could do more to raise its visibility and influence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Organization of the report </a:t>
            </a:r>
          </a:p>
          <a:p>
            <a:pPr lvl="1"/>
            <a:r>
              <a:rPr lang="en-US" dirty="0" smtClean="0"/>
              <a:t>Network functioning </a:t>
            </a:r>
          </a:p>
          <a:p>
            <a:pPr lvl="1"/>
            <a:r>
              <a:rPr lang="en-US" dirty="0" smtClean="0"/>
              <a:t>Success in meeting three goals</a:t>
            </a:r>
          </a:p>
          <a:p>
            <a:pPr lvl="1"/>
            <a:r>
              <a:rPr lang="en-US" dirty="0" smtClean="0"/>
              <a:t>Challenges, tensions, opportunities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Report Overview and Outline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40841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On-line partner survey</a:t>
            </a:r>
          </a:p>
          <a:p>
            <a:r>
              <a:rPr lang="en-US" dirty="0" smtClean="0"/>
              <a:t>In-depth telephone interviews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6593"/>
            <a:ext cx="8229600" cy="1039091"/>
          </a:xfrm>
        </p:spPr>
        <p:txBody>
          <a:bodyPr/>
          <a:lstStyle/>
          <a:p>
            <a:r>
              <a:rPr lang="en-US" dirty="0" smtClean="0"/>
              <a:t>Data Sources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67581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371600" y="1060450"/>
            <a:ext cx="7772400" cy="1828800"/>
          </a:xfrm>
        </p:spPr>
        <p:txBody>
          <a:bodyPr>
            <a:normAutofit/>
          </a:bodyPr>
          <a:lstStyle/>
          <a:p>
            <a:r>
              <a:rPr lang="en-US" dirty="0" smtClean="0"/>
              <a:t>Findings on Network Functioning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0663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Most important: </a:t>
            </a:r>
          </a:p>
          <a:p>
            <a:pPr lvl="1"/>
            <a:r>
              <a:rPr lang="en-US" dirty="0" smtClean="0"/>
              <a:t>Peer support</a:t>
            </a:r>
          </a:p>
          <a:p>
            <a:pPr lvl="1"/>
            <a:r>
              <a:rPr lang="en-US" dirty="0" smtClean="0"/>
              <a:t>Knowledge sharing on technical issues, </a:t>
            </a:r>
            <a:r>
              <a:rPr lang="en-US" dirty="0"/>
              <a:t>topical issues, organizational </a:t>
            </a:r>
            <a:r>
              <a:rPr lang="en-US" dirty="0" smtClean="0"/>
              <a:t>strategy</a:t>
            </a:r>
          </a:p>
          <a:p>
            <a:pPr marL="393192" lvl="1" indent="0">
              <a:buNone/>
            </a:pPr>
            <a:endParaRPr lang="en-US" dirty="0" smtClean="0"/>
          </a:p>
          <a:p>
            <a:r>
              <a:rPr lang="en-US" dirty="0" smtClean="0"/>
              <a:t>Less important, but still valuable: </a:t>
            </a:r>
          </a:p>
          <a:p>
            <a:pPr lvl="1"/>
            <a:r>
              <a:rPr lang="en-US" dirty="0" smtClean="0"/>
              <a:t>National visibility </a:t>
            </a:r>
          </a:p>
          <a:p>
            <a:pPr lvl="1"/>
            <a:r>
              <a:rPr lang="en-US" dirty="0" smtClean="0"/>
              <a:t>Professional development </a:t>
            </a:r>
          </a:p>
          <a:p>
            <a:pPr lvl="1"/>
            <a:r>
              <a:rPr lang="en-US" dirty="0"/>
              <a:t>L</a:t>
            </a:r>
            <a:r>
              <a:rPr lang="en-US" dirty="0" smtClean="0"/>
              <a:t>ocal credibility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Benefits of Membership in NNIP</a:t>
            </a:r>
          </a:p>
        </p:txBody>
      </p:sp>
    </p:spTree>
    <p:extLst>
      <p:ext uri="{BB962C8B-B14F-4D97-AF65-F5344CB8AC3E}">
        <p14:creationId xmlns:p14="http://schemas.microsoft.com/office/powerpoint/2010/main" val="12033795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Very important and very well-done:</a:t>
            </a:r>
          </a:p>
          <a:p>
            <a:pPr lvl="1"/>
            <a:r>
              <a:rPr lang="en-US" dirty="0" smtClean="0"/>
              <a:t>meetings, tools, one-on-one consultations, </a:t>
            </a:r>
            <a:r>
              <a:rPr lang="en-US" dirty="0" smtClean="0"/>
              <a:t>connections</a:t>
            </a:r>
            <a:endParaRPr lang="en-US" dirty="0" smtClean="0"/>
          </a:p>
          <a:p>
            <a:r>
              <a:rPr lang="en-US" dirty="0" smtClean="0"/>
              <a:t>Less important and less well-executed:  </a:t>
            </a:r>
          </a:p>
          <a:p>
            <a:pPr lvl="1"/>
            <a:r>
              <a:rPr lang="en-US" dirty="0" smtClean="0"/>
              <a:t>webinars, website, social media </a:t>
            </a:r>
            <a:endParaRPr lang="en-US" dirty="0"/>
          </a:p>
          <a:p>
            <a:r>
              <a:rPr lang="en-US" dirty="0" smtClean="0"/>
              <a:t>But don’t drop any of them!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Ratings of NNIP </a:t>
            </a:r>
            <a:r>
              <a:rPr lang="en-US" dirty="0"/>
              <a:t>Supports and </a:t>
            </a:r>
            <a:r>
              <a:rPr lang="en-US" dirty="0" smtClean="0"/>
              <a:t>Services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00246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Business models</a:t>
            </a:r>
          </a:p>
          <a:p>
            <a:r>
              <a:rPr lang="en-US" dirty="0" smtClean="0"/>
              <a:t>Data </a:t>
            </a:r>
            <a:r>
              <a:rPr lang="en-US" dirty="0" smtClean="0"/>
              <a:t>partnerships </a:t>
            </a:r>
            <a:r>
              <a:rPr lang="en-US" dirty="0" smtClean="0"/>
              <a:t>with private sector</a:t>
            </a:r>
          </a:p>
          <a:p>
            <a:r>
              <a:rPr lang="en-US" dirty="0" smtClean="0"/>
              <a:t>Analysis methods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Topics for Technical Assistance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64491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Essential to network functioning and connecting</a:t>
            </a:r>
          </a:p>
          <a:p>
            <a:r>
              <a:rPr lang="en-US" dirty="0"/>
              <a:t>R</a:t>
            </a:r>
            <a:r>
              <a:rPr lang="en-US" dirty="0" smtClean="0"/>
              <a:t>esponsive and flexible</a:t>
            </a:r>
          </a:p>
          <a:p>
            <a:r>
              <a:rPr lang="en-US" dirty="0" smtClean="0"/>
              <a:t>Knowledgeable about data and the network </a:t>
            </a:r>
          </a:p>
          <a:p>
            <a:r>
              <a:rPr lang="en-US" dirty="0" smtClean="0"/>
              <a:t>Quality products, consultations, lessons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Value of NNIP Staff </a:t>
            </a:r>
            <a:r>
              <a:rPr lang="en-US" dirty="0"/>
              <a:t>R</a:t>
            </a:r>
            <a:r>
              <a:rPr lang="en-US" dirty="0" smtClean="0"/>
              <a:t>ole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60793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Diversity of membership</a:t>
            </a:r>
          </a:p>
          <a:p>
            <a:r>
              <a:rPr lang="en-US" dirty="0" smtClean="0"/>
              <a:t>Openness and responsiveness</a:t>
            </a:r>
          </a:p>
          <a:p>
            <a:r>
              <a:rPr lang="en-US" dirty="0" smtClean="0"/>
              <a:t>Commitment to values</a:t>
            </a:r>
          </a:p>
          <a:p>
            <a:r>
              <a:rPr lang="en-US" dirty="0" smtClean="0"/>
              <a:t>Feedback mechanisms</a:t>
            </a:r>
          </a:p>
          <a:p>
            <a:r>
              <a:rPr lang="en-US" dirty="0" smtClean="0"/>
              <a:t>Inclusive participation</a:t>
            </a:r>
          </a:p>
          <a:p>
            <a:r>
              <a:rPr lang="en-US" dirty="0" smtClean="0"/>
              <a:t>Partner-to-partner connections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Signs of Network </a:t>
            </a:r>
            <a:r>
              <a:rPr lang="en-US" dirty="0"/>
              <a:t>S</a:t>
            </a:r>
            <a:r>
              <a:rPr lang="en-US" dirty="0" smtClean="0"/>
              <a:t>trength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756293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2073</TotalTime>
  <Words>405</Words>
  <Application>Microsoft Office PowerPoint</Application>
  <PresentationFormat>On-screen Show (4:3)</PresentationFormat>
  <Paragraphs>108</Paragraphs>
  <Slides>18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Concourse</vt:lpstr>
      <vt:lpstr>Assessment of the National Neighborhood Indicators Partnership, 2002-2013</vt:lpstr>
      <vt:lpstr>Report Overview and Outline</vt:lpstr>
      <vt:lpstr>Data Sources</vt:lpstr>
      <vt:lpstr>Findings on Network Functioning</vt:lpstr>
      <vt:lpstr>Benefits of Membership in NNIP</vt:lpstr>
      <vt:lpstr>Ratings of NNIP Supports and Services</vt:lpstr>
      <vt:lpstr>Topics for Technical Assistance </vt:lpstr>
      <vt:lpstr>Value of NNIP Staff Role</vt:lpstr>
      <vt:lpstr>Signs of Network Strength</vt:lpstr>
      <vt:lpstr> Recommendations from Members </vt:lpstr>
      <vt:lpstr>Broaden Participation</vt:lpstr>
      <vt:lpstr>Vary and Strengthen Specific Activities </vt:lpstr>
      <vt:lpstr>Tasks Partners Could Take On</vt:lpstr>
      <vt:lpstr>Findings on Achieving  Three Identified Goals</vt:lpstr>
      <vt:lpstr>Goal #1 Strengthening Local Capacity to Use Data</vt:lpstr>
      <vt:lpstr>Goal #2 Informing Local and National Policy</vt:lpstr>
      <vt:lpstr> Goal #3 Building National Support for Community Information Systems</vt:lpstr>
      <vt:lpstr>Challenges, Tensions, Opportunities 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Assessment of the National Neighborhood Indicators Partnership, 2002-2013</dc:title>
  <dc:creator>Auspos, Patricia</dc:creator>
  <cp:lastModifiedBy>Pat</cp:lastModifiedBy>
  <cp:revision>113</cp:revision>
  <cp:lastPrinted>2014-10-13T23:20:38Z</cp:lastPrinted>
  <dcterms:created xsi:type="dcterms:W3CDTF">2014-09-16T16:22:47Z</dcterms:created>
  <dcterms:modified xsi:type="dcterms:W3CDTF">2014-10-16T12:34:46Z</dcterms:modified>
</cp:coreProperties>
</file>