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
  </p:notesMasterIdLst>
  <p:handoutMasterIdLst>
    <p:handoutMasterId r:id="rId16"/>
  </p:handoutMasterIdLst>
  <p:sldIdLst>
    <p:sldId id="272" r:id="rId2"/>
    <p:sldId id="280" r:id="rId3"/>
    <p:sldId id="346" r:id="rId4"/>
    <p:sldId id="349" r:id="rId5"/>
    <p:sldId id="361" r:id="rId6"/>
    <p:sldId id="357" r:id="rId7"/>
    <p:sldId id="358" r:id="rId8"/>
    <p:sldId id="359" r:id="rId9"/>
    <p:sldId id="363" r:id="rId10"/>
    <p:sldId id="362" r:id="rId11"/>
    <p:sldId id="351" r:id="rId12"/>
    <p:sldId id="320" r:id="rId13"/>
    <p:sldId id="300" r:id="rId14"/>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70" autoAdjust="0"/>
    <p:restoredTop sz="71469" autoAdjust="0"/>
  </p:normalViewPr>
  <p:slideViewPr>
    <p:cSldViewPr>
      <p:cViewPr varScale="1">
        <p:scale>
          <a:sx n="51" d="100"/>
          <a:sy n="51" d="100"/>
        </p:scale>
        <p:origin x="-1362" y="-90"/>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1560"/>
    </p:cViewPr>
  </p:sorterViewPr>
  <p:notesViewPr>
    <p:cSldViewPr>
      <p:cViewPr varScale="1">
        <p:scale>
          <a:sx n="66" d="100"/>
          <a:sy n="66" d="100"/>
        </p:scale>
        <p:origin x="-2742" y="-12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69699" cy="480060"/>
          </a:xfrm>
          <a:prstGeom prst="rect">
            <a:avLst/>
          </a:prstGeom>
          <a:noFill/>
          <a:ln>
            <a:noFill/>
          </a:ln>
          <a:extLst/>
        </p:spPr>
        <p:txBody>
          <a:bodyPr vert="horz" wrap="square" lIns="96424" tIns="48211" rIns="96424" bIns="48211" numCol="1" anchor="t" anchorCtr="0" compatLnSpc="1">
            <a:prstTxWarp prst="textNoShape">
              <a:avLst/>
            </a:prstTxWarp>
          </a:bodyPr>
          <a:lstStyle>
            <a:lvl1pPr defTabSz="965650">
              <a:defRPr sz="1200">
                <a:latin typeface="Arial" charset="0"/>
              </a:defRPr>
            </a:lvl1pPr>
          </a:lstStyle>
          <a:p>
            <a:pPr>
              <a:defRPr/>
            </a:pPr>
            <a:endParaRPr lang="en-US" dirty="0"/>
          </a:p>
        </p:txBody>
      </p:sp>
      <p:sp>
        <p:nvSpPr>
          <p:cNvPr id="25603" name="Rectangle 3"/>
          <p:cNvSpPr>
            <a:spLocks noGrp="1" noChangeArrowheads="1"/>
          </p:cNvSpPr>
          <p:nvPr>
            <p:ph type="dt" sz="quarter" idx="1"/>
          </p:nvPr>
        </p:nvSpPr>
        <p:spPr bwMode="auto">
          <a:xfrm>
            <a:off x="4143843" y="0"/>
            <a:ext cx="3169699" cy="480060"/>
          </a:xfrm>
          <a:prstGeom prst="rect">
            <a:avLst/>
          </a:prstGeom>
          <a:noFill/>
          <a:ln>
            <a:noFill/>
          </a:ln>
          <a:extLst/>
        </p:spPr>
        <p:txBody>
          <a:bodyPr vert="horz" wrap="square" lIns="96424" tIns="48211" rIns="96424" bIns="48211" numCol="1" anchor="t" anchorCtr="0" compatLnSpc="1">
            <a:prstTxWarp prst="textNoShape">
              <a:avLst/>
            </a:prstTxWarp>
          </a:bodyPr>
          <a:lstStyle>
            <a:lvl1pPr algn="r" defTabSz="965650">
              <a:defRPr sz="1200">
                <a:latin typeface="Arial" charset="0"/>
              </a:defRPr>
            </a:lvl1pPr>
          </a:lstStyle>
          <a:p>
            <a:pPr>
              <a:defRPr/>
            </a:pPr>
            <a:endParaRPr lang="en-US" dirty="0"/>
          </a:p>
        </p:txBody>
      </p:sp>
      <p:sp>
        <p:nvSpPr>
          <p:cNvPr id="25604" name="Rectangle 4"/>
          <p:cNvSpPr>
            <a:spLocks noGrp="1" noChangeArrowheads="1"/>
          </p:cNvSpPr>
          <p:nvPr>
            <p:ph type="ftr" sz="quarter" idx="2"/>
          </p:nvPr>
        </p:nvSpPr>
        <p:spPr bwMode="auto">
          <a:xfrm>
            <a:off x="0" y="9119496"/>
            <a:ext cx="3169699" cy="480060"/>
          </a:xfrm>
          <a:prstGeom prst="rect">
            <a:avLst/>
          </a:prstGeom>
          <a:noFill/>
          <a:ln>
            <a:noFill/>
          </a:ln>
          <a:extLst/>
        </p:spPr>
        <p:txBody>
          <a:bodyPr vert="horz" wrap="square" lIns="96424" tIns="48211" rIns="96424" bIns="48211" numCol="1" anchor="b" anchorCtr="0" compatLnSpc="1">
            <a:prstTxWarp prst="textNoShape">
              <a:avLst/>
            </a:prstTxWarp>
          </a:bodyPr>
          <a:lstStyle>
            <a:lvl1pPr defTabSz="965650">
              <a:defRPr sz="1200">
                <a:latin typeface="Arial" charset="0"/>
              </a:defRPr>
            </a:lvl1pPr>
          </a:lstStyle>
          <a:p>
            <a:pPr>
              <a:defRPr/>
            </a:pPr>
            <a:endParaRPr lang="en-US" dirty="0"/>
          </a:p>
        </p:txBody>
      </p:sp>
      <p:sp>
        <p:nvSpPr>
          <p:cNvPr id="25605" name="Rectangle 5"/>
          <p:cNvSpPr>
            <a:spLocks noGrp="1" noChangeArrowheads="1"/>
          </p:cNvSpPr>
          <p:nvPr>
            <p:ph type="sldNum" sz="quarter" idx="3"/>
          </p:nvPr>
        </p:nvSpPr>
        <p:spPr bwMode="auto">
          <a:xfrm>
            <a:off x="4143843" y="9119496"/>
            <a:ext cx="3169699" cy="480060"/>
          </a:xfrm>
          <a:prstGeom prst="rect">
            <a:avLst/>
          </a:prstGeom>
          <a:noFill/>
          <a:ln>
            <a:noFill/>
          </a:ln>
          <a:extLst/>
        </p:spPr>
        <p:txBody>
          <a:bodyPr vert="horz" wrap="square" lIns="96424" tIns="48211" rIns="96424" bIns="48211" numCol="1" anchor="b" anchorCtr="0" compatLnSpc="1">
            <a:prstTxWarp prst="textNoShape">
              <a:avLst/>
            </a:prstTxWarp>
          </a:bodyPr>
          <a:lstStyle>
            <a:lvl1pPr algn="r" defTabSz="965650">
              <a:defRPr sz="1200">
                <a:latin typeface="Arial" charset="0"/>
              </a:defRPr>
            </a:lvl1pPr>
          </a:lstStyle>
          <a:p>
            <a:pPr>
              <a:defRPr/>
            </a:pPr>
            <a:fld id="{433D115E-7C92-48C1-ACB3-AA20C2EC6EB3}" type="slidenum">
              <a:rPr lang="en-US"/>
              <a:pPr>
                <a:defRPr/>
              </a:pPr>
              <a:t>‹#›</a:t>
            </a:fld>
            <a:endParaRPr lang="en-US" dirty="0"/>
          </a:p>
        </p:txBody>
      </p:sp>
    </p:spTree>
    <p:extLst>
      <p:ext uri="{BB962C8B-B14F-4D97-AF65-F5344CB8AC3E}">
        <p14:creationId xmlns:p14="http://schemas.microsoft.com/office/powerpoint/2010/main" val="348210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699" cy="480060"/>
          </a:xfrm>
          <a:prstGeom prst="rect">
            <a:avLst/>
          </a:prstGeom>
          <a:noFill/>
          <a:ln>
            <a:noFill/>
          </a:ln>
          <a:extLst/>
        </p:spPr>
        <p:txBody>
          <a:bodyPr vert="horz" wrap="square" lIns="96424" tIns="48211" rIns="96424" bIns="48211" numCol="1" anchor="t" anchorCtr="0" compatLnSpc="1">
            <a:prstTxWarp prst="textNoShape">
              <a:avLst/>
            </a:prstTxWarp>
          </a:bodyPr>
          <a:lstStyle>
            <a:lvl1pPr defTabSz="965650">
              <a:defRPr sz="120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4143843" y="0"/>
            <a:ext cx="3169699" cy="480060"/>
          </a:xfrm>
          <a:prstGeom prst="rect">
            <a:avLst/>
          </a:prstGeom>
          <a:noFill/>
          <a:ln>
            <a:noFill/>
          </a:ln>
          <a:extLst/>
        </p:spPr>
        <p:txBody>
          <a:bodyPr vert="horz" wrap="square" lIns="96424" tIns="48211" rIns="96424" bIns="48211" numCol="1" anchor="t" anchorCtr="0" compatLnSpc="1">
            <a:prstTxWarp prst="textNoShape">
              <a:avLst/>
            </a:prstTxWarp>
          </a:bodyPr>
          <a:lstStyle>
            <a:lvl1pPr algn="r" defTabSz="965650">
              <a:defRPr sz="1200">
                <a:latin typeface="Arial" charset="0"/>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0193" y="4558927"/>
            <a:ext cx="5854815" cy="4322184"/>
          </a:xfrm>
          <a:prstGeom prst="rect">
            <a:avLst/>
          </a:prstGeom>
          <a:noFill/>
          <a:ln>
            <a:noFill/>
          </a:ln>
          <a:extLst/>
        </p:spPr>
        <p:txBody>
          <a:bodyPr vert="horz" wrap="square" lIns="96424" tIns="48211" rIns="96424" bIns="482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9496"/>
            <a:ext cx="3169699" cy="480060"/>
          </a:xfrm>
          <a:prstGeom prst="rect">
            <a:avLst/>
          </a:prstGeom>
          <a:noFill/>
          <a:ln>
            <a:noFill/>
          </a:ln>
          <a:extLst/>
        </p:spPr>
        <p:txBody>
          <a:bodyPr vert="horz" wrap="square" lIns="96424" tIns="48211" rIns="96424" bIns="48211" numCol="1" anchor="b" anchorCtr="0" compatLnSpc="1">
            <a:prstTxWarp prst="textNoShape">
              <a:avLst/>
            </a:prstTxWarp>
          </a:bodyPr>
          <a:lstStyle>
            <a:lvl1pPr defTabSz="965650">
              <a:defRPr sz="120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4143843" y="9119496"/>
            <a:ext cx="3169699" cy="480060"/>
          </a:xfrm>
          <a:prstGeom prst="rect">
            <a:avLst/>
          </a:prstGeom>
          <a:noFill/>
          <a:ln>
            <a:noFill/>
          </a:ln>
          <a:extLst/>
        </p:spPr>
        <p:txBody>
          <a:bodyPr vert="horz" wrap="square" lIns="96424" tIns="48211" rIns="96424" bIns="48211" numCol="1" anchor="b" anchorCtr="0" compatLnSpc="1">
            <a:prstTxWarp prst="textNoShape">
              <a:avLst/>
            </a:prstTxWarp>
          </a:bodyPr>
          <a:lstStyle>
            <a:lvl1pPr algn="r" defTabSz="965650">
              <a:defRPr sz="1200">
                <a:latin typeface="Arial" charset="0"/>
              </a:defRPr>
            </a:lvl1pPr>
          </a:lstStyle>
          <a:p>
            <a:pPr>
              <a:defRPr/>
            </a:pPr>
            <a:fld id="{A6D4DBC1-BF9D-4556-BF96-0F2720B3771D}" type="slidenum">
              <a:rPr lang="en-US"/>
              <a:pPr>
                <a:defRPr/>
              </a:pPr>
              <a:t>‹#›</a:t>
            </a:fld>
            <a:endParaRPr lang="en-US" dirty="0"/>
          </a:p>
        </p:txBody>
      </p:sp>
    </p:spTree>
    <p:extLst>
      <p:ext uri="{BB962C8B-B14F-4D97-AF65-F5344CB8AC3E}">
        <p14:creationId xmlns:p14="http://schemas.microsoft.com/office/powerpoint/2010/main" val="2344008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4F0A4F2A-4C6A-4DB6-A162-E604964519CF}" type="slidenum">
              <a:rPr lang="en-US" smtClean="0"/>
              <a:pPr/>
              <a:t>1</a:t>
            </a:fld>
            <a:endParaRPr lang="en-US" dirty="0" smtClean="0"/>
          </a:p>
        </p:txBody>
      </p:sp>
      <p:sp>
        <p:nvSpPr>
          <p:cNvPr id="31747" name="Rectangle 2"/>
          <p:cNvSpPr>
            <a:spLocks noGrp="1" noChangeArrowheads="1"/>
          </p:cNvSpPr>
          <p:nvPr>
            <p:ph type="body" idx="1"/>
          </p:nvPr>
        </p:nvSpPr>
        <p:spPr>
          <a:xfrm>
            <a:off x="975803" y="4560571"/>
            <a:ext cx="5363595" cy="4318896"/>
          </a:xfrm>
          <a:noFill/>
        </p:spPr>
        <p:txBody>
          <a:bodyPr lIns="95109" tIns="46724" rIns="95109" bIns="46724"/>
          <a:lstStyle/>
          <a:p>
            <a:pPr eaLnBrk="1" hangingPunct="1"/>
            <a:r>
              <a:rPr lang="en-US" dirty="0" smtClean="0"/>
              <a:t>Introduce myself &amp; Urban Institute:  </a:t>
            </a:r>
          </a:p>
          <a:p>
            <a:pPr eaLnBrk="1" hangingPunct="1"/>
            <a:endParaRPr lang="en-US" dirty="0" smtClean="0"/>
          </a:p>
          <a:p>
            <a:pPr eaLnBrk="1" hangingPunct="1"/>
            <a:r>
              <a:rPr lang="en-US" dirty="0" smtClean="0"/>
              <a:t>Today’s presentation:   A little  about NNIP, and then 3 examples of our DC partner has used local public data to help neighborhoods.</a:t>
            </a:r>
          </a:p>
          <a:p>
            <a:pPr eaLnBrk="1" hangingPunct="1"/>
            <a:endParaRPr lang="en-US" dirty="0" smtClean="0"/>
          </a:p>
        </p:txBody>
      </p:sp>
      <p:sp>
        <p:nvSpPr>
          <p:cNvPr id="31748" name="Rectangle 3"/>
          <p:cNvSpPr>
            <a:spLocks noGrp="1" noRot="1" noChangeAspect="1" noChangeArrowheads="1" noTextEdit="1"/>
          </p:cNvSpPr>
          <p:nvPr>
            <p:ph type="sldImg"/>
          </p:nvPr>
        </p:nvSpPr>
        <p:spPr>
          <a:xfrm>
            <a:off x="1266825" y="728663"/>
            <a:ext cx="4783138" cy="3586162"/>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3EF2AA32-53A1-4264-9DE2-BE25180C60C9}" type="slidenum">
              <a:rPr lang="en-US" smtClean="0"/>
              <a:pPr/>
              <a:t>2</a:t>
            </a:fld>
            <a:endParaRPr lang="en-US" dirty="0" smtClean="0"/>
          </a:p>
        </p:txBody>
      </p:sp>
      <p:sp>
        <p:nvSpPr>
          <p:cNvPr id="35843" name="Rectangle 2"/>
          <p:cNvSpPr>
            <a:spLocks noGrp="1" noRot="1" noChangeAspect="1" noChangeArrowheads="1" noTextEdit="1"/>
          </p:cNvSpPr>
          <p:nvPr>
            <p:ph type="sldImg"/>
          </p:nvPr>
        </p:nvSpPr>
        <p:spPr>
          <a:xfrm>
            <a:off x="1268413" y="728663"/>
            <a:ext cx="4781550" cy="3586162"/>
          </a:xfrm>
          <a:ln/>
        </p:spPr>
      </p:sp>
      <p:sp>
        <p:nvSpPr>
          <p:cNvPr id="35844" name="Rectangle 3"/>
          <p:cNvSpPr>
            <a:spLocks noGrp="1" noChangeArrowheads="1"/>
          </p:cNvSpPr>
          <p:nvPr>
            <p:ph type="body" idx="1"/>
          </p:nvPr>
        </p:nvSpPr>
        <p:spPr>
          <a:xfrm>
            <a:off x="975803" y="4562215"/>
            <a:ext cx="5363595" cy="4317252"/>
          </a:xfrm>
          <a:noFill/>
        </p:spPr>
        <p:txBody>
          <a:bodyPr/>
          <a:lstStyle/>
          <a:p>
            <a:pPr eaLnBrk="1" hangingPunct="1"/>
            <a:r>
              <a:rPr lang="en-US" dirty="0" smtClean="0"/>
              <a:t>Lots of data</a:t>
            </a:r>
            <a:r>
              <a:rPr lang="en-US" baseline="0" dirty="0" smtClean="0"/>
              <a:t> sites, but the NNIP mission sets us apart.  </a:t>
            </a:r>
            <a:r>
              <a:rPr lang="en-US" dirty="0" smtClean="0"/>
              <a:t>Partners are different in many ways, but we share a set of key principles</a:t>
            </a:r>
          </a:p>
          <a:p>
            <a:pPr eaLnBrk="1" hangingPunct="1"/>
            <a:endParaRPr lang="en-US" dirty="0" smtClean="0"/>
          </a:p>
          <a:p>
            <a:pPr eaLnBrk="1" hangingPunct="1"/>
            <a:r>
              <a:rPr lang="en-US" dirty="0" smtClean="0"/>
              <a:t>1. Agreed to take on the role of facilitating and promoting the direct practical use of data by community and city leaders in community building and local policy making.  Reaction to too much research done</a:t>
            </a:r>
            <a:r>
              <a:rPr lang="en-US" baseline="0" dirty="0" smtClean="0"/>
              <a:t> about ngh without any value coming back.</a:t>
            </a:r>
            <a:endParaRPr lang="en-US" dirty="0" smtClean="0"/>
          </a:p>
          <a:p>
            <a:pPr eaLnBrk="1" hangingPunct="1"/>
            <a:endParaRPr lang="en-US" dirty="0" smtClean="0"/>
          </a:p>
          <a:p>
            <a:pPr eaLnBrk="1" hangingPunct="1"/>
            <a:r>
              <a:rPr lang="en-US" dirty="0" smtClean="0"/>
              <a:t>2. All partners have a wide variety of partners and audiences since systems on the shelf don’t sustain support.  A colorful map  will not be enough unless it leads to greater understanding or new conversations. (These are short-term</a:t>
            </a:r>
            <a:r>
              <a:rPr lang="en-US" baseline="0" dirty="0" smtClean="0"/>
              <a:t> &amp; long-term examples).</a:t>
            </a:r>
            <a:endParaRPr lang="en-US" dirty="0" smtClean="0"/>
          </a:p>
          <a:p>
            <a:pPr eaLnBrk="1" hangingPunct="1"/>
            <a:endParaRPr lang="en-US" dirty="0" smtClean="0"/>
          </a:p>
          <a:p>
            <a:pPr eaLnBrk="1" hangingPunct="1"/>
            <a:r>
              <a:rPr lang="en-US" dirty="0" smtClean="0"/>
              <a:t>3.  Giving emphasis to building the capacities of institutions and residents in distressed neighborhoods.  Level the playing field by making sure everyone has access to the information  </a:t>
            </a:r>
          </a:p>
          <a:p>
            <a:pPr eaLnBrk="1" hangingPunct="1"/>
            <a:endParaRPr lang="en-US" dirty="0" smtClean="0"/>
          </a:p>
          <a:p>
            <a:pPr eaLnBrk="1" hangingPunct="1"/>
            <a:r>
              <a:rPr lang="en-US" dirty="0" smtClean="0"/>
              <a:t>4.  Importance of interacting with stakeholders around the data and building ongoing relationships.  In New Orleans, our partner hosted a meeting with the various state, city, and nonprofit agencies that own 14,000 vacant properties in the city.  Having some initial analysis from our partner offered an opportunity for them to connect and begin to coordinate strategies.</a:t>
            </a:r>
          </a:p>
          <a:p>
            <a:pPr eaLnBrk="1" hangingPunct="1"/>
            <a:endParaRPr lang="en-US" dirty="0" smtClean="0"/>
          </a:p>
          <a:p>
            <a:pPr marL="633862" indent="-633862" eaLnBrk="1" hangingPunct="1">
              <a:spcAft>
                <a:spcPct val="20000"/>
              </a:spcAft>
            </a:pPr>
            <a:r>
              <a:rPr lang="en-US" dirty="0" smtClean="0"/>
              <a:t>UI</a:t>
            </a:r>
            <a:r>
              <a:rPr lang="en-US" baseline="0" dirty="0" smtClean="0"/>
              <a:t> coordinates the partnership and works nationally </a:t>
            </a:r>
            <a:r>
              <a:rPr lang="en-US" dirty="0" smtClean="0"/>
              <a:t>to build the field.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97B7F6B2-4956-4B7F-955D-A91AFC6BB45E}" type="slidenum">
              <a:rPr lang="en-US" smtClean="0"/>
              <a:pPr/>
              <a:t>3</a:t>
            </a:fld>
            <a:endParaRPr lang="en-US" dirty="0" smtClean="0"/>
          </a:p>
        </p:txBody>
      </p:sp>
      <p:sp>
        <p:nvSpPr>
          <p:cNvPr id="33795" name="Rectangle 2"/>
          <p:cNvSpPr>
            <a:spLocks noGrp="1" noRot="1" noChangeAspect="1" noChangeArrowheads="1" noTextEdit="1"/>
          </p:cNvSpPr>
          <p:nvPr>
            <p:ph type="sldImg"/>
          </p:nvPr>
        </p:nvSpPr>
        <p:spPr>
          <a:xfrm>
            <a:off x="1268413" y="728663"/>
            <a:ext cx="4781550" cy="3586162"/>
          </a:xfrm>
          <a:ln/>
        </p:spPr>
      </p:sp>
      <p:sp>
        <p:nvSpPr>
          <p:cNvPr id="33796" name="Rectangle 3"/>
          <p:cNvSpPr>
            <a:spLocks noGrp="1" noChangeArrowheads="1"/>
          </p:cNvSpPr>
          <p:nvPr>
            <p:ph type="body" idx="1"/>
          </p:nvPr>
        </p:nvSpPr>
        <p:spPr>
          <a:xfrm>
            <a:off x="975803" y="4562215"/>
            <a:ext cx="5363595" cy="4317252"/>
          </a:xfrm>
          <a:noFill/>
        </p:spPr>
        <p:txBody>
          <a:bodyPr/>
          <a:lstStyle/>
          <a:p>
            <a:pPr marL="237698" indent="-237698" eaLnBrk="1" hangingPunct="1">
              <a:lnSpc>
                <a:spcPct val="90000"/>
              </a:lnSpc>
            </a:pPr>
            <a:r>
              <a:rPr lang="en-US" sz="1100" dirty="0" smtClean="0"/>
              <a:t>1.  need to motivate the data collection and analysis to keep the effort going</a:t>
            </a:r>
          </a:p>
          <a:p>
            <a:pPr marL="237698" indent="-237698" eaLnBrk="1" hangingPunct="1">
              <a:lnSpc>
                <a:spcPct val="90000"/>
              </a:lnSpc>
            </a:pPr>
            <a:endParaRPr lang="en-US" sz="1100" dirty="0" smtClean="0"/>
          </a:p>
          <a:p>
            <a:pPr marL="237698" indent="-237698" eaLnBrk="1" hangingPunct="1">
              <a:lnSpc>
                <a:spcPct val="90000"/>
              </a:lnSpc>
            </a:pPr>
            <a:r>
              <a:rPr lang="en-US" sz="1100" dirty="0" smtClean="0"/>
              <a:t>2. Overall city trends in teen pregnancy won’t help identify where you need to target your efforts.   Also, people relate to where they live, gets them engaged right away</a:t>
            </a:r>
          </a:p>
          <a:p>
            <a:pPr marL="237698" indent="-237698" eaLnBrk="1" hangingPunct="1">
              <a:lnSpc>
                <a:spcPct val="90000"/>
              </a:lnSpc>
            </a:pPr>
            <a:endParaRPr lang="en-US" sz="1100" dirty="0" smtClean="0"/>
          </a:p>
          <a:p>
            <a:pPr marL="237698" indent="-237698" eaLnBrk="1" hangingPunct="1">
              <a:lnSpc>
                <a:spcPct val="90000"/>
              </a:lnSpc>
            </a:pPr>
            <a:r>
              <a:rPr lang="en-US" sz="1100" dirty="0" smtClean="0"/>
              <a:t>3. I love data, but some of it is not so good…  Be a critical user of data. For example, code enforcement in many cities is complaint-driven, so sometimes you see more violations in well-off areas that are more likely to demand city action.  Doesn’t mean there are fewer problems with dangerous buildings or poorly maintained properties in lower-income parts of the city.  Be sure to </a:t>
            </a:r>
            <a:r>
              <a:rPr lang="en-US" sz="1100" baseline="0" dirty="0" smtClean="0"/>
              <a:t>vet findings with people on the ground.</a:t>
            </a:r>
            <a:endParaRPr lang="en-US" sz="1100" dirty="0" smtClean="0"/>
          </a:p>
          <a:p>
            <a:pPr marL="237698" indent="-237698" eaLnBrk="1" hangingPunct="1">
              <a:lnSpc>
                <a:spcPct val="90000"/>
              </a:lnSpc>
            </a:pPr>
            <a:endParaRPr lang="en-US" sz="1100" dirty="0" smtClean="0"/>
          </a:p>
          <a:p>
            <a:pPr marL="237698" indent="-237698" eaLnBrk="1" hangingPunct="1">
              <a:lnSpc>
                <a:spcPct val="90000"/>
              </a:lnSpc>
            </a:pPr>
            <a:r>
              <a:rPr lang="en-US" sz="1100" dirty="0" smtClean="0"/>
              <a:t>4.   You all could probably teach us something about the last piece of advice.  Most effective work combines the numbers analysis with stories of real people and real neighborhoods.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4</a:t>
            </a:fld>
            <a:endParaRPr lang="en-US" dirty="0"/>
          </a:p>
        </p:txBody>
      </p:sp>
    </p:spTree>
    <p:extLst>
      <p:ext uri="{BB962C8B-B14F-4D97-AF65-F5344CB8AC3E}">
        <p14:creationId xmlns:p14="http://schemas.microsoft.com/office/powerpoint/2010/main" val="191004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r>
              <a:rPr lang="en-US" b="1" dirty="0" smtClean="0">
                <a:latin typeface="Arial" charset="0"/>
                <a:cs typeface="Arial" charset="0"/>
              </a:rPr>
              <a:t>MARGE</a:t>
            </a:r>
            <a:endParaRPr lang="en-US" dirty="0" smtClean="0">
              <a:latin typeface="Arial" charset="0"/>
              <a:cs typeface="Arial" charset="0"/>
            </a:endParaRPr>
          </a:p>
          <a:p>
            <a:r>
              <a:rPr lang="en-US" dirty="0" smtClean="0">
                <a:latin typeface="Arial" charset="0"/>
                <a:cs typeface="Arial" charset="0"/>
              </a:rPr>
              <a:t>Schools with </a:t>
            </a:r>
            <a:r>
              <a:rPr lang="en-US" i="1" dirty="0" smtClean="0">
                <a:latin typeface="Arial" charset="0"/>
                <a:cs typeface="Arial" charset="0"/>
              </a:rPr>
              <a:t>high results</a:t>
            </a:r>
            <a:r>
              <a:rPr lang="en-US" dirty="0" smtClean="0">
                <a:latin typeface="Arial" charset="0"/>
                <a:cs typeface="Arial" charset="0"/>
              </a:rPr>
              <a:t> are generally in </a:t>
            </a:r>
            <a:r>
              <a:rPr lang="en-US" i="1" dirty="0" smtClean="0">
                <a:latin typeface="Arial" charset="0"/>
                <a:cs typeface="Arial" charset="0"/>
              </a:rPr>
              <a:t>high demand</a:t>
            </a:r>
            <a:r>
              <a:rPr lang="en-US" dirty="0" smtClean="0">
                <a:latin typeface="Arial" charset="0"/>
                <a:cs typeface="Arial" charset="0"/>
              </a:rPr>
              <a:t>.</a:t>
            </a:r>
          </a:p>
          <a:p>
            <a:endParaRPr lang="en-US" dirty="0" smtClean="0">
              <a:latin typeface="Arial" charset="0"/>
              <a:cs typeface="Arial" charset="0"/>
            </a:endParaRPr>
          </a:p>
          <a:p>
            <a:r>
              <a:rPr lang="en-US" dirty="0" smtClean="0">
                <a:latin typeface="Arial" charset="0"/>
                <a:cs typeface="Arial" charset="0"/>
              </a:rPr>
              <a:t>But as the map shows – few of the high-demand schools are located where most of the city’s public school kids live.</a:t>
            </a:r>
          </a:p>
          <a:p>
            <a:pPr lvl="1">
              <a:buFontTx/>
              <a:buChar char="•"/>
            </a:pPr>
            <a:r>
              <a:rPr lang="en-US" dirty="0" smtClean="0">
                <a:latin typeface="Arial" charset="0"/>
                <a:cs typeface="Arial" charset="0"/>
              </a:rPr>
              <a:t>Of the city’s 135 elementary schools, only 26 are in “high-demand” and only three are located East of the Anacostia River.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Housing Strategy Task Force (2006)</a:t>
            </a:r>
          </a:p>
          <a:p>
            <a:r>
              <a:rPr lang="en-US" dirty="0" smtClean="0"/>
              <a:t>Composed of city officials, advocates, and non-profit housing and for-profit producers.</a:t>
            </a:r>
          </a:p>
          <a:p>
            <a:r>
              <a:rPr lang="en-US" dirty="0" smtClean="0"/>
              <a:t>Report recommended:</a:t>
            </a:r>
          </a:p>
          <a:p>
            <a:r>
              <a:rPr lang="en-US" dirty="0" smtClean="0"/>
              <a:t>2.1  Preserve at least 30,000 existing affordable units</a:t>
            </a:r>
          </a:p>
          <a:p>
            <a:r>
              <a:rPr lang="en-US" dirty="0" smtClean="0"/>
              <a:t>2.1a  Preserve all project-based Section 8 and other federally-supported units</a:t>
            </a:r>
          </a:p>
          <a:p>
            <a:r>
              <a:rPr lang="en-US" dirty="0" smtClean="0"/>
              <a:t>Outcome measure:</a:t>
            </a:r>
          </a:p>
          <a:p>
            <a:r>
              <a:rPr lang="en-US" dirty="0" smtClean="0"/>
              <a:t>Number of project-based Section 8 units preserved/lost</a:t>
            </a:r>
          </a:p>
          <a:p>
            <a:endParaRPr lang="en-US" dirty="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10</a:t>
            </a:fld>
            <a:endParaRPr lang="en-US" dirty="0"/>
          </a:p>
        </p:txBody>
      </p:sp>
    </p:spTree>
    <p:extLst>
      <p:ext uri="{BB962C8B-B14F-4D97-AF65-F5344CB8AC3E}">
        <p14:creationId xmlns:p14="http://schemas.microsoft.com/office/powerpoint/2010/main" val="374007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Collaboration between NeighborhoodInfo DC and Coalition for Nonprofit Housing and Economic Development.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NIDC</a:t>
            </a:r>
            <a:r>
              <a:rPr lang="en-US" baseline="0" dirty="0" smtClean="0"/>
              <a:t> maintains </a:t>
            </a:r>
            <a:r>
              <a:rPr lang="en-US" dirty="0" smtClean="0"/>
              <a:t>DC Preservation Catalog, a database of </a:t>
            </a:r>
            <a:r>
              <a:rPr lang="en-US" b="1" dirty="0" smtClean="0"/>
              <a:t>rental properties with units affordable to low-income households</a:t>
            </a:r>
            <a:r>
              <a:rPr lang="en-US" dirty="0" smtClean="0"/>
              <a:t> (at or below 80% area median income) through one or more federal or local housing subsidy programs.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Properties flagged</a:t>
            </a:r>
            <a:r>
              <a:rPr lang="en-US" baseline="0" dirty="0" smtClean="0"/>
              <a:t> as At Risk or Flagged for Follow-up; Expiring Subsidy; Recent Failing REAC Score; More Info Needed; Other Subsidized Property.</a:t>
            </a:r>
            <a:endParaRPr lang="en-US" dirty="0" smtClean="0"/>
          </a:p>
          <a:p>
            <a:r>
              <a:rPr lang="en-US" sz="1200" dirty="0" smtClean="0"/>
              <a:t>NIDC updates list of federally or locally subsidized rental housing from various sources</a:t>
            </a:r>
          </a:p>
          <a:p>
            <a:r>
              <a:rPr lang="en-US" sz="1200" dirty="0" smtClean="0"/>
              <a:t>PN meets monthly with HUD, city staff, housing nonprofits, and some private developers to review the list.</a:t>
            </a:r>
          </a:p>
          <a:p>
            <a:r>
              <a:rPr lang="en-US" sz="1200" dirty="0" smtClean="0"/>
              <a:t>Each group takes on responsibility to follow-up with individual properties,</a:t>
            </a:r>
            <a:r>
              <a:rPr lang="en-US" sz="1200" baseline="0" dirty="0" smtClean="0"/>
              <a:t> tenants, and owners</a:t>
            </a:r>
            <a:r>
              <a:rPr lang="en-US" sz="120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INDIVIDUAL SUCCESS/EXAMPLE?</a:t>
            </a:r>
          </a:p>
          <a:p>
            <a:endParaRPr lang="en-US" dirty="0" smtClean="0"/>
          </a:p>
          <a:p>
            <a:pPr marL="0" marR="0" indent="0" algn="l" defTabSz="914400" rtl="0" eaLnBrk="0" fontAlgn="base" latinLnBrk="0" hangingPunct="0">
              <a:lnSpc>
                <a:spcPct val="100000"/>
              </a:lnSpc>
              <a:spcBef>
                <a:spcPct val="30000"/>
              </a:spcBef>
              <a:spcAft>
                <a:spcPts val="600"/>
              </a:spcAft>
              <a:buClrTx/>
              <a:buSzTx/>
              <a:buFontTx/>
              <a:buNone/>
              <a:tabLst/>
              <a:defRPr/>
            </a:pPr>
            <a:r>
              <a:rPr lang="en-US" sz="1200" kern="1200" dirty="0" smtClean="0">
                <a:solidFill>
                  <a:schemeClr val="tx1"/>
                </a:solidFill>
                <a:effectLst/>
                <a:latin typeface="Arial" charset="0"/>
                <a:ea typeface="+mn-ea"/>
                <a:cs typeface="+mn-cs"/>
              </a:rPr>
              <a:t>Congress Heights I – failed REAC. We found out through the Network. LEDC organized a tenant association and did an assessment. Through the Network we were able to get the tenant association pro bono legal representation (Washington Legal Clinic for the Homeless) and get a meeting with HUD and the association and a meeting with all these partners and the management / owner to make a plan between all to get the conditions resolved before the next inspection. REAC score went from a 29 to 92.   </a:t>
            </a:r>
          </a:p>
          <a:p>
            <a:pPr marL="0" marR="0" indent="0" algn="l" defTabSz="914400" rtl="0" eaLnBrk="0" fontAlgn="base" latinLnBrk="0" hangingPunct="0">
              <a:lnSpc>
                <a:spcPct val="100000"/>
              </a:lnSpc>
              <a:spcBef>
                <a:spcPct val="30000"/>
              </a:spcBef>
              <a:spcAft>
                <a:spcPts val="600"/>
              </a:spcAft>
              <a:buClrTx/>
              <a:buSzTx/>
              <a:buFontTx/>
              <a:buNone/>
              <a:tabLst/>
              <a:defRPr/>
            </a:pPr>
            <a:r>
              <a:rPr lang="en-US" sz="1200" kern="1200" dirty="0" smtClean="0">
                <a:solidFill>
                  <a:schemeClr val="tx1"/>
                </a:solidFill>
                <a:effectLst/>
                <a:latin typeface="Arial" charset="0"/>
                <a:ea typeface="+mn-ea"/>
                <a:cs typeface="+mn-cs"/>
              </a:rPr>
              <a:t>We would not have known about the failed REAC so quickly if we had not had the Preservation Network meeting which HUD was at. Since the scores are not posted regularly on-line, it’s very helpful to get a heads up from HUD. </a:t>
            </a:r>
          </a:p>
          <a:p>
            <a:endParaRPr lang="en-US" dirty="0" smtClean="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11</a:t>
            </a:fld>
            <a:endParaRPr lang="en-US" dirty="0"/>
          </a:p>
        </p:txBody>
      </p:sp>
    </p:spTree>
    <p:extLst>
      <p:ext uri="{BB962C8B-B14F-4D97-AF65-F5344CB8AC3E}">
        <p14:creationId xmlns:p14="http://schemas.microsoft.com/office/powerpoint/2010/main" val="243376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0179E2F7-BE27-4FC9-A9E1-1DD82DF31DD2}" type="slidenum">
              <a:rPr lang="en-US" smtClean="0"/>
              <a:pPr/>
              <a:t>13</a:t>
            </a:fld>
            <a:endParaRPr lang="en-US" dirty="0" smtClean="0"/>
          </a:p>
        </p:txBody>
      </p:sp>
      <p:sp>
        <p:nvSpPr>
          <p:cNvPr id="56323" name="Rectangle 2"/>
          <p:cNvSpPr>
            <a:spLocks noGrp="1" noRot="1" noChangeAspect="1" noChangeArrowheads="1" noTextEdit="1"/>
          </p:cNvSpPr>
          <p:nvPr>
            <p:ph type="sldImg"/>
          </p:nvPr>
        </p:nvSpPr>
        <p:spPr>
          <a:xfrm>
            <a:off x="1268413" y="728663"/>
            <a:ext cx="4781550" cy="3586162"/>
          </a:xfrm>
          <a:ln/>
        </p:spPr>
      </p:sp>
      <p:sp>
        <p:nvSpPr>
          <p:cNvPr id="56324" name="Rectangle 3"/>
          <p:cNvSpPr>
            <a:spLocks noGrp="1" noChangeArrowheads="1"/>
          </p:cNvSpPr>
          <p:nvPr>
            <p:ph type="body" idx="1"/>
          </p:nvPr>
        </p:nvSpPr>
        <p:spPr>
          <a:xfrm>
            <a:off x="975803" y="4562215"/>
            <a:ext cx="5363595" cy="4317252"/>
          </a:xfrm>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4"/>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5" descr="ui_logo"/>
          <p:cNvPicPr>
            <a:picLocks noChangeAspect="1" noChangeArrowheads="1"/>
          </p:cNvPicPr>
          <p:nvPr/>
        </p:nvPicPr>
        <p:blipFill>
          <a:blip r:embed="rId13" cstate="print"/>
          <a:srcRect/>
          <a:stretch>
            <a:fillRect/>
          </a:stretch>
        </p:blipFill>
        <p:spPr bwMode="auto">
          <a:xfrm>
            <a:off x="8305800" y="6019800"/>
            <a:ext cx="320675" cy="331788"/>
          </a:xfrm>
          <a:prstGeom prst="rect">
            <a:avLst/>
          </a:prstGeom>
          <a:noFill/>
          <a:ln w="9525">
            <a:noFill/>
            <a:miter lim="800000"/>
            <a:headEnd/>
            <a:tailEnd/>
          </a:ln>
        </p:spPr>
      </p:pic>
      <p:sp>
        <p:nvSpPr>
          <p:cNvPr id="1029" name="Line 6"/>
          <p:cNvSpPr>
            <a:spLocks noChangeShapeType="1"/>
          </p:cNvSpPr>
          <p:nvPr/>
        </p:nvSpPr>
        <p:spPr bwMode="auto">
          <a:xfrm flipH="1">
            <a:off x="457200" y="6248400"/>
            <a:ext cx="7696200" cy="0"/>
          </a:xfrm>
          <a:prstGeom prst="line">
            <a:avLst/>
          </a:prstGeom>
          <a:noFill/>
          <a:ln w="9525">
            <a:solidFill>
              <a:srgbClr val="5285B8"/>
            </a:solidFill>
            <a:round/>
            <a:headEnd/>
            <a:tailEnd/>
          </a:ln>
        </p:spPr>
        <p:txBody>
          <a:bodyPr/>
          <a:lstStyle/>
          <a:p>
            <a:pPr>
              <a:defRPr/>
            </a:pPr>
            <a:endParaRPr lang="en-US" dirty="0"/>
          </a:p>
        </p:txBody>
      </p:sp>
      <p:sp>
        <p:nvSpPr>
          <p:cNvPr id="1030" name="Text Box 7"/>
          <p:cNvSpPr txBox="1">
            <a:spLocks noChangeArrowheads="1"/>
          </p:cNvSpPr>
          <p:nvPr/>
        </p:nvSpPr>
        <p:spPr bwMode="auto">
          <a:xfrm>
            <a:off x="609600" y="6248400"/>
            <a:ext cx="1690688" cy="304800"/>
          </a:xfrm>
          <a:prstGeom prst="rect">
            <a:avLst/>
          </a:prstGeom>
          <a:no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r>
              <a:rPr lang="en-US" sz="1400" dirty="0" smtClean="0">
                <a:latin typeface="Arial" charset="0"/>
              </a:rPr>
              <a:t>The Urban Institute</a:t>
            </a:r>
          </a:p>
        </p:txBody>
      </p:sp>
      <p:sp>
        <p:nvSpPr>
          <p:cNvPr id="1031" name="Rectangle 8"/>
          <p:cNvSpPr>
            <a:spLocks noChangeArrowheads="1"/>
          </p:cNvSpPr>
          <p:nvPr/>
        </p:nvSpPr>
        <p:spPr bwMode="auto">
          <a:xfrm>
            <a:off x="0" y="0"/>
            <a:ext cx="9144000" cy="381000"/>
          </a:xfrm>
          <a:prstGeom prst="rect">
            <a:avLst/>
          </a:prstGeom>
          <a:solidFill>
            <a:srgbClr val="5285B8"/>
          </a:solidFill>
          <a:ln w="9525">
            <a:solidFill>
              <a:schemeClr val="tx1"/>
            </a:solidFill>
            <a:miter lim="800000"/>
            <a:headEnd/>
            <a:tailEnd/>
          </a:ln>
        </p:spPr>
        <p:txBody>
          <a:bodyPr wrap="none" anchor="ctr"/>
          <a:lstStyle/>
          <a:p>
            <a:pPr>
              <a:defRPr/>
            </a:pPr>
            <a:endParaRPr lang="en-US" dirty="0"/>
          </a:p>
        </p:txBody>
      </p:sp>
      <p:sp>
        <p:nvSpPr>
          <p:cNvPr id="1032" name="Rectangle 9"/>
          <p:cNvSpPr>
            <a:spLocks noChangeArrowheads="1"/>
          </p:cNvSpPr>
          <p:nvPr/>
        </p:nvSpPr>
        <p:spPr bwMode="auto">
          <a:xfrm>
            <a:off x="0" y="6629400"/>
            <a:ext cx="9144000" cy="228600"/>
          </a:xfrm>
          <a:prstGeom prst="rect">
            <a:avLst/>
          </a:prstGeom>
          <a:solidFill>
            <a:srgbClr val="99CCFF"/>
          </a:solidFill>
          <a:ln w="9525">
            <a:solidFill>
              <a:schemeClr val="tx1"/>
            </a:solidFill>
            <a:miter lim="800000"/>
            <a:headEnd/>
            <a:tailEnd/>
          </a:ln>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rgbClr val="5285B8"/>
          </a:solidFill>
          <a:latin typeface="+mj-lt"/>
          <a:ea typeface="+mj-ea"/>
          <a:cs typeface="+mj-cs"/>
        </a:defRPr>
      </a:lvl1pPr>
      <a:lvl2pPr algn="ctr" rtl="0" eaLnBrk="0" fontAlgn="base" hangingPunct="0">
        <a:spcBef>
          <a:spcPct val="0"/>
        </a:spcBef>
        <a:spcAft>
          <a:spcPct val="0"/>
        </a:spcAft>
        <a:defRPr sz="4400">
          <a:solidFill>
            <a:srgbClr val="5285B8"/>
          </a:solidFill>
          <a:latin typeface="Times New Roman" pitchFamily="18" charset="0"/>
        </a:defRPr>
      </a:lvl2pPr>
      <a:lvl3pPr algn="ctr" rtl="0" eaLnBrk="0" fontAlgn="base" hangingPunct="0">
        <a:spcBef>
          <a:spcPct val="0"/>
        </a:spcBef>
        <a:spcAft>
          <a:spcPct val="0"/>
        </a:spcAft>
        <a:defRPr sz="4400">
          <a:solidFill>
            <a:srgbClr val="5285B8"/>
          </a:solidFill>
          <a:latin typeface="Times New Roman" pitchFamily="18" charset="0"/>
        </a:defRPr>
      </a:lvl3pPr>
      <a:lvl4pPr algn="ctr" rtl="0" eaLnBrk="0" fontAlgn="base" hangingPunct="0">
        <a:spcBef>
          <a:spcPct val="0"/>
        </a:spcBef>
        <a:spcAft>
          <a:spcPct val="0"/>
        </a:spcAft>
        <a:defRPr sz="4400">
          <a:solidFill>
            <a:srgbClr val="5285B8"/>
          </a:solidFill>
          <a:latin typeface="Times New Roman" pitchFamily="18" charset="0"/>
        </a:defRPr>
      </a:lvl4pPr>
      <a:lvl5pPr algn="ctr" rtl="0" eaLnBrk="0" fontAlgn="base" hangingPunct="0">
        <a:spcBef>
          <a:spcPct val="0"/>
        </a:spcBef>
        <a:spcAft>
          <a:spcPct val="0"/>
        </a:spcAft>
        <a:defRPr sz="4400">
          <a:solidFill>
            <a:srgbClr val="5285B8"/>
          </a:solidFill>
          <a:latin typeface="Times New Roman" pitchFamily="18" charset="0"/>
        </a:defRPr>
      </a:lvl5pPr>
      <a:lvl6pPr marL="457200" algn="ctr" rtl="0" fontAlgn="base">
        <a:spcBef>
          <a:spcPct val="0"/>
        </a:spcBef>
        <a:spcAft>
          <a:spcPct val="0"/>
        </a:spcAft>
        <a:defRPr sz="4400">
          <a:solidFill>
            <a:srgbClr val="5285B8"/>
          </a:solidFill>
          <a:latin typeface="Times New Roman" pitchFamily="18" charset="0"/>
        </a:defRPr>
      </a:lvl6pPr>
      <a:lvl7pPr marL="914400" algn="ctr" rtl="0" fontAlgn="base">
        <a:spcBef>
          <a:spcPct val="0"/>
        </a:spcBef>
        <a:spcAft>
          <a:spcPct val="0"/>
        </a:spcAft>
        <a:defRPr sz="4400">
          <a:solidFill>
            <a:srgbClr val="5285B8"/>
          </a:solidFill>
          <a:latin typeface="Times New Roman" pitchFamily="18" charset="0"/>
        </a:defRPr>
      </a:lvl7pPr>
      <a:lvl8pPr marL="1371600" algn="ctr" rtl="0" fontAlgn="base">
        <a:spcBef>
          <a:spcPct val="0"/>
        </a:spcBef>
        <a:spcAft>
          <a:spcPct val="0"/>
        </a:spcAft>
        <a:defRPr sz="4400">
          <a:solidFill>
            <a:srgbClr val="5285B8"/>
          </a:solidFill>
          <a:latin typeface="Times New Roman" pitchFamily="18" charset="0"/>
        </a:defRPr>
      </a:lvl8pPr>
      <a:lvl9pPr marL="1828800" algn="ctr" rtl="0" fontAlgn="base">
        <a:spcBef>
          <a:spcPct val="0"/>
        </a:spcBef>
        <a:spcAft>
          <a:spcPct val="0"/>
        </a:spcAft>
        <a:defRPr sz="4400">
          <a:solidFill>
            <a:srgbClr val="5285B8"/>
          </a:solidFill>
          <a:latin typeface="Times New Roman" pitchFamily="18" charset="0"/>
        </a:defRPr>
      </a:lvl9pPr>
    </p:titleStyle>
    <p:bodyStyle>
      <a:lvl1pPr marL="342900" indent="-342900" algn="l" rtl="0" eaLnBrk="0" fontAlgn="base" hangingPunct="0">
        <a:spcBef>
          <a:spcPct val="20000"/>
        </a:spcBef>
        <a:spcAft>
          <a:spcPct val="0"/>
        </a:spcAft>
        <a:buClr>
          <a:srgbClr val="CC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rban.org/publications/411769.html" TargetMode="External"/><Relationship Id="rId7" Type="http://schemas.openxmlformats.org/officeDocument/2006/relationships/hyperlink" Target="mailto:ptatian@urban.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neighborhoodindicators.org/" TargetMode="External"/><Relationship Id="rId5" Type="http://schemas.openxmlformats.org/officeDocument/2006/relationships/hyperlink" Target="http://www.neighborhoodinfodc.org/dcpreservationcatalog/" TargetMode="External"/><Relationship Id="rId4" Type="http://schemas.openxmlformats.org/officeDocument/2006/relationships/hyperlink" Target="http://www.neighborhoodinfodc.org/foreclosu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eighborhoodinfodc.org/index.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1981200"/>
            <a:ext cx="7772400" cy="1143000"/>
          </a:xfrm>
          <a:noFill/>
        </p:spPr>
        <p:txBody>
          <a:bodyPr lIns="90488" tIns="44450" rIns="90488" bIns="44450"/>
          <a:lstStyle/>
          <a:p>
            <a:pPr eaLnBrk="1" hangingPunct="1"/>
            <a:r>
              <a:rPr lang="en-US" sz="2800" b="1" dirty="0"/>
              <a:t>Workshop #1: </a:t>
            </a:r>
            <a:r>
              <a:rPr lang="en-US" sz="2800" b="1" dirty="0" smtClean="0"/>
              <a:t/>
            </a:r>
            <a:br>
              <a:rPr lang="en-US" sz="2800" b="1" dirty="0" smtClean="0"/>
            </a:br>
            <a:r>
              <a:rPr lang="en-US" sz="2800" b="1" i="1" dirty="0" smtClean="0"/>
              <a:t>Innovative </a:t>
            </a:r>
            <a:r>
              <a:rPr lang="en-US" sz="2800" b="1" i="1" dirty="0"/>
              <a:t>Uses of Public Data</a:t>
            </a:r>
            <a:r>
              <a:rPr lang="en-US" sz="4000" b="1" i="1" dirty="0"/>
              <a:t> </a:t>
            </a:r>
            <a:r>
              <a:rPr lang="en-US" sz="4800" b="1" dirty="0" smtClean="0"/>
              <a:t/>
            </a:r>
            <a:br>
              <a:rPr lang="en-US" sz="4800" b="1" dirty="0" smtClean="0"/>
            </a:br>
            <a:r>
              <a:rPr lang="en-US" sz="3200" b="1" dirty="0" smtClean="0">
                <a:solidFill>
                  <a:srgbClr val="FFFF99"/>
                </a:solidFill>
              </a:rPr>
              <a:t/>
            </a:r>
            <a:br>
              <a:rPr lang="en-US" sz="3200" b="1" dirty="0" smtClean="0">
                <a:solidFill>
                  <a:srgbClr val="FFFF99"/>
                </a:solidFill>
              </a:rPr>
            </a:br>
            <a:r>
              <a:rPr lang="en-US" sz="4000" b="1" dirty="0" smtClean="0">
                <a:solidFill>
                  <a:schemeClr val="accent2">
                    <a:lumMod val="75000"/>
                  </a:schemeClr>
                </a:solidFill>
              </a:rPr>
              <a:t>Examples </a:t>
            </a:r>
            <a:r>
              <a:rPr lang="en-US" sz="4000" b="1" dirty="0">
                <a:solidFill>
                  <a:schemeClr val="accent2">
                    <a:lumMod val="75000"/>
                  </a:schemeClr>
                </a:solidFill>
              </a:rPr>
              <a:t>from </a:t>
            </a:r>
            <a:r>
              <a:rPr lang="en-US" sz="4000" b="1" dirty="0" smtClean="0">
                <a:solidFill>
                  <a:schemeClr val="accent2">
                    <a:lumMod val="75000"/>
                  </a:schemeClr>
                </a:solidFill>
              </a:rPr>
              <a:t/>
            </a:r>
            <a:br>
              <a:rPr lang="en-US" sz="4000" b="1" dirty="0" smtClean="0">
                <a:solidFill>
                  <a:schemeClr val="accent2">
                    <a:lumMod val="75000"/>
                  </a:schemeClr>
                </a:solidFill>
              </a:rPr>
            </a:br>
            <a:r>
              <a:rPr lang="en-US" sz="4000" b="1" dirty="0" smtClean="0">
                <a:solidFill>
                  <a:schemeClr val="accent2">
                    <a:lumMod val="75000"/>
                  </a:schemeClr>
                </a:solidFill>
              </a:rPr>
              <a:t>NeighborhoodInfo DC</a:t>
            </a:r>
            <a:endParaRPr lang="en-US" sz="3600" b="1" dirty="0">
              <a:solidFill>
                <a:schemeClr val="accent2">
                  <a:lumMod val="75000"/>
                </a:schemeClr>
              </a:solidFill>
            </a:endParaRPr>
          </a:p>
        </p:txBody>
      </p:sp>
      <p:sp>
        <p:nvSpPr>
          <p:cNvPr id="3075" name="Rectangle 3"/>
          <p:cNvSpPr>
            <a:spLocks noGrp="1" noChangeArrowheads="1"/>
          </p:cNvSpPr>
          <p:nvPr>
            <p:ph type="subTitle" idx="1"/>
          </p:nvPr>
        </p:nvSpPr>
        <p:spPr>
          <a:xfrm>
            <a:off x="304800" y="4343400"/>
            <a:ext cx="8534400" cy="1752600"/>
          </a:xfrm>
          <a:noFill/>
        </p:spPr>
        <p:txBody>
          <a:bodyPr lIns="90488" tIns="44450" rIns="90488" bIns="44450"/>
          <a:lstStyle/>
          <a:p>
            <a:pPr marL="342900" indent="-342900" eaLnBrk="1" hangingPunct="1">
              <a:spcAft>
                <a:spcPct val="40000"/>
              </a:spcAft>
            </a:pPr>
            <a:r>
              <a:rPr lang="en-US" sz="2800" b="1" dirty="0" smtClean="0"/>
              <a:t>Peter A. Tatian, The Urban Institute</a:t>
            </a:r>
          </a:p>
          <a:p>
            <a:pPr marL="342900" indent="-342900" eaLnBrk="1" hangingPunct="1">
              <a:spcAft>
                <a:spcPts val="0"/>
              </a:spcAft>
            </a:pPr>
            <a:r>
              <a:rPr lang="en-US" sz="2600" b="1" i="1" dirty="0" smtClean="0"/>
              <a:t>Strategic Data Use to Stabilize Neighborhoods Conference</a:t>
            </a:r>
          </a:p>
          <a:p>
            <a:pPr marL="342900" indent="-342900" eaLnBrk="1" hangingPunct="1">
              <a:spcAft>
                <a:spcPct val="40000"/>
              </a:spcAft>
            </a:pPr>
            <a:r>
              <a:rPr lang="en-US" sz="2600" b="1" i="1" dirty="0" smtClean="0"/>
              <a:t>December 7, 2011 ▪ Baltimore, Maryland</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642937"/>
            <a:ext cx="2457450" cy="3886200"/>
          </a:xfrm>
        </p:spPr>
        <p:txBody>
          <a:bodyPr anchor="t" anchorCtr="0"/>
          <a:lstStyle/>
          <a:p>
            <a:r>
              <a:rPr lang="en-US" sz="3600" dirty="0" smtClean="0"/>
              <a:t>Preserving Affordable Rental Housing</a:t>
            </a:r>
            <a:endParaRPr lang="en-US" sz="3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42937"/>
            <a:ext cx="546735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62601" y="3810000"/>
            <a:ext cx="3276600" cy="2308324"/>
          </a:xfrm>
          <a:prstGeom prst="rect">
            <a:avLst/>
          </a:prstGeom>
          <a:noFill/>
        </p:spPr>
        <p:txBody>
          <a:bodyPr wrap="square" rtlCol="0">
            <a:spAutoFit/>
          </a:bodyPr>
          <a:lstStyle/>
          <a:p>
            <a:r>
              <a:rPr lang="en-US" sz="2400" dirty="0"/>
              <a:t>Housing Strategy Task Force (2006</a:t>
            </a:r>
            <a:r>
              <a:rPr lang="en-US" sz="2400" dirty="0" smtClean="0"/>
              <a:t>):</a:t>
            </a:r>
            <a:endParaRPr lang="en-US" sz="2400" dirty="0"/>
          </a:p>
          <a:p>
            <a:r>
              <a:rPr lang="en-US" sz="2400" dirty="0" smtClean="0"/>
              <a:t>Preserve at least 30,000 existing affordable units; preserve all federally subsidized units.</a:t>
            </a:r>
            <a:endParaRPr lang="en-US" sz="2400" dirty="0"/>
          </a:p>
        </p:txBody>
      </p:sp>
    </p:spTree>
    <p:extLst>
      <p:ext uri="{BB962C8B-B14F-4D97-AF65-F5344CB8AC3E}">
        <p14:creationId xmlns:p14="http://schemas.microsoft.com/office/powerpoint/2010/main" val="4059660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3026"/>
          <a:stretch/>
        </p:blipFill>
        <p:spPr bwMode="auto">
          <a:xfrm>
            <a:off x="304800" y="1828800"/>
            <a:ext cx="8622224"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DC Preservation Network</a:t>
            </a:r>
            <a:endParaRPr lang="en-US" dirty="0"/>
          </a:p>
        </p:txBody>
      </p:sp>
    </p:spTree>
    <p:extLst>
      <p:ext uri="{BB962C8B-B14F-4D97-AF65-F5344CB8AC3E}">
        <p14:creationId xmlns:p14="http://schemas.microsoft.com/office/powerpoint/2010/main" val="3962392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52400"/>
            <a:ext cx="7772400" cy="1143000"/>
          </a:xfrm>
        </p:spPr>
        <p:txBody>
          <a:bodyPr/>
          <a:lstStyle/>
          <a:p>
            <a:r>
              <a:rPr lang="en-US" sz="3600" dirty="0"/>
              <a:t>V</a:t>
            </a:r>
            <a:r>
              <a:rPr lang="en-US" sz="3600" dirty="0" smtClean="0"/>
              <a:t>isit NNIP website for more ideas...</a:t>
            </a:r>
          </a:p>
        </p:txBody>
      </p:sp>
      <p:sp>
        <p:nvSpPr>
          <p:cNvPr id="26627" name="Content Placeholder 2"/>
          <p:cNvSpPr>
            <a:spLocks noGrp="1"/>
          </p:cNvSpPr>
          <p:nvPr>
            <p:ph idx="1"/>
          </p:nvPr>
        </p:nvSpPr>
        <p:spPr/>
        <p:txBody>
          <a:bodyPr/>
          <a:lstStyle/>
          <a:p>
            <a:endParaRPr lang="en-US" dirty="0" smtClean="0"/>
          </a:p>
        </p:txBody>
      </p:sp>
      <p:pic>
        <p:nvPicPr>
          <p:cNvPr id="26628" name="Picture 3" descr="Screen Clipping"/>
          <p:cNvPicPr>
            <a:picLocks noChangeAspect="1"/>
          </p:cNvPicPr>
          <p:nvPr/>
        </p:nvPicPr>
        <p:blipFill>
          <a:blip r:embed="rId2" cstate="print"/>
          <a:srcRect/>
          <a:stretch>
            <a:fillRect/>
          </a:stretch>
        </p:blipFill>
        <p:spPr bwMode="auto">
          <a:xfrm>
            <a:off x="457200" y="1371600"/>
            <a:ext cx="8424863"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For more information</a:t>
            </a:r>
          </a:p>
        </p:txBody>
      </p:sp>
      <p:sp>
        <p:nvSpPr>
          <p:cNvPr id="29699" name="Rectangle 3"/>
          <p:cNvSpPr>
            <a:spLocks noGrp="1" noChangeArrowheads="1"/>
          </p:cNvSpPr>
          <p:nvPr>
            <p:ph idx="1"/>
          </p:nvPr>
        </p:nvSpPr>
        <p:spPr>
          <a:xfrm>
            <a:off x="685800" y="1600200"/>
            <a:ext cx="7772400" cy="4419600"/>
          </a:xfrm>
        </p:spPr>
        <p:txBody>
          <a:bodyPr/>
          <a:lstStyle/>
          <a:p>
            <a:pPr eaLnBrk="1" hangingPunct="1"/>
            <a:r>
              <a:rPr lang="en-US" sz="2800" dirty="0" smtClean="0"/>
              <a:t>Schools &amp; neighborhoods:</a:t>
            </a:r>
          </a:p>
          <a:p>
            <a:pPr marL="457200" lvl="1" indent="0" eaLnBrk="1" hangingPunct="1">
              <a:buNone/>
            </a:pPr>
            <a:r>
              <a:rPr lang="en-US" sz="2400" dirty="0" smtClean="0">
                <a:hlinkClick r:id="rId3"/>
              </a:rPr>
              <a:t>www.urban.org/publications/411769.html</a:t>
            </a:r>
            <a:endParaRPr lang="en-US" sz="2400" dirty="0" smtClean="0"/>
          </a:p>
          <a:p>
            <a:pPr eaLnBrk="1" hangingPunct="1"/>
            <a:r>
              <a:rPr lang="en-US" sz="2800" dirty="0" smtClean="0"/>
              <a:t>Foreclosures:</a:t>
            </a:r>
          </a:p>
          <a:p>
            <a:pPr marL="457200" lvl="1" indent="0" eaLnBrk="1" hangingPunct="1">
              <a:buNone/>
            </a:pPr>
            <a:r>
              <a:rPr lang="en-US" sz="2400" dirty="0" smtClean="0">
                <a:hlinkClick r:id="rId4"/>
              </a:rPr>
              <a:t>www.neighborhoodinfodc.org/foreclosure/</a:t>
            </a:r>
            <a:endParaRPr lang="en-US" sz="2400" dirty="0" smtClean="0"/>
          </a:p>
          <a:p>
            <a:pPr eaLnBrk="1" hangingPunct="1"/>
            <a:r>
              <a:rPr lang="en-US" sz="2800" dirty="0" smtClean="0"/>
              <a:t>Affordable housing preservation:</a:t>
            </a:r>
          </a:p>
          <a:p>
            <a:pPr marL="457200" lvl="1" indent="0" eaLnBrk="1" hangingPunct="1">
              <a:buNone/>
            </a:pPr>
            <a:r>
              <a:rPr lang="en-US" sz="2400" dirty="0" smtClean="0">
                <a:hlinkClick r:id="rId5"/>
              </a:rPr>
              <a:t>www.neighborhoodinfodc.org/dcpreservationcatalog</a:t>
            </a:r>
            <a:r>
              <a:rPr lang="en-US" sz="2400" dirty="0">
                <a:hlinkClick r:id="rId5"/>
              </a:rPr>
              <a:t>/</a:t>
            </a:r>
            <a:endParaRPr lang="en-US" sz="2400" dirty="0" smtClean="0"/>
          </a:p>
          <a:p>
            <a:pPr eaLnBrk="1" hangingPunct="1"/>
            <a:r>
              <a:rPr lang="en-US" sz="2800" dirty="0" smtClean="0"/>
              <a:t>NNIP:  </a:t>
            </a:r>
          </a:p>
          <a:p>
            <a:pPr marL="457200" lvl="1" indent="0" eaLnBrk="1" hangingPunct="1">
              <a:buNone/>
            </a:pPr>
            <a:r>
              <a:rPr lang="en-US" sz="2400" dirty="0" smtClean="0">
                <a:hlinkClick r:id="rId6"/>
              </a:rPr>
              <a:t>www.neighborhoodindicators.org</a:t>
            </a:r>
            <a:endParaRPr lang="en-US" sz="2400" dirty="0" smtClean="0"/>
          </a:p>
          <a:p>
            <a:pPr eaLnBrk="1" hangingPunct="1"/>
            <a:r>
              <a:rPr lang="en-US" sz="2800" dirty="0" smtClean="0"/>
              <a:t>Peter Tatian email:</a:t>
            </a:r>
            <a:r>
              <a:rPr lang="en-US" sz="2800" dirty="0"/>
              <a:t> </a:t>
            </a:r>
            <a:r>
              <a:rPr lang="en-US" sz="2800" dirty="0" smtClean="0">
                <a:hlinkClick r:id="rId7"/>
              </a:rPr>
              <a:t>ptatian@urban.org</a:t>
            </a:r>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09600"/>
            <a:ext cx="8382000" cy="609600"/>
          </a:xfrm>
        </p:spPr>
        <p:txBody>
          <a:bodyPr/>
          <a:lstStyle/>
          <a:p>
            <a:pPr algn="l" eaLnBrk="1" hangingPunct="1"/>
            <a:r>
              <a:rPr lang="en-US" sz="3800" dirty="0" smtClean="0"/>
              <a:t>NNIP Mission:  </a:t>
            </a:r>
            <a:r>
              <a:rPr lang="en-US" sz="3800" i="1" dirty="0" smtClean="0">
                <a:solidFill>
                  <a:schemeClr val="tx1"/>
                </a:solidFill>
              </a:rPr>
              <a:t>Information for Change</a:t>
            </a:r>
          </a:p>
        </p:txBody>
      </p:sp>
      <p:sp>
        <p:nvSpPr>
          <p:cNvPr id="7171" name="Rectangle 3"/>
          <p:cNvSpPr>
            <a:spLocks noGrp="1" noChangeArrowheads="1"/>
          </p:cNvSpPr>
          <p:nvPr>
            <p:ph type="body" idx="1"/>
          </p:nvPr>
        </p:nvSpPr>
        <p:spPr>
          <a:xfrm>
            <a:off x="304800" y="1524000"/>
            <a:ext cx="8458200" cy="4800600"/>
          </a:xfrm>
        </p:spPr>
        <p:txBody>
          <a:bodyPr/>
          <a:lstStyle/>
          <a:p>
            <a:pPr eaLnBrk="1" hangingPunct="1">
              <a:spcBef>
                <a:spcPct val="5000"/>
              </a:spcBef>
              <a:spcAft>
                <a:spcPct val="20000"/>
              </a:spcAft>
            </a:pPr>
            <a:r>
              <a:rPr lang="en-US" sz="2600" dirty="0" smtClean="0"/>
              <a:t>Democratizing Information</a:t>
            </a:r>
          </a:p>
          <a:p>
            <a:pPr lvl="1" eaLnBrk="1" hangingPunct="1">
              <a:spcBef>
                <a:spcPct val="5000"/>
              </a:spcBef>
              <a:spcAft>
                <a:spcPts val="1200"/>
              </a:spcAft>
            </a:pPr>
            <a:r>
              <a:rPr lang="en-US" sz="2200" dirty="0" smtClean="0"/>
              <a:t>Facilitate the direct use of data by stakeholders</a:t>
            </a:r>
          </a:p>
          <a:p>
            <a:pPr eaLnBrk="1" hangingPunct="1">
              <a:spcBef>
                <a:spcPct val="5000"/>
              </a:spcBef>
              <a:spcAft>
                <a:spcPct val="20000"/>
              </a:spcAft>
            </a:pPr>
            <a:r>
              <a:rPr lang="en-US" sz="2600" dirty="0" smtClean="0"/>
              <a:t>Work for many clients </a:t>
            </a:r>
          </a:p>
          <a:p>
            <a:pPr lvl="1" eaLnBrk="1" hangingPunct="1">
              <a:spcBef>
                <a:spcPct val="5000"/>
              </a:spcBef>
              <a:spcAft>
                <a:spcPct val="20000"/>
              </a:spcAft>
            </a:pPr>
            <a:r>
              <a:rPr lang="en-US" sz="2200" dirty="0" smtClean="0"/>
              <a:t>Helping Boys and Girls Club choose a new site</a:t>
            </a:r>
          </a:p>
          <a:p>
            <a:pPr lvl="1" eaLnBrk="1" hangingPunct="1">
              <a:spcBef>
                <a:spcPct val="5000"/>
              </a:spcBef>
              <a:spcAft>
                <a:spcPts val="1200"/>
              </a:spcAft>
            </a:pPr>
            <a:r>
              <a:rPr lang="en-US" sz="2200" dirty="0" smtClean="0"/>
              <a:t>Working in a cross-sector collaboration to reduce infant deaths </a:t>
            </a:r>
          </a:p>
          <a:p>
            <a:pPr eaLnBrk="1" hangingPunct="1">
              <a:spcBef>
                <a:spcPct val="5000"/>
              </a:spcBef>
              <a:spcAft>
                <a:spcPts val="1200"/>
              </a:spcAft>
            </a:pPr>
            <a:r>
              <a:rPr lang="en-US" sz="2600" dirty="0" smtClean="0"/>
              <a:t>A central focus on strengthening, empowering low-income neighborhoods</a:t>
            </a:r>
          </a:p>
          <a:p>
            <a:pPr eaLnBrk="1" hangingPunct="1">
              <a:spcBef>
                <a:spcPct val="5000"/>
              </a:spcBef>
              <a:spcAft>
                <a:spcPct val="20000"/>
              </a:spcAft>
            </a:pPr>
            <a:r>
              <a:rPr lang="en-US" sz="2600" dirty="0" smtClean="0"/>
              <a:t>Information as a bridge for collaboration among public agencies, nonprofits, businesses</a:t>
            </a:r>
          </a:p>
        </p:txBody>
      </p:sp>
      <p:pic>
        <p:nvPicPr>
          <p:cNvPr id="4" name="Picture 1"/>
          <p:cNvPicPr>
            <a:picLocks noChangeAspect="1"/>
          </p:cNvPicPr>
          <p:nvPr/>
        </p:nvPicPr>
        <p:blipFill rotWithShape="1">
          <a:blip r:embed="rId3" cstate="print"/>
          <a:srcRect l="5123" t="6777" r="6686" b="9083"/>
          <a:stretch/>
        </p:blipFill>
        <p:spPr bwMode="auto">
          <a:xfrm>
            <a:off x="6567055" y="1263535"/>
            <a:ext cx="2394065" cy="1496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685799" y="1447800"/>
            <a:ext cx="8220075" cy="4648200"/>
          </a:xfrm>
        </p:spPr>
        <p:txBody>
          <a:bodyPr/>
          <a:lstStyle/>
          <a:p>
            <a:pPr eaLnBrk="1" hangingPunct="1">
              <a:spcAft>
                <a:spcPts val="1200"/>
              </a:spcAft>
            </a:pPr>
            <a:r>
              <a:rPr lang="en-US" sz="2800" dirty="0" smtClean="0"/>
              <a:t>Design indicators for action—not just to passively monitor trends.</a:t>
            </a:r>
          </a:p>
          <a:p>
            <a:pPr eaLnBrk="1" hangingPunct="1">
              <a:spcAft>
                <a:spcPts val="1200"/>
              </a:spcAft>
            </a:pPr>
            <a:r>
              <a:rPr lang="en-US" sz="2800" dirty="0" smtClean="0"/>
              <a:t>Develop indicators at the neighborhood level as well as the city or county as a whole.</a:t>
            </a:r>
          </a:p>
          <a:p>
            <a:pPr eaLnBrk="1" hangingPunct="1">
              <a:spcAft>
                <a:spcPts val="1200"/>
              </a:spcAft>
            </a:pPr>
            <a:r>
              <a:rPr lang="en-US" sz="2800" dirty="0" smtClean="0"/>
              <a:t>Use </a:t>
            </a:r>
            <a:r>
              <a:rPr lang="en-US" sz="2800" dirty="0"/>
              <a:t>available indicators but recognize their </a:t>
            </a:r>
            <a:r>
              <a:rPr lang="en-US" sz="2800" dirty="0" smtClean="0"/>
              <a:t>inadequacies – don’t discount local wisdom.</a:t>
            </a:r>
          </a:p>
          <a:p>
            <a:pPr eaLnBrk="1" hangingPunct="1">
              <a:spcAft>
                <a:spcPts val="1200"/>
              </a:spcAft>
            </a:pPr>
            <a:r>
              <a:rPr lang="en-US" sz="2800" dirty="0" smtClean="0"/>
              <a:t>Place the numbers in the context of images and stories about the issues you care about.</a:t>
            </a:r>
          </a:p>
          <a:p>
            <a:pPr eaLnBrk="1" hangingPunct="1">
              <a:spcAft>
                <a:spcPts val="1200"/>
              </a:spcAft>
            </a:pPr>
            <a:endParaRPr lang="en-US" sz="2800" dirty="0" smtClean="0"/>
          </a:p>
        </p:txBody>
      </p:sp>
      <p:sp>
        <p:nvSpPr>
          <p:cNvPr id="5123" name="Rectangle 3"/>
          <p:cNvSpPr>
            <a:spLocks noChangeArrowheads="1"/>
          </p:cNvSpPr>
          <p:nvPr/>
        </p:nvSpPr>
        <p:spPr bwMode="auto">
          <a:xfrm>
            <a:off x="295275" y="684213"/>
            <a:ext cx="8610600" cy="609600"/>
          </a:xfrm>
          <a:prstGeom prst="rect">
            <a:avLst/>
          </a:prstGeom>
          <a:noFill/>
          <a:ln w="12700">
            <a:noFill/>
            <a:miter lim="800000"/>
            <a:headEnd/>
            <a:tailEnd/>
          </a:ln>
        </p:spPr>
        <p:txBody>
          <a:bodyPr lIns="90488" tIns="44450" rIns="90488" bIns="44450"/>
          <a:lstStyle/>
          <a:p>
            <a:pPr algn="ctr"/>
            <a:endParaRPr lang="en-US" sz="4300" dirty="0">
              <a:solidFill>
                <a:srgbClr val="5285B8"/>
              </a:solidFill>
            </a:endParaRPr>
          </a:p>
        </p:txBody>
      </p:sp>
      <p:sp>
        <p:nvSpPr>
          <p:cNvPr id="5124" name="Rectangle 2"/>
          <p:cNvSpPr>
            <a:spLocks noGrp="1" noChangeArrowheads="1"/>
          </p:cNvSpPr>
          <p:nvPr>
            <p:ph type="title"/>
          </p:nvPr>
        </p:nvSpPr>
        <p:spPr>
          <a:xfrm>
            <a:off x="457200" y="533400"/>
            <a:ext cx="8229600" cy="703263"/>
          </a:xfrm>
          <a:noFill/>
        </p:spPr>
        <p:txBody>
          <a:bodyPr/>
          <a:lstStyle/>
          <a:p>
            <a:pPr eaLnBrk="1" hangingPunct="1"/>
            <a:r>
              <a:rPr lang="en-US" sz="3700" dirty="0" smtClean="0"/>
              <a:t>Lessons from NNIP</a:t>
            </a:r>
          </a:p>
        </p:txBody>
      </p:sp>
    </p:spTree>
    <p:extLst>
      <p:ext uri="{BB962C8B-B14F-4D97-AF65-F5344CB8AC3E}">
        <p14:creationId xmlns:p14="http://schemas.microsoft.com/office/powerpoint/2010/main" val="1239007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46113" y="2274092"/>
            <a:ext cx="7772400" cy="19908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a:solidFill>
                  <a:srgbClr val="5285B8"/>
                </a:solidFill>
                <a:latin typeface="+mj-lt"/>
                <a:ea typeface="+mj-ea"/>
                <a:cs typeface="+mj-cs"/>
              </a:defRPr>
            </a:lvl1pPr>
            <a:lvl2pPr algn="ctr" rtl="0" eaLnBrk="0" fontAlgn="base" hangingPunct="0">
              <a:spcBef>
                <a:spcPct val="0"/>
              </a:spcBef>
              <a:spcAft>
                <a:spcPct val="0"/>
              </a:spcAft>
              <a:defRPr sz="4400">
                <a:solidFill>
                  <a:srgbClr val="5285B8"/>
                </a:solidFill>
                <a:latin typeface="Times New Roman" pitchFamily="18" charset="0"/>
              </a:defRPr>
            </a:lvl2pPr>
            <a:lvl3pPr algn="ctr" rtl="0" eaLnBrk="0" fontAlgn="base" hangingPunct="0">
              <a:spcBef>
                <a:spcPct val="0"/>
              </a:spcBef>
              <a:spcAft>
                <a:spcPct val="0"/>
              </a:spcAft>
              <a:defRPr sz="4400">
                <a:solidFill>
                  <a:srgbClr val="5285B8"/>
                </a:solidFill>
                <a:latin typeface="Times New Roman" pitchFamily="18" charset="0"/>
              </a:defRPr>
            </a:lvl3pPr>
            <a:lvl4pPr algn="ctr" rtl="0" eaLnBrk="0" fontAlgn="base" hangingPunct="0">
              <a:spcBef>
                <a:spcPct val="0"/>
              </a:spcBef>
              <a:spcAft>
                <a:spcPct val="0"/>
              </a:spcAft>
              <a:defRPr sz="4400">
                <a:solidFill>
                  <a:srgbClr val="5285B8"/>
                </a:solidFill>
                <a:latin typeface="Times New Roman" pitchFamily="18" charset="0"/>
              </a:defRPr>
            </a:lvl4pPr>
            <a:lvl5pPr algn="ctr" rtl="0" eaLnBrk="0" fontAlgn="base" hangingPunct="0">
              <a:spcBef>
                <a:spcPct val="0"/>
              </a:spcBef>
              <a:spcAft>
                <a:spcPct val="0"/>
              </a:spcAft>
              <a:defRPr sz="4400">
                <a:solidFill>
                  <a:srgbClr val="5285B8"/>
                </a:solidFill>
                <a:latin typeface="Times New Roman" pitchFamily="18" charset="0"/>
              </a:defRPr>
            </a:lvl5pPr>
            <a:lvl6pPr marL="457200" algn="ctr" rtl="0" fontAlgn="base">
              <a:spcBef>
                <a:spcPct val="0"/>
              </a:spcBef>
              <a:spcAft>
                <a:spcPct val="0"/>
              </a:spcAft>
              <a:defRPr sz="4400">
                <a:solidFill>
                  <a:srgbClr val="5285B8"/>
                </a:solidFill>
                <a:latin typeface="Times New Roman" pitchFamily="18" charset="0"/>
              </a:defRPr>
            </a:lvl6pPr>
            <a:lvl7pPr marL="914400" algn="ctr" rtl="0" fontAlgn="base">
              <a:spcBef>
                <a:spcPct val="0"/>
              </a:spcBef>
              <a:spcAft>
                <a:spcPct val="0"/>
              </a:spcAft>
              <a:defRPr sz="4400">
                <a:solidFill>
                  <a:srgbClr val="5285B8"/>
                </a:solidFill>
                <a:latin typeface="Times New Roman" pitchFamily="18" charset="0"/>
              </a:defRPr>
            </a:lvl7pPr>
            <a:lvl8pPr marL="1371600" algn="ctr" rtl="0" fontAlgn="base">
              <a:spcBef>
                <a:spcPct val="0"/>
              </a:spcBef>
              <a:spcAft>
                <a:spcPct val="0"/>
              </a:spcAft>
              <a:defRPr sz="4400">
                <a:solidFill>
                  <a:srgbClr val="5285B8"/>
                </a:solidFill>
                <a:latin typeface="Times New Roman" pitchFamily="18" charset="0"/>
              </a:defRPr>
            </a:lvl8pPr>
            <a:lvl9pPr marL="1828800" algn="ctr" rtl="0" fontAlgn="base">
              <a:spcBef>
                <a:spcPct val="0"/>
              </a:spcBef>
              <a:spcAft>
                <a:spcPct val="0"/>
              </a:spcAft>
              <a:defRPr sz="4400">
                <a:solidFill>
                  <a:srgbClr val="5285B8"/>
                </a:solidFill>
                <a:latin typeface="Times New Roman" pitchFamily="18" charset="0"/>
              </a:defRPr>
            </a:lvl9pPr>
          </a:lstStyle>
          <a:p>
            <a:pPr marL="457200" indent="-457200" algn="l">
              <a:buFont typeface="Arial" pitchFamily="34" charset="0"/>
              <a:buChar char="•"/>
            </a:pPr>
            <a:r>
              <a:rPr lang="en-US" sz="2800" dirty="0" smtClean="0"/>
              <a:t>Quality schools and healthy neighborhoods</a:t>
            </a:r>
          </a:p>
          <a:p>
            <a:pPr marL="457200" indent="-457200" algn="l">
              <a:buFont typeface="Arial" pitchFamily="34" charset="0"/>
              <a:buChar char="•"/>
            </a:pPr>
            <a:r>
              <a:rPr lang="en-US" sz="2800" dirty="0" smtClean="0"/>
              <a:t>Foreclosure prevention and mitigation</a:t>
            </a:r>
          </a:p>
          <a:p>
            <a:pPr marL="457200" indent="-457200" algn="l">
              <a:buFont typeface="Arial" pitchFamily="34" charset="0"/>
              <a:buChar char="•"/>
            </a:pPr>
            <a:r>
              <a:rPr lang="en-US" sz="2800" dirty="0" smtClean="0"/>
              <a:t>Preserving affordable rental housing</a:t>
            </a:r>
            <a:endParaRPr lang="en-US" sz="2800" dirty="0">
              <a:latin typeface="+mn-lt"/>
            </a:endParaRPr>
          </a:p>
        </p:txBody>
      </p:sp>
      <p:sp>
        <p:nvSpPr>
          <p:cNvPr id="5" name="Text Placeholder 2"/>
          <p:cNvSpPr txBox="1">
            <a:spLocks/>
          </p:cNvSpPr>
          <p:nvPr/>
        </p:nvSpPr>
        <p:spPr bwMode="auto">
          <a:xfrm>
            <a:off x="685800" y="1676400"/>
            <a:ext cx="7772400" cy="5976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lr>
                <a:srgbClr val="CC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3400" b="1" cap="all" dirty="0" smtClean="0">
                <a:latin typeface="+mj-lt"/>
                <a:ea typeface="+mj-ea"/>
                <a:cs typeface="+mj-cs"/>
              </a:rPr>
              <a:t>Examples:</a:t>
            </a:r>
            <a:endParaRPr lang="en-US" sz="3400" b="1" cap="all" dirty="0">
              <a:latin typeface="+mj-lt"/>
              <a:ea typeface="+mj-ea"/>
              <a:cs typeface="+mj-cs"/>
            </a:endParaRPr>
          </a:p>
        </p:txBody>
      </p:sp>
      <p:pic>
        <p:nvPicPr>
          <p:cNvPr id="6" name="Picture 6" descr="Neighborhood Info DC">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2274"/>
          <a:stretch/>
        </p:blipFill>
        <p:spPr bwMode="auto">
          <a:xfrm>
            <a:off x="1564885" y="523374"/>
            <a:ext cx="5934856"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047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Quality Schools &amp; Health Neighborhoods</a:t>
            </a:r>
            <a:endParaRPr lang="en-US" sz="3200" dirty="0"/>
          </a:p>
        </p:txBody>
      </p:sp>
      <p:sp>
        <p:nvSpPr>
          <p:cNvPr id="3" name="Content Placeholder 2"/>
          <p:cNvSpPr>
            <a:spLocks noGrp="1"/>
          </p:cNvSpPr>
          <p:nvPr>
            <p:ph idx="1"/>
          </p:nvPr>
        </p:nvSpPr>
        <p:spPr/>
        <p:txBody>
          <a:bodyPr/>
          <a:lstStyle/>
          <a:p>
            <a:r>
              <a:rPr lang="en-US" sz="2800" dirty="0"/>
              <a:t>Provides roadmap for coordinated planning, policy, and funding for public education, housing, and neighborhood development. </a:t>
            </a:r>
          </a:p>
          <a:p>
            <a:r>
              <a:rPr lang="en-US" sz="2800" dirty="0"/>
              <a:t>Looks at ALL public schools – traditional and charter – as one system.</a:t>
            </a:r>
          </a:p>
          <a:p>
            <a:r>
              <a:rPr lang="en-US" sz="2800" dirty="0"/>
              <a:t>Links neighborhood characteristics to student and school information</a:t>
            </a:r>
            <a:r>
              <a:rPr lang="en-US" sz="2800" dirty="0" smtClean="0"/>
              <a:t>.</a:t>
            </a:r>
          </a:p>
          <a:p>
            <a:endParaRPr lang="en-US" sz="2800" dirty="0" smtClean="0"/>
          </a:p>
        </p:txBody>
      </p:sp>
    </p:spTree>
    <p:extLst>
      <p:ext uri="{BB962C8B-B14F-4D97-AF65-F5344CB8AC3E}">
        <p14:creationId xmlns:p14="http://schemas.microsoft.com/office/powerpoint/2010/main" val="3202603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71" name="Picture 43" descr="demandELEM_byenroll_bynumstudents_LOWR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59" b="10527"/>
          <a:stretch/>
        </p:blipFill>
        <p:spPr bwMode="auto">
          <a:xfrm>
            <a:off x="3886200" y="1668379"/>
            <a:ext cx="4416425" cy="4892842"/>
          </a:xfrm>
          <a:prstGeom prst="rect">
            <a:avLst/>
          </a:prstGeom>
          <a:noFill/>
          <a:extLst>
            <a:ext uri="{909E8E84-426E-40DD-AFC4-6F175D3DCCD1}">
              <a14:hiddenFill xmlns:a14="http://schemas.microsoft.com/office/drawing/2010/main">
                <a:solidFill>
                  <a:srgbClr val="FFFFFF"/>
                </a:solidFill>
              </a14:hiddenFill>
            </a:ext>
          </a:extLst>
        </p:spPr>
      </p:pic>
      <p:sp>
        <p:nvSpPr>
          <p:cNvPr id="304130" name="Rectangle 2"/>
          <p:cNvSpPr>
            <a:spLocks noGrp="1" noChangeArrowheads="1"/>
          </p:cNvSpPr>
          <p:nvPr>
            <p:ph type="title"/>
          </p:nvPr>
        </p:nvSpPr>
        <p:spPr/>
        <p:txBody>
          <a:bodyPr/>
          <a:lstStyle/>
          <a:p>
            <a:r>
              <a:rPr lang="en-US" sz="3600" dirty="0" smtClean="0"/>
              <a:t>Schools in greatest demand are NOT where most students live</a:t>
            </a:r>
          </a:p>
        </p:txBody>
      </p:sp>
      <p:grpSp>
        <p:nvGrpSpPr>
          <p:cNvPr id="304177" name="Group 49"/>
          <p:cNvGrpSpPr>
            <a:grpSpLocks/>
          </p:cNvGrpSpPr>
          <p:nvPr/>
        </p:nvGrpSpPr>
        <p:grpSpPr bwMode="auto">
          <a:xfrm>
            <a:off x="304800" y="2667000"/>
            <a:ext cx="4419600" cy="1657350"/>
            <a:chOff x="336" y="972"/>
            <a:chExt cx="2784" cy="1044"/>
          </a:xfrm>
        </p:grpSpPr>
        <p:sp>
          <p:nvSpPr>
            <p:cNvPr id="304161" name="Text Box 33"/>
            <p:cNvSpPr txBox="1">
              <a:spLocks noChangeArrowheads="1"/>
            </p:cNvSpPr>
            <p:nvPr/>
          </p:nvSpPr>
          <p:spPr bwMode="invGray">
            <a:xfrm>
              <a:off x="720" y="1688"/>
              <a:ext cx="2400" cy="134"/>
            </a:xfrm>
            <a:prstGeom prst="rect">
              <a:avLst/>
            </a:prstGeom>
            <a:noFill/>
            <a:ln>
              <a:noFill/>
            </a:ln>
            <a:effectLst/>
            <a:extLst>
              <a:ext uri="{909E8E84-426E-40DD-AFC4-6F175D3DCCD1}">
                <a14:hiddenFill xmlns:a14="http://schemas.microsoft.com/office/drawing/2010/main">
                  <a:gradFill rotWithShape="0">
                    <a:gsLst>
                      <a:gs pos="0">
                        <a:srgbClr val="99CCFF"/>
                      </a:gs>
                      <a:gs pos="100000">
                        <a:schemeClr val="bg1"/>
                      </a:gs>
                    </a:gsLst>
                    <a:lin ang="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a:spcBef>
                  <a:spcPct val="50000"/>
                </a:spcBef>
              </a:pPr>
              <a:r>
                <a:rPr lang="en-US" sz="1400" b="1" dirty="0">
                  <a:solidFill>
                    <a:srgbClr val="262626"/>
                  </a:solidFill>
                </a:rPr>
                <a:t>1,000–1,999 students</a:t>
              </a:r>
            </a:p>
          </p:txBody>
        </p:sp>
        <p:sp>
          <p:nvSpPr>
            <p:cNvPr id="304162" name="Text Box 34"/>
            <p:cNvSpPr txBox="1">
              <a:spLocks noChangeArrowheads="1"/>
            </p:cNvSpPr>
            <p:nvPr/>
          </p:nvSpPr>
          <p:spPr bwMode="invGray">
            <a:xfrm>
              <a:off x="720" y="1496"/>
              <a:ext cx="2304" cy="134"/>
            </a:xfrm>
            <a:prstGeom prst="rect">
              <a:avLst/>
            </a:prstGeom>
            <a:noFill/>
            <a:ln>
              <a:noFill/>
            </a:ln>
            <a:effectLst/>
            <a:extLst>
              <a:ext uri="{909E8E84-426E-40DD-AFC4-6F175D3DCCD1}">
                <a14:hiddenFill xmlns:a14="http://schemas.microsoft.com/office/drawing/2010/main">
                  <a:gradFill rotWithShape="0">
                    <a:gsLst>
                      <a:gs pos="0">
                        <a:srgbClr val="99CCFF"/>
                      </a:gs>
                      <a:gs pos="100000">
                        <a:schemeClr val="bg1"/>
                      </a:gs>
                    </a:gsLst>
                    <a:lin ang="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a:spcBef>
                  <a:spcPct val="50000"/>
                </a:spcBef>
              </a:pPr>
              <a:r>
                <a:rPr lang="en-US" sz="1400" b="1" dirty="0">
                  <a:solidFill>
                    <a:srgbClr val="262626"/>
                  </a:solidFill>
                </a:rPr>
                <a:t>2,000–2,999 students</a:t>
              </a:r>
            </a:p>
          </p:txBody>
        </p:sp>
        <p:sp>
          <p:nvSpPr>
            <p:cNvPr id="304168" name="Text Box 40"/>
            <p:cNvSpPr txBox="1">
              <a:spLocks noChangeArrowheads="1"/>
            </p:cNvSpPr>
            <p:nvPr/>
          </p:nvSpPr>
          <p:spPr bwMode="invGray">
            <a:xfrm>
              <a:off x="720" y="1879"/>
              <a:ext cx="2400" cy="134"/>
            </a:xfrm>
            <a:prstGeom prst="rect">
              <a:avLst/>
            </a:prstGeom>
            <a:noFill/>
            <a:ln>
              <a:noFill/>
            </a:ln>
            <a:effectLst/>
            <a:extLst>
              <a:ext uri="{909E8E84-426E-40DD-AFC4-6F175D3DCCD1}">
                <a14:hiddenFill xmlns:a14="http://schemas.microsoft.com/office/drawing/2010/main">
                  <a:gradFill rotWithShape="0">
                    <a:gsLst>
                      <a:gs pos="0">
                        <a:srgbClr val="99CCFF"/>
                      </a:gs>
                      <a:gs pos="100000">
                        <a:schemeClr val="bg1"/>
                      </a:gs>
                    </a:gsLst>
                    <a:lin ang="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a:spcBef>
                  <a:spcPct val="50000"/>
                </a:spcBef>
              </a:pPr>
              <a:r>
                <a:rPr lang="en-US" sz="1400" b="1" dirty="0">
                  <a:solidFill>
                    <a:srgbClr val="262626"/>
                  </a:solidFill>
                </a:rPr>
                <a:t>Fewer than 1,000 students</a:t>
              </a:r>
            </a:p>
          </p:txBody>
        </p:sp>
        <p:grpSp>
          <p:nvGrpSpPr>
            <p:cNvPr id="304176" name="Group 48"/>
            <p:cNvGrpSpPr>
              <a:grpSpLocks/>
            </p:cNvGrpSpPr>
            <p:nvPr/>
          </p:nvGrpSpPr>
          <p:grpSpPr bwMode="auto">
            <a:xfrm>
              <a:off x="336" y="972"/>
              <a:ext cx="2448" cy="1044"/>
              <a:chOff x="336" y="972"/>
              <a:chExt cx="2448" cy="1044"/>
            </a:xfrm>
          </p:grpSpPr>
          <p:sp>
            <p:nvSpPr>
              <p:cNvPr id="304158" name="Rectangle 30"/>
              <p:cNvSpPr>
                <a:spLocks noChangeArrowheads="1"/>
              </p:cNvSpPr>
              <p:nvPr/>
            </p:nvSpPr>
            <p:spPr bwMode="invGray">
              <a:xfrm>
                <a:off x="480" y="1681"/>
                <a:ext cx="144" cy="144"/>
              </a:xfrm>
              <a:prstGeom prst="rect">
                <a:avLst/>
              </a:prstGeom>
              <a:solidFill>
                <a:srgbClr val="EEC919">
                  <a:alpha val="63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04159" name="Rectangle 31"/>
              <p:cNvSpPr>
                <a:spLocks noChangeArrowheads="1"/>
              </p:cNvSpPr>
              <p:nvPr/>
            </p:nvSpPr>
            <p:spPr bwMode="invGray">
              <a:xfrm>
                <a:off x="480" y="1288"/>
                <a:ext cx="144" cy="144"/>
              </a:xfrm>
              <a:prstGeom prst="rect">
                <a:avLst/>
              </a:prstGeom>
              <a:solidFill>
                <a:srgbClr val="B9283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04160" name="Rectangle 32"/>
              <p:cNvSpPr>
                <a:spLocks noChangeArrowheads="1"/>
              </p:cNvSpPr>
              <p:nvPr/>
            </p:nvSpPr>
            <p:spPr bwMode="invGray">
              <a:xfrm>
                <a:off x="480" y="1480"/>
                <a:ext cx="144" cy="144"/>
              </a:xfrm>
              <a:prstGeom prst="rect">
                <a:avLst/>
              </a:prstGeom>
              <a:solidFill>
                <a:srgbClr val="FF9900">
                  <a:alpha val="78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04163" name="Text Box 35"/>
              <p:cNvSpPr txBox="1">
                <a:spLocks noChangeArrowheads="1"/>
              </p:cNvSpPr>
              <p:nvPr/>
            </p:nvSpPr>
            <p:spPr bwMode="invGray">
              <a:xfrm>
                <a:off x="720" y="1304"/>
                <a:ext cx="2064" cy="134"/>
              </a:xfrm>
              <a:prstGeom prst="rect">
                <a:avLst/>
              </a:prstGeom>
              <a:noFill/>
              <a:ln>
                <a:noFill/>
              </a:ln>
              <a:effectLst/>
              <a:extLst>
                <a:ext uri="{909E8E84-426E-40DD-AFC4-6F175D3DCCD1}">
                  <a14:hiddenFill xmlns:a14="http://schemas.microsoft.com/office/drawing/2010/main">
                    <a:gradFill rotWithShape="0">
                      <a:gsLst>
                        <a:gs pos="0">
                          <a:srgbClr val="99CCFF"/>
                        </a:gs>
                        <a:gs pos="100000">
                          <a:schemeClr val="bg1"/>
                        </a:gs>
                      </a:gsLst>
                      <a:lin ang="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a:spcBef>
                    <a:spcPct val="50000"/>
                  </a:spcBef>
                </a:pPr>
                <a:r>
                  <a:rPr lang="en-US" sz="1400" b="1" dirty="0">
                    <a:solidFill>
                      <a:srgbClr val="262626"/>
                    </a:solidFill>
                  </a:rPr>
                  <a:t>More than 3,000 students</a:t>
                </a:r>
              </a:p>
            </p:txBody>
          </p:sp>
          <p:sp>
            <p:nvSpPr>
              <p:cNvPr id="304167" name="Rectangle 39"/>
              <p:cNvSpPr>
                <a:spLocks noChangeArrowheads="1"/>
              </p:cNvSpPr>
              <p:nvPr/>
            </p:nvSpPr>
            <p:spPr bwMode="invGray">
              <a:xfrm>
                <a:off x="480" y="1872"/>
                <a:ext cx="144" cy="144"/>
              </a:xfrm>
              <a:prstGeom prst="rect">
                <a:avLst/>
              </a:prstGeom>
              <a:solidFill>
                <a:srgbClr val="EEC919">
                  <a:alpha val="3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04170" name="Text Box 42"/>
              <p:cNvSpPr txBox="1">
                <a:spLocks noChangeArrowheads="1"/>
              </p:cNvSpPr>
              <p:nvPr/>
            </p:nvSpPr>
            <p:spPr bwMode="invGray">
              <a:xfrm>
                <a:off x="336" y="972"/>
                <a:ext cx="2064" cy="268"/>
              </a:xfrm>
              <a:prstGeom prst="rect">
                <a:avLst/>
              </a:prstGeom>
              <a:noFill/>
              <a:ln>
                <a:noFill/>
              </a:ln>
              <a:effectLst/>
              <a:extLst>
                <a:ext uri="{909E8E84-426E-40DD-AFC4-6F175D3DCCD1}">
                  <a14:hiddenFill xmlns:a14="http://schemas.microsoft.com/office/drawing/2010/main">
                    <a:gradFill rotWithShape="0">
                      <a:gsLst>
                        <a:gs pos="0">
                          <a:srgbClr val="99CCFF"/>
                        </a:gs>
                        <a:gs pos="100000">
                          <a:schemeClr val="bg1"/>
                        </a:gs>
                      </a:gsLst>
                      <a:lin ang="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a:spcBef>
                    <a:spcPct val="50000"/>
                  </a:spcBef>
                </a:pPr>
                <a:r>
                  <a:rPr lang="en-US" sz="1400" b="1" dirty="0">
                    <a:solidFill>
                      <a:srgbClr val="262626"/>
                    </a:solidFill>
                  </a:rPr>
                  <a:t>Number of public school students living in neighborhood cluster:</a:t>
                </a:r>
              </a:p>
            </p:txBody>
          </p:sp>
        </p:grpSp>
      </p:grpSp>
      <p:grpSp>
        <p:nvGrpSpPr>
          <p:cNvPr id="304175" name="Group 47"/>
          <p:cNvGrpSpPr>
            <a:grpSpLocks/>
          </p:cNvGrpSpPr>
          <p:nvPr/>
        </p:nvGrpSpPr>
        <p:grpSpPr bwMode="auto">
          <a:xfrm>
            <a:off x="1066800" y="4876800"/>
            <a:ext cx="3505200" cy="669925"/>
            <a:chOff x="288" y="2232"/>
            <a:chExt cx="2208" cy="422"/>
          </a:xfrm>
        </p:grpSpPr>
        <p:sp>
          <p:nvSpPr>
            <p:cNvPr id="304164" name="Text Box 36"/>
            <p:cNvSpPr txBox="1">
              <a:spLocks noChangeArrowheads="1"/>
            </p:cNvSpPr>
            <p:nvPr/>
          </p:nvSpPr>
          <p:spPr bwMode="invGray">
            <a:xfrm>
              <a:off x="288" y="2232"/>
              <a:ext cx="2208" cy="422"/>
            </a:xfrm>
            <a:prstGeom prst="rect">
              <a:avLst/>
            </a:prstGeom>
            <a:noFill/>
            <a:ln>
              <a:noFill/>
            </a:ln>
            <a:effectLst/>
            <a:extLst>
              <a:ext uri="{909E8E84-426E-40DD-AFC4-6F175D3DCCD1}">
                <a14:hiddenFill xmlns:a14="http://schemas.microsoft.com/office/drawing/2010/main">
                  <a:gradFill rotWithShape="1">
                    <a:gsLst>
                      <a:gs pos="0">
                        <a:srgbClr val="99CCFF"/>
                      </a:gs>
                      <a:gs pos="100000">
                        <a:schemeClr val="bg1"/>
                      </a:gs>
                    </a:gsLst>
                    <a:lin ang="0" scaled="1"/>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spcBef>
                  <a:spcPct val="20000"/>
                </a:spcBef>
              </a:pPr>
              <a:r>
                <a:rPr lang="en-US" sz="1400" b="1" dirty="0">
                  <a:solidFill>
                    <a:srgbClr val="184366"/>
                  </a:solidFill>
                </a:rPr>
                <a:t>High-Demand Elementary Schools</a:t>
              </a:r>
            </a:p>
            <a:p>
              <a:pPr>
                <a:spcBef>
                  <a:spcPct val="20000"/>
                </a:spcBef>
              </a:pPr>
              <a:r>
                <a:rPr lang="en-US" sz="1400" b="1" dirty="0">
                  <a:solidFill>
                    <a:srgbClr val="262626"/>
                  </a:solidFill>
                </a:rPr>
                <a:t>      DCPS	Charter	</a:t>
              </a:r>
            </a:p>
            <a:p>
              <a:pPr>
                <a:spcBef>
                  <a:spcPct val="20000"/>
                </a:spcBef>
              </a:pPr>
              <a:endParaRPr lang="en-US" sz="1100" dirty="0">
                <a:solidFill>
                  <a:srgbClr val="262626"/>
                </a:solidFill>
              </a:endParaRPr>
            </a:p>
          </p:txBody>
        </p:sp>
        <p:sp>
          <p:nvSpPr>
            <p:cNvPr id="304172" name="Oval 44"/>
            <p:cNvSpPr>
              <a:spLocks noChangeArrowheads="1"/>
            </p:cNvSpPr>
            <p:nvPr/>
          </p:nvSpPr>
          <p:spPr bwMode="invGray">
            <a:xfrm>
              <a:off x="525" y="2493"/>
              <a:ext cx="99" cy="99"/>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04173" name="AutoShape 45"/>
            <p:cNvSpPr>
              <a:spLocks noChangeArrowheads="1"/>
            </p:cNvSpPr>
            <p:nvPr/>
          </p:nvSpPr>
          <p:spPr bwMode="invGray">
            <a:xfrm>
              <a:off x="960" y="2496"/>
              <a:ext cx="96" cy="96"/>
            </a:xfrm>
            <a:prstGeom prst="triangle">
              <a:avLst>
                <a:gd name="adj" fmla="val 50000"/>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3314527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710"/>
          <a:stretch/>
        </p:blipFill>
        <p:spPr bwMode="auto">
          <a:xfrm>
            <a:off x="1295400" y="1684421"/>
            <a:ext cx="6553200" cy="451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609600"/>
            <a:ext cx="7772400" cy="990600"/>
          </a:xfrm>
        </p:spPr>
        <p:txBody>
          <a:bodyPr/>
          <a:lstStyle/>
          <a:p>
            <a:r>
              <a:rPr lang="en-US" sz="4000" dirty="0" smtClean="0"/>
              <a:t>Foreclosure Prevention &amp; Mitigation</a:t>
            </a:r>
            <a:endParaRPr lang="en-US" sz="4000" dirty="0"/>
          </a:p>
        </p:txBody>
      </p:sp>
    </p:spTree>
    <p:extLst>
      <p:ext uri="{BB962C8B-B14F-4D97-AF65-F5344CB8AC3E}">
        <p14:creationId xmlns:p14="http://schemas.microsoft.com/office/powerpoint/2010/main" val="2625664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Weekly lists of new foreclosure notices used for outreach</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3275716"/>
              </p:ext>
            </p:extLst>
          </p:nvPr>
        </p:nvGraphicFramePr>
        <p:xfrm>
          <a:off x="514350" y="2895600"/>
          <a:ext cx="8115300" cy="2931253"/>
        </p:xfrm>
        <a:graphic>
          <a:graphicData uri="http://schemas.openxmlformats.org/drawingml/2006/table">
            <a:tbl>
              <a:tblPr>
                <a:tableStyleId>{5C22544A-7EE6-4342-B048-85BDC9FD1C3A}</a:tableStyleId>
              </a:tblPr>
              <a:tblGrid>
                <a:gridCol w="752656"/>
                <a:gridCol w="1271152"/>
                <a:gridCol w="2318179"/>
                <a:gridCol w="1123966"/>
                <a:gridCol w="2649347"/>
              </a:tblGrid>
              <a:tr h="255817">
                <a:tc>
                  <a:txBody>
                    <a:bodyPr/>
                    <a:lstStyle/>
                    <a:p>
                      <a:pPr algn="l" fontAlgn="b"/>
                      <a:r>
                        <a:rPr lang="en-US" sz="1200" u="none" strike="noStrike" dirty="0">
                          <a:effectLst/>
                        </a:rPr>
                        <a:t>Filing date</a:t>
                      </a:r>
                      <a:endParaRPr lang="en-US" sz="1200" b="1" i="0" u="none" strike="noStrike" dirty="0">
                        <a:solidFill>
                          <a:srgbClr val="003366"/>
                        </a:solidFill>
                        <a:effectLst/>
                        <a:latin typeface="Arial"/>
                      </a:endParaRPr>
                    </a:p>
                  </a:txBody>
                  <a:tcPr marL="7323" marR="7323" marT="7323" marB="0" anchor="b"/>
                </a:tc>
                <a:tc>
                  <a:txBody>
                    <a:bodyPr/>
                    <a:lstStyle/>
                    <a:p>
                      <a:pPr algn="l" fontAlgn="b"/>
                      <a:r>
                        <a:rPr lang="en-US" sz="1200" u="none" strike="noStrike" dirty="0">
                          <a:effectLst/>
                        </a:rPr>
                        <a:t>Document number</a:t>
                      </a:r>
                      <a:endParaRPr lang="en-US" sz="1200" b="1" i="0" u="none" strike="noStrike" dirty="0">
                        <a:solidFill>
                          <a:srgbClr val="003366"/>
                        </a:solidFill>
                        <a:effectLst/>
                        <a:latin typeface="Arial"/>
                      </a:endParaRPr>
                    </a:p>
                  </a:txBody>
                  <a:tcPr marL="7323" marR="7323" marT="7323" marB="0" anchor="b"/>
                </a:tc>
                <a:tc>
                  <a:txBody>
                    <a:bodyPr/>
                    <a:lstStyle/>
                    <a:p>
                      <a:pPr algn="l" fontAlgn="b"/>
                      <a:r>
                        <a:rPr lang="en-US" sz="1200" u="none" strike="noStrike" dirty="0">
                          <a:effectLst/>
                        </a:rPr>
                        <a:t>Property type</a:t>
                      </a:r>
                      <a:endParaRPr lang="en-US" sz="1200" b="1" i="0" u="none" strike="noStrike" dirty="0">
                        <a:solidFill>
                          <a:srgbClr val="003366"/>
                        </a:solidFill>
                        <a:effectLst/>
                        <a:latin typeface="Arial"/>
                      </a:endParaRPr>
                    </a:p>
                  </a:txBody>
                  <a:tcPr marL="7323" marR="7323" marT="7323" marB="0" anchor="b"/>
                </a:tc>
                <a:tc>
                  <a:txBody>
                    <a:bodyPr/>
                    <a:lstStyle/>
                    <a:p>
                      <a:pPr algn="l" fontAlgn="b"/>
                      <a:r>
                        <a:rPr lang="en-US" sz="1200" u="none" strike="noStrike" dirty="0">
                          <a:effectLst/>
                        </a:rPr>
                        <a:t>Square/suffix/lot</a:t>
                      </a:r>
                      <a:endParaRPr lang="en-US" sz="1200" b="1" i="0" u="none" strike="noStrike" dirty="0">
                        <a:solidFill>
                          <a:srgbClr val="003366"/>
                        </a:solidFill>
                        <a:effectLst/>
                        <a:latin typeface="Arial"/>
                      </a:endParaRPr>
                    </a:p>
                  </a:txBody>
                  <a:tcPr marL="7323" marR="7323" marT="7323" marB="0" anchor="b"/>
                </a:tc>
                <a:tc>
                  <a:txBody>
                    <a:bodyPr/>
                    <a:lstStyle/>
                    <a:p>
                      <a:pPr algn="l" fontAlgn="b"/>
                      <a:r>
                        <a:rPr lang="en-US" sz="1200" u="none" strike="noStrike" dirty="0">
                          <a:effectLst/>
                        </a:rPr>
                        <a:t>Property address</a:t>
                      </a:r>
                      <a:endParaRPr lang="en-US" sz="1200" b="1" i="0" u="none" strike="noStrike" dirty="0">
                        <a:solidFill>
                          <a:srgbClr val="003366"/>
                        </a:solidFill>
                        <a:effectLst/>
                        <a:latin typeface="Arial"/>
                      </a:endParaRPr>
                    </a:p>
                  </a:txBody>
                  <a:tcPr marL="7323" marR="7323" marT="7323" marB="0" anchor="b"/>
                </a:tc>
              </a:tr>
              <a:tr h="255817">
                <a:tc>
                  <a:txBody>
                    <a:bodyPr/>
                    <a:lstStyle/>
                    <a:p>
                      <a:pPr algn="l" fontAlgn="b"/>
                      <a:r>
                        <a:rPr lang="en-US" sz="1200" u="none" strike="noStrike" dirty="0">
                          <a:effectLst/>
                        </a:rPr>
                        <a:t>11/03/2010</a:t>
                      </a:r>
                      <a:endParaRPr lang="en-US" sz="1200" b="0" i="0" u="none" strike="noStrike" dirty="0">
                        <a:solidFill>
                          <a:srgbClr val="000000"/>
                        </a:solidFill>
                        <a:effectLst/>
                        <a:latin typeface="Arial"/>
                      </a:endParaRPr>
                    </a:p>
                  </a:txBody>
                  <a:tcPr marL="7323" marR="7323" marT="7323" marB="0" anchor="b"/>
                </a:tc>
                <a:tc>
                  <a:txBody>
                    <a:bodyPr/>
                    <a:lstStyle/>
                    <a:p>
                      <a:pPr algn="r" fontAlgn="b"/>
                      <a:r>
                        <a:rPr lang="en-US" sz="1200" u="none" strike="noStrike" dirty="0" smtClean="0">
                          <a:effectLst/>
                        </a:rPr>
                        <a:t>2010094401</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Single-family home</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5084    </a:t>
                      </a:r>
                      <a:r>
                        <a:rPr lang="en-US" sz="1200" u="none" strike="noStrike" dirty="0">
                          <a:effectLst/>
                        </a:rPr>
                        <a:t>0042</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0342 </a:t>
                      </a:r>
                      <a:r>
                        <a:rPr lang="en-US" sz="1200" u="none" strike="noStrike" dirty="0">
                          <a:effectLst/>
                        </a:rPr>
                        <a:t>50TH ST NE</a:t>
                      </a:r>
                      <a:endParaRPr lang="en-US" sz="1200" b="0" i="0" u="none" strike="noStrike" dirty="0">
                        <a:solidFill>
                          <a:srgbClr val="000000"/>
                        </a:solidFill>
                        <a:effectLst/>
                        <a:latin typeface="Arial"/>
                      </a:endParaRPr>
                    </a:p>
                  </a:txBody>
                  <a:tcPr marL="7323" marR="7323" marT="7323" marB="0" anchor="b"/>
                </a:tc>
              </a:tr>
              <a:tr h="255817">
                <a:tc>
                  <a:txBody>
                    <a:bodyPr/>
                    <a:lstStyle/>
                    <a:p>
                      <a:pPr algn="l" fontAlgn="b"/>
                      <a:r>
                        <a:rPr lang="en-US" sz="1200" u="none" strike="noStrike" dirty="0">
                          <a:effectLst/>
                        </a:rPr>
                        <a:t>11/03/2010</a:t>
                      </a:r>
                      <a:endParaRPr lang="en-US" sz="1200" b="0" i="0" u="none" strike="noStrike" dirty="0">
                        <a:solidFill>
                          <a:srgbClr val="000000"/>
                        </a:solidFill>
                        <a:effectLst/>
                        <a:latin typeface="Arial"/>
                      </a:endParaRPr>
                    </a:p>
                  </a:txBody>
                  <a:tcPr marL="7323" marR="7323" marT="7323" marB="0" anchor="b"/>
                </a:tc>
                <a:tc>
                  <a:txBody>
                    <a:bodyPr/>
                    <a:lstStyle/>
                    <a:p>
                      <a:pPr algn="r" fontAlgn="b"/>
                      <a:r>
                        <a:rPr lang="en-US" sz="1200" u="none" strike="noStrike" dirty="0" smtClean="0">
                          <a:effectLst/>
                        </a:rPr>
                        <a:t>2010094502</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Single-family home</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5090    </a:t>
                      </a:r>
                      <a:r>
                        <a:rPr lang="en-US" sz="1200" u="none" strike="noStrike" dirty="0">
                          <a:effectLst/>
                        </a:rPr>
                        <a:t>0023</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1938 SHANNON </a:t>
                      </a:r>
                      <a:r>
                        <a:rPr lang="en-US" sz="1200" u="none" strike="noStrike" dirty="0">
                          <a:effectLst/>
                        </a:rPr>
                        <a:t>PL SE</a:t>
                      </a:r>
                      <a:endParaRPr lang="en-US" sz="1200" b="0" i="0" u="none" strike="noStrike" dirty="0">
                        <a:solidFill>
                          <a:srgbClr val="000000"/>
                        </a:solidFill>
                        <a:effectLst/>
                        <a:latin typeface="Arial"/>
                      </a:endParaRPr>
                    </a:p>
                  </a:txBody>
                  <a:tcPr marL="7323" marR="7323" marT="7323" marB="0" anchor="b"/>
                </a:tc>
              </a:tr>
              <a:tr h="370283">
                <a:tc>
                  <a:txBody>
                    <a:bodyPr/>
                    <a:lstStyle/>
                    <a:p>
                      <a:pPr algn="l" fontAlgn="b"/>
                      <a:r>
                        <a:rPr lang="en-US" sz="1200" u="none" strike="noStrike" dirty="0">
                          <a:effectLst/>
                        </a:rPr>
                        <a:t>11/03/2010</a:t>
                      </a:r>
                      <a:endParaRPr lang="en-US" sz="1200" b="0" i="0" u="none" strike="noStrike" dirty="0">
                        <a:solidFill>
                          <a:srgbClr val="000000"/>
                        </a:solidFill>
                        <a:effectLst/>
                        <a:latin typeface="Arial"/>
                      </a:endParaRPr>
                    </a:p>
                  </a:txBody>
                  <a:tcPr marL="7323" marR="7323" marT="7323" marB="0" anchor="b"/>
                </a:tc>
                <a:tc>
                  <a:txBody>
                    <a:bodyPr/>
                    <a:lstStyle/>
                    <a:p>
                      <a:pPr algn="r" fontAlgn="b"/>
                      <a:r>
                        <a:rPr lang="en-US" sz="1200" u="none" strike="noStrike" dirty="0" smtClean="0">
                          <a:effectLst/>
                        </a:rPr>
                        <a:t>2010094603</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Rental apartment building</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0073    </a:t>
                      </a:r>
                      <a:r>
                        <a:rPr lang="en-US" sz="1200" u="none" strike="noStrike" dirty="0">
                          <a:effectLst/>
                        </a:rPr>
                        <a:t>0065</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8304 </a:t>
                      </a:r>
                      <a:r>
                        <a:rPr lang="en-US" sz="1200" u="none" strike="noStrike" dirty="0">
                          <a:effectLst/>
                        </a:rPr>
                        <a:t>13TH ST NW</a:t>
                      </a:r>
                      <a:endParaRPr lang="en-US" sz="1200" b="0" i="0" u="none" strike="noStrike" dirty="0">
                        <a:solidFill>
                          <a:srgbClr val="000000"/>
                        </a:solidFill>
                        <a:effectLst/>
                        <a:latin typeface="Arial"/>
                      </a:endParaRPr>
                    </a:p>
                  </a:txBody>
                  <a:tcPr marL="7323" marR="7323" marT="7323" marB="0" anchor="b"/>
                </a:tc>
              </a:tr>
              <a:tr h="255817">
                <a:tc>
                  <a:txBody>
                    <a:bodyPr/>
                    <a:lstStyle/>
                    <a:p>
                      <a:pPr algn="l" fontAlgn="b"/>
                      <a:r>
                        <a:rPr lang="en-US" sz="1200" u="none" strike="noStrike" dirty="0">
                          <a:effectLst/>
                        </a:rPr>
                        <a:t>11/03/2010</a:t>
                      </a:r>
                      <a:endParaRPr lang="en-US" sz="1200" b="0" i="0" u="none" strike="noStrike" dirty="0">
                        <a:solidFill>
                          <a:srgbClr val="000000"/>
                        </a:solidFill>
                        <a:effectLst/>
                        <a:latin typeface="Arial"/>
                      </a:endParaRPr>
                    </a:p>
                  </a:txBody>
                  <a:tcPr marL="7323" marR="7323" marT="7323" marB="0" anchor="b"/>
                </a:tc>
                <a:tc>
                  <a:txBody>
                    <a:bodyPr/>
                    <a:lstStyle/>
                    <a:p>
                      <a:pPr algn="r" fontAlgn="b"/>
                      <a:r>
                        <a:rPr lang="en-US" sz="1200" u="none" strike="noStrike" dirty="0" smtClean="0">
                          <a:effectLst/>
                        </a:rPr>
                        <a:t>2010094704</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Single-family home</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4088    </a:t>
                      </a:r>
                      <a:r>
                        <a:rPr lang="en-US" sz="1200" u="none" strike="noStrike" dirty="0">
                          <a:effectLst/>
                        </a:rPr>
                        <a:t>0004</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4010 </a:t>
                      </a:r>
                      <a:r>
                        <a:rPr lang="en-US" sz="1200" u="none" strike="noStrike" dirty="0">
                          <a:effectLst/>
                        </a:rPr>
                        <a:t>25TH ST NE</a:t>
                      </a:r>
                      <a:endParaRPr lang="en-US" sz="1200" b="0" i="0" u="none" strike="noStrike" dirty="0">
                        <a:solidFill>
                          <a:srgbClr val="000000"/>
                        </a:solidFill>
                        <a:effectLst/>
                        <a:latin typeface="Arial"/>
                      </a:endParaRPr>
                    </a:p>
                  </a:txBody>
                  <a:tcPr marL="7323" marR="7323" marT="7323" marB="0" anchor="b"/>
                </a:tc>
              </a:tr>
              <a:tr h="255817">
                <a:tc>
                  <a:txBody>
                    <a:bodyPr/>
                    <a:lstStyle/>
                    <a:p>
                      <a:pPr algn="l" fontAlgn="b"/>
                      <a:r>
                        <a:rPr lang="en-US" sz="1200" u="none" strike="noStrike" dirty="0">
                          <a:effectLst/>
                        </a:rPr>
                        <a:t>11/03/2010</a:t>
                      </a:r>
                      <a:endParaRPr lang="en-US" sz="1200" b="0" i="0" u="none" strike="noStrike" dirty="0">
                        <a:solidFill>
                          <a:srgbClr val="000000"/>
                        </a:solidFill>
                        <a:effectLst/>
                        <a:latin typeface="Arial"/>
                      </a:endParaRPr>
                    </a:p>
                  </a:txBody>
                  <a:tcPr marL="7323" marR="7323" marT="7323" marB="0" anchor="b"/>
                </a:tc>
                <a:tc>
                  <a:txBody>
                    <a:bodyPr/>
                    <a:lstStyle/>
                    <a:p>
                      <a:pPr algn="r" fontAlgn="b"/>
                      <a:r>
                        <a:rPr lang="en-US" sz="1200" u="none" strike="noStrike" dirty="0" smtClean="0">
                          <a:effectLst/>
                        </a:rPr>
                        <a:t>2010094806</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Single-family home</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2022    </a:t>
                      </a:r>
                      <a:r>
                        <a:rPr lang="en-US" sz="1200" u="none" strike="noStrike" dirty="0">
                          <a:effectLst/>
                        </a:rPr>
                        <a:t>0856</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3920 </a:t>
                      </a:r>
                      <a:r>
                        <a:rPr lang="en-US" sz="1200" u="none" strike="noStrike" dirty="0">
                          <a:effectLst/>
                        </a:rPr>
                        <a:t>14TH ST NW</a:t>
                      </a:r>
                      <a:endParaRPr lang="en-US" sz="1200" b="0" i="0" u="none" strike="noStrike" dirty="0">
                        <a:solidFill>
                          <a:srgbClr val="000000"/>
                        </a:solidFill>
                        <a:effectLst/>
                        <a:latin typeface="Arial"/>
                      </a:endParaRPr>
                    </a:p>
                  </a:txBody>
                  <a:tcPr marL="7323" marR="7323" marT="7323" marB="0" anchor="b"/>
                </a:tc>
              </a:tr>
              <a:tr h="255817">
                <a:tc>
                  <a:txBody>
                    <a:bodyPr/>
                    <a:lstStyle/>
                    <a:p>
                      <a:pPr algn="l" fontAlgn="b"/>
                      <a:r>
                        <a:rPr lang="en-US" sz="1200" u="none" strike="noStrike" dirty="0">
                          <a:effectLst/>
                        </a:rPr>
                        <a:t>11/03/2010</a:t>
                      </a:r>
                      <a:endParaRPr lang="en-US" sz="1200" b="0" i="0" u="none" strike="noStrike" dirty="0">
                        <a:solidFill>
                          <a:srgbClr val="000000"/>
                        </a:solidFill>
                        <a:effectLst/>
                        <a:latin typeface="Arial"/>
                      </a:endParaRPr>
                    </a:p>
                  </a:txBody>
                  <a:tcPr marL="7323" marR="7323" marT="7323" marB="0" anchor="b"/>
                </a:tc>
                <a:tc>
                  <a:txBody>
                    <a:bodyPr/>
                    <a:lstStyle/>
                    <a:p>
                      <a:pPr algn="r" fontAlgn="b"/>
                      <a:r>
                        <a:rPr lang="en-US" sz="1200" u="none" strike="noStrike" dirty="0" smtClean="0">
                          <a:effectLst/>
                        </a:rPr>
                        <a:t>2010094907</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Single-family home</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3044    </a:t>
                      </a:r>
                      <a:r>
                        <a:rPr lang="en-US" sz="1200" u="none" strike="noStrike" dirty="0">
                          <a:effectLst/>
                        </a:rPr>
                        <a:t>0029</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2540 </a:t>
                      </a:r>
                      <a:r>
                        <a:rPr lang="en-US" sz="1200" u="none" strike="noStrike" dirty="0">
                          <a:effectLst/>
                        </a:rPr>
                        <a:t>7TH ST NE</a:t>
                      </a:r>
                      <a:endParaRPr lang="en-US" sz="1200" b="0" i="0" u="none" strike="noStrike" dirty="0">
                        <a:solidFill>
                          <a:srgbClr val="000000"/>
                        </a:solidFill>
                        <a:effectLst/>
                        <a:latin typeface="Arial"/>
                      </a:endParaRPr>
                    </a:p>
                  </a:txBody>
                  <a:tcPr marL="7323" marR="7323" marT="7323" marB="0" anchor="b"/>
                </a:tc>
              </a:tr>
              <a:tr h="255817">
                <a:tc>
                  <a:txBody>
                    <a:bodyPr/>
                    <a:lstStyle/>
                    <a:p>
                      <a:pPr algn="l" fontAlgn="b"/>
                      <a:r>
                        <a:rPr lang="en-US" sz="1200" u="none" strike="noStrike" dirty="0">
                          <a:effectLst/>
                        </a:rPr>
                        <a:t>11/03/2010</a:t>
                      </a:r>
                      <a:endParaRPr lang="en-US" sz="1200" b="0" i="0" u="none" strike="noStrike" dirty="0">
                        <a:solidFill>
                          <a:srgbClr val="000000"/>
                        </a:solidFill>
                        <a:effectLst/>
                        <a:latin typeface="Arial"/>
                      </a:endParaRPr>
                    </a:p>
                  </a:txBody>
                  <a:tcPr marL="7323" marR="7323" marT="7323" marB="0" anchor="b"/>
                </a:tc>
                <a:tc>
                  <a:txBody>
                    <a:bodyPr/>
                    <a:lstStyle/>
                    <a:p>
                      <a:pPr algn="r" fontAlgn="b"/>
                      <a:r>
                        <a:rPr lang="en-US" sz="1200" u="none" strike="noStrike" dirty="0" smtClean="0">
                          <a:effectLst/>
                        </a:rPr>
                        <a:t>2010095033</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Single-family home</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0057    </a:t>
                      </a:r>
                      <a:r>
                        <a:rPr lang="en-US" sz="1200" u="none" strike="noStrike" dirty="0">
                          <a:effectLst/>
                        </a:rPr>
                        <a:t>0079</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1762 </a:t>
                      </a:r>
                      <a:r>
                        <a:rPr lang="en-US" sz="1200" u="none" strike="noStrike" dirty="0">
                          <a:effectLst/>
                        </a:rPr>
                        <a:t>10TH ST NW</a:t>
                      </a:r>
                      <a:endParaRPr lang="en-US" sz="1200" b="0" i="0" u="none" strike="noStrike" dirty="0">
                        <a:solidFill>
                          <a:srgbClr val="000000"/>
                        </a:solidFill>
                        <a:effectLst/>
                        <a:latin typeface="Arial"/>
                      </a:endParaRPr>
                    </a:p>
                  </a:txBody>
                  <a:tcPr marL="7323" marR="7323" marT="7323" marB="0" anchor="b"/>
                </a:tc>
              </a:tr>
              <a:tr h="255817">
                <a:tc>
                  <a:txBody>
                    <a:bodyPr/>
                    <a:lstStyle/>
                    <a:p>
                      <a:pPr algn="l" fontAlgn="b"/>
                      <a:r>
                        <a:rPr lang="en-US" sz="1200" u="none" strike="noStrike" dirty="0">
                          <a:effectLst/>
                        </a:rPr>
                        <a:t>11/05/2010</a:t>
                      </a:r>
                      <a:endParaRPr lang="en-US" sz="1200" b="0" i="0" u="none" strike="noStrike" dirty="0">
                        <a:solidFill>
                          <a:srgbClr val="000000"/>
                        </a:solidFill>
                        <a:effectLst/>
                        <a:latin typeface="Arial"/>
                      </a:endParaRPr>
                    </a:p>
                  </a:txBody>
                  <a:tcPr marL="7323" marR="7323" marT="7323" marB="0" anchor="b"/>
                </a:tc>
                <a:tc>
                  <a:txBody>
                    <a:bodyPr/>
                    <a:lstStyle/>
                    <a:p>
                      <a:pPr algn="r" fontAlgn="b"/>
                      <a:r>
                        <a:rPr lang="en-US" sz="1200" u="none" strike="noStrike" dirty="0" smtClean="0">
                          <a:effectLst/>
                        </a:rPr>
                        <a:t>2010095126</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Condominium unit</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0040    </a:t>
                      </a:r>
                      <a:r>
                        <a:rPr lang="en-US" sz="1200" u="none" strike="noStrike" dirty="0">
                          <a:effectLst/>
                        </a:rPr>
                        <a:t>2220</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0934 </a:t>
                      </a:r>
                      <a:r>
                        <a:rPr lang="en-US" sz="1200" u="none" strike="noStrike" dirty="0">
                          <a:effectLst/>
                        </a:rPr>
                        <a:t>G ST SW Unit: 129</a:t>
                      </a:r>
                      <a:endParaRPr lang="en-US" sz="1200" b="0" i="0" u="none" strike="noStrike" dirty="0">
                        <a:solidFill>
                          <a:srgbClr val="000000"/>
                        </a:solidFill>
                        <a:effectLst/>
                        <a:latin typeface="Arial"/>
                      </a:endParaRPr>
                    </a:p>
                  </a:txBody>
                  <a:tcPr marL="7323" marR="7323" marT="7323" marB="0" anchor="b"/>
                </a:tc>
              </a:tr>
              <a:tr h="255817">
                <a:tc>
                  <a:txBody>
                    <a:bodyPr/>
                    <a:lstStyle/>
                    <a:p>
                      <a:pPr algn="l" fontAlgn="b"/>
                      <a:r>
                        <a:rPr lang="en-US" sz="1200" u="none" strike="noStrike" dirty="0">
                          <a:effectLst/>
                        </a:rPr>
                        <a:t>11/05/2010</a:t>
                      </a:r>
                      <a:endParaRPr lang="en-US" sz="1200" b="0" i="0" u="none" strike="noStrike" dirty="0">
                        <a:solidFill>
                          <a:srgbClr val="000000"/>
                        </a:solidFill>
                        <a:effectLst/>
                        <a:latin typeface="Arial"/>
                      </a:endParaRPr>
                    </a:p>
                  </a:txBody>
                  <a:tcPr marL="7323" marR="7323" marT="7323" marB="0" anchor="b"/>
                </a:tc>
                <a:tc>
                  <a:txBody>
                    <a:bodyPr/>
                    <a:lstStyle/>
                    <a:p>
                      <a:pPr algn="r" fontAlgn="b"/>
                      <a:r>
                        <a:rPr lang="en-US" sz="1200" u="none" strike="noStrike" dirty="0" smtClean="0">
                          <a:effectLst/>
                        </a:rPr>
                        <a:t>2010095228</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Condominium unit</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5072    </a:t>
                      </a:r>
                      <a:r>
                        <a:rPr lang="en-US" sz="1200" u="none" strike="noStrike" dirty="0">
                          <a:effectLst/>
                        </a:rPr>
                        <a:t>2278</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1030 </a:t>
                      </a:r>
                      <a:r>
                        <a:rPr lang="en-US" sz="1200" u="none" strike="noStrike" dirty="0">
                          <a:effectLst/>
                        </a:rPr>
                        <a:t>FORT DAVIS ST 00202</a:t>
                      </a:r>
                      <a:endParaRPr lang="en-US" sz="1200" b="0" i="0" u="none" strike="noStrike" dirty="0">
                        <a:solidFill>
                          <a:srgbClr val="000000"/>
                        </a:solidFill>
                        <a:effectLst/>
                        <a:latin typeface="Arial"/>
                      </a:endParaRPr>
                    </a:p>
                  </a:txBody>
                  <a:tcPr marL="7323" marR="7323" marT="7323" marB="0" anchor="b"/>
                </a:tc>
              </a:tr>
              <a:tr h="255817">
                <a:tc>
                  <a:txBody>
                    <a:bodyPr/>
                    <a:lstStyle/>
                    <a:p>
                      <a:pPr algn="l" fontAlgn="b"/>
                      <a:r>
                        <a:rPr lang="en-US" sz="1200" u="none" strike="noStrike" dirty="0">
                          <a:effectLst/>
                        </a:rPr>
                        <a:t>11/05/2010</a:t>
                      </a:r>
                      <a:endParaRPr lang="en-US" sz="1200" b="0" i="0" u="none" strike="noStrike" dirty="0">
                        <a:solidFill>
                          <a:srgbClr val="000000"/>
                        </a:solidFill>
                        <a:effectLst/>
                        <a:latin typeface="Arial"/>
                      </a:endParaRPr>
                    </a:p>
                  </a:txBody>
                  <a:tcPr marL="7323" marR="7323" marT="7323" marB="0" anchor="b"/>
                </a:tc>
                <a:tc>
                  <a:txBody>
                    <a:bodyPr/>
                    <a:lstStyle/>
                    <a:p>
                      <a:pPr algn="r" fontAlgn="b"/>
                      <a:r>
                        <a:rPr lang="en-US" sz="1200" u="none" strike="noStrike" dirty="0" smtClean="0">
                          <a:effectLst/>
                        </a:rPr>
                        <a:t>2010095329</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Condominium unit</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2044    </a:t>
                      </a:r>
                      <a:r>
                        <a:rPr lang="en-US" sz="1200" u="none" strike="noStrike" dirty="0">
                          <a:effectLst/>
                        </a:rPr>
                        <a:t>2034</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3001 </a:t>
                      </a:r>
                      <a:r>
                        <a:rPr lang="en-US" sz="1200" u="none" strike="noStrike" dirty="0">
                          <a:effectLst/>
                        </a:rPr>
                        <a:t>20TH ST NW Unit: 501</a:t>
                      </a:r>
                      <a:endParaRPr lang="en-US" sz="1200" b="0" i="0" u="none" strike="noStrike" dirty="0">
                        <a:solidFill>
                          <a:srgbClr val="000000"/>
                        </a:solidFill>
                        <a:effectLst/>
                        <a:latin typeface="Arial"/>
                      </a:endParaRPr>
                    </a:p>
                  </a:txBody>
                  <a:tcPr marL="7323" marR="7323" marT="7323" marB="0" anchor="b"/>
                </a:tc>
              </a:tr>
            </a:tbl>
          </a:graphicData>
        </a:graphic>
      </p:graphicFrame>
      <p:sp>
        <p:nvSpPr>
          <p:cNvPr id="5" name="TextBox 4"/>
          <p:cNvSpPr txBox="1"/>
          <p:nvPr/>
        </p:nvSpPr>
        <p:spPr>
          <a:xfrm>
            <a:off x="838200" y="1905000"/>
            <a:ext cx="7543800" cy="830997"/>
          </a:xfrm>
          <a:prstGeom prst="rect">
            <a:avLst/>
          </a:prstGeom>
          <a:noFill/>
        </p:spPr>
        <p:txBody>
          <a:bodyPr wrap="square" rtlCol="0">
            <a:spAutoFit/>
          </a:bodyPr>
          <a:lstStyle/>
          <a:p>
            <a:r>
              <a:rPr lang="en-US" sz="2400" dirty="0" smtClean="0"/>
              <a:t>Public notice data are enhanced by adding additional information, such as property type and address.</a:t>
            </a:r>
            <a:endParaRPr lang="en-US" sz="2400" dirty="0"/>
          </a:p>
        </p:txBody>
      </p:sp>
    </p:spTree>
    <p:extLst>
      <p:ext uri="{BB962C8B-B14F-4D97-AF65-F5344CB8AC3E}">
        <p14:creationId xmlns:p14="http://schemas.microsoft.com/office/powerpoint/2010/main" val="2470045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76676"/>
            <a:ext cx="7848600" cy="573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104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UI PPT master fancy">
  <a:themeElements>
    <a:clrScheme name="UI PPT master fancy 8">
      <a:dk1>
        <a:srgbClr val="000000"/>
      </a:dk1>
      <a:lt1>
        <a:srgbClr val="FFFFFF"/>
      </a:lt1>
      <a:dk2>
        <a:srgbClr val="000000"/>
      </a:dk2>
      <a:lt2>
        <a:srgbClr val="808080"/>
      </a:lt2>
      <a:accent1>
        <a:srgbClr val="0033CC"/>
      </a:accent1>
      <a:accent2>
        <a:srgbClr val="395DA4"/>
      </a:accent2>
      <a:accent3>
        <a:srgbClr val="FFFFFF"/>
      </a:accent3>
      <a:accent4>
        <a:srgbClr val="000000"/>
      </a:accent4>
      <a:accent5>
        <a:srgbClr val="AAADE2"/>
      </a:accent5>
      <a:accent6>
        <a:srgbClr val="335394"/>
      </a:accent6>
      <a:hlink>
        <a:srgbClr val="395DA4"/>
      </a:hlink>
      <a:folHlink>
        <a:srgbClr val="FF9900"/>
      </a:folHlink>
    </a:clrScheme>
    <a:fontScheme name="UI PPT master fanc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I PPT master fanc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I PPT master fanc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I PPT master fanc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I PPT master fanc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I PPT master fanc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I PPT master fanc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I PPT master fanc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I PPT master fancy 8">
        <a:dk1>
          <a:srgbClr val="000000"/>
        </a:dk1>
        <a:lt1>
          <a:srgbClr val="FFFFFF"/>
        </a:lt1>
        <a:dk2>
          <a:srgbClr val="000000"/>
        </a:dk2>
        <a:lt2>
          <a:srgbClr val="808080"/>
        </a:lt2>
        <a:accent1>
          <a:srgbClr val="0033CC"/>
        </a:accent1>
        <a:accent2>
          <a:srgbClr val="395DA4"/>
        </a:accent2>
        <a:accent3>
          <a:srgbClr val="FFFFFF"/>
        </a:accent3>
        <a:accent4>
          <a:srgbClr val="000000"/>
        </a:accent4>
        <a:accent5>
          <a:srgbClr val="AAADE2"/>
        </a:accent5>
        <a:accent6>
          <a:srgbClr val="335394"/>
        </a:accent6>
        <a:hlink>
          <a:srgbClr val="395DA4"/>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UI PPT master fancy</Template>
  <TotalTime>4717</TotalTime>
  <Words>1277</Words>
  <Application>Microsoft Office PowerPoint</Application>
  <PresentationFormat>On-screen Show (4:3)</PresentationFormat>
  <Paragraphs>156</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UI PPT master fancy</vt:lpstr>
      <vt:lpstr>Workshop #1:  Innovative Uses of Public Data   Examples from  NeighborhoodInfo DC</vt:lpstr>
      <vt:lpstr>NNIP Mission:  Information for Change</vt:lpstr>
      <vt:lpstr>Lessons from NNIP</vt:lpstr>
      <vt:lpstr>PowerPoint Presentation</vt:lpstr>
      <vt:lpstr>Quality Schools &amp; Health Neighborhoods</vt:lpstr>
      <vt:lpstr>Schools in greatest demand are NOT where most students live</vt:lpstr>
      <vt:lpstr>Foreclosure Prevention &amp; Mitigation</vt:lpstr>
      <vt:lpstr>Weekly lists of new foreclosure notices used for outreach</vt:lpstr>
      <vt:lpstr>PowerPoint Presentation</vt:lpstr>
      <vt:lpstr>Preserving Affordable Rental Housing</vt:lpstr>
      <vt:lpstr>DC Preservation Network</vt:lpstr>
      <vt:lpstr>Visit NNIP website for more ideas...</vt:lpstr>
      <vt:lpstr>For more information</vt:lpstr>
    </vt:vector>
  </TitlesOfParts>
  <Company>The Urban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from NeighborhoodInfo DC</dc:title>
  <dc:creator>lhendey</dc:creator>
  <cp:lastModifiedBy>Hendey, Leah</cp:lastModifiedBy>
  <cp:revision>581</cp:revision>
  <dcterms:created xsi:type="dcterms:W3CDTF">2010-05-27T14:08:48Z</dcterms:created>
  <dcterms:modified xsi:type="dcterms:W3CDTF">2011-12-05T13:46:21Z</dcterms:modified>
</cp:coreProperties>
</file>