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88" r:id="rId3"/>
    <p:sldId id="336" r:id="rId4"/>
    <p:sldId id="258" r:id="rId5"/>
    <p:sldId id="267" r:id="rId6"/>
    <p:sldId id="270" r:id="rId7"/>
    <p:sldId id="401" r:id="rId8"/>
    <p:sldId id="419" r:id="rId9"/>
    <p:sldId id="375" r:id="rId10"/>
    <p:sldId id="367" r:id="rId11"/>
    <p:sldId id="420" r:id="rId12"/>
    <p:sldId id="314" r:id="rId13"/>
    <p:sldId id="406" r:id="rId14"/>
    <p:sldId id="371" r:id="rId15"/>
    <p:sldId id="374" r:id="rId16"/>
    <p:sldId id="403" r:id="rId17"/>
    <p:sldId id="398" r:id="rId18"/>
    <p:sldId id="400" r:id="rId19"/>
    <p:sldId id="413" r:id="rId20"/>
    <p:sldId id="416" r:id="rId21"/>
    <p:sldId id="418" r:id="rId22"/>
    <p:sldId id="332" r:id="rId23"/>
    <p:sldId id="356" r:id="rId24"/>
    <p:sldId id="35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7" autoAdjust="0"/>
    <p:restoredTop sz="89529" autoAdjust="0"/>
  </p:normalViewPr>
  <p:slideViewPr>
    <p:cSldViewPr>
      <p:cViewPr>
        <p:scale>
          <a:sx n="62" d="100"/>
          <a:sy n="62" d="100"/>
        </p:scale>
        <p:origin x="-1584" y="-846"/>
      </p:cViewPr>
      <p:guideLst>
        <p:guide orient="horz" pos="2160"/>
        <p:guide pos="2880"/>
      </p:guideLst>
    </p:cSldViewPr>
  </p:slideViewPr>
  <p:notesTextViewPr>
    <p:cViewPr>
      <p:scale>
        <a:sx n="1" d="1"/>
        <a:sy n="1" d="1"/>
      </p:scale>
      <p:origin x="0" y="0"/>
    </p:cViewPr>
  </p:notesTextViewPr>
  <p:sorterViewPr>
    <p:cViewPr>
      <p:scale>
        <a:sx n="52" d="100"/>
        <a:sy n="52" d="100"/>
      </p:scale>
      <p:origin x="0" y="0"/>
    </p:cViewPr>
  </p:sorterViewPr>
  <p:notesViewPr>
    <p:cSldViewPr>
      <p:cViewPr varScale="1">
        <p:scale>
          <a:sx n="49" d="100"/>
          <a:sy n="49" d="100"/>
        </p:scale>
        <p:origin x="-164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2FA4752-D7A3-4E73-98C8-3E3286BCB396}" type="datetimeFigureOut">
              <a:rPr lang="en-US" smtClean="0"/>
              <a:pPr/>
              <a:t>2/21/2012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23D602-7579-4651-A58D-B66DAD4FA5A5}" type="slidenum">
              <a:rPr lang="en-US" smtClean="0"/>
              <a:pPr/>
              <a:t>‹#›</a:t>
            </a:fld>
            <a:endParaRPr lang="en-US"/>
          </a:p>
        </p:txBody>
      </p:sp>
    </p:spTree>
    <p:extLst>
      <p:ext uri="{BB962C8B-B14F-4D97-AF65-F5344CB8AC3E}">
        <p14:creationId xmlns:p14="http://schemas.microsoft.com/office/powerpoint/2010/main" val="104582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7" Type="http://schemas.openxmlformats.org/officeDocument/2006/relationships/image" Target="../media/image26.wmf"/><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wmf"/><Relationship Id="rId4" Type="http://schemas.openxmlformats.org/officeDocument/2006/relationships/oleObject" Target="../embeddings/oleObject1.bin"/></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endParaRPr lang="en-US" dirty="0"/>
          </a:p>
        </p:txBody>
      </p:sp>
      <p:sp>
        <p:nvSpPr>
          <p:cNvPr id="4" name="Slide Number Placeholder 3"/>
          <p:cNvSpPr>
            <a:spLocks noGrp="1"/>
          </p:cNvSpPr>
          <p:nvPr>
            <p:ph type="sldNum" sz="quarter" idx="10"/>
          </p:nvPr>
        </p:nvSpPr>
        <p:spPr/>
        <p:txBody>
          <a:bodyPr/>
          <a:lstStyle/>
          <a:p>
            <a:fld id="{0B23D602-7579-4651-A58D-B66DAD4FA5A5}" type="slidenum">
              <a:rPr lang="en-US" smtClean="0"/>
              <a:pPr/>
              <a:t>1</a:t>
            </a:fld>
            <a:endParaRPr lang="en-US"/>
          </a:p>
        </p:txBody>
      </p:sp>
    </p:spTree>
    <p:extLst>
      <p:ext uri="{BB962C8B-B14F-4D97-AF65-F5344CB8AC3E}">
        <p14:creationId xmlns:p14="http://schemas.microsoft.com/office/powerpoint/2010/main" val="21952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a:t>
            </a:r>
            <a:r>
              <a:rPr lang="en-US" sz="1200" baseline="0" dirty="0" smtClean="0"/>
              <a:t> high level of inequality is reflected in </a:t>
            </a:r>
            <a:r>
              <a:rPr lang="en-US" sz="1200" dirty="0" smtClean="0"/>
              <a:t>Boston</a:t>
            </a:r>
            <a:r>
              <a:rPr lang="en-US" sz="1200" baseline="0" dirty="0" smtClean="0"/>
              <a:t> by income</a:t>
            </a:r>
            <a:r>
              <a:rPr lang="en-US" sz="1200" dirty="0" smtClean="0"/>
              <a:t> disparities by race/ethnicity and by widening</a:t>
            </a:r>
            <a:r>
              <a:rPr lang="en-US" sz="1200" baseline="0" dirty="0" smtClean="0"/>
              <a:t> </a:t>
            </a:r>
            <a:r>
              <a:rPr lang="en-US" sz="1200" dirty="0" smtClean="0"/>
              <a:t>income inequality.  </a:t>
            </a:r>
          </a:p>
          <a:p>
            <a:endParaRPr lang="en-US" sz="1200" dirty="0" smtClean="0"/>
          </a:p>
          <a:p>
            <a:r>
              <a:rPr lang="en-US" sz="1200" dirty="0" smtClean="0"/>
              <a:t>25%/2.2%</a:t>
            </a:r>
          </a:p>
          <a:p>
            <a:endParaRPr lang="en-US" sz="1200" dirty="0" smtClean="0"/>
          </a:p>
        </p:txBody>
      </p:sp>
      <p:sp>
        <p:nvSpPr>
          <p:cNvPr id="4" name="Slide Number Placeholder 3"/>
          <p:cNvSpPr>
            <a:spLocks noGrp="1"/>
          </p:cNvSpPr>
          <p:nvPr>
            <p:ph type="sldNum" sz="quarter" idx="10"/>
          </p:nvPr>
        </p:nvSpPr>
        <p:spPr/>
        <p:txBody>
          <a:bodyPr/>
          <a:lstStyle/>
          <a:p>
            <a:fld id="{0B23D602-7579-4651-A58D-B66DAD4FA5A5}" type="slidenum">
              <a:rPr lang="en-US" smtClean="0"/>
              <a:pPr/>
              <a:t>10</a:t>
            </a:fld>
            <a:endParaRPr lang="en-US"/>
          </a:p>
        </p:txBody>
      </p:sp>
    </p:spTree>
    <p:extLst>
      <p:ext uri="{BB962C8B-B14F-4D97-AF65-F5344CB8AC3E}">
        <p14:creationId xmlns:p14="http://schemas.microsoft.com/office/powerpoint/2010/main" val="399948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2"/>
                </a:solidFill>
              </a:rPr>
              <a:t>Example - Disparities in health-related jobs by annual wage: whites/Asians vs. blacks/Latinos</a:t>
            </a:r>
            <a:endParaRPr lang="en-US" dirty="0"/>
          </a:p>
        </p:txBody>
      </p:sp>
      <p:sp>
        <p:nvSpPr>
          <p:cNvPr id="4" name="Slide Number Placeholder 3"/>
          <p:cNvSpPr>
            <a:spLocks noGrp="1"/>
          </p:cNvSpPr>
          <p:nvPr>
            <p:ph type="sldNum" sz="quarter" idx="10"/>
          </p:nvPr>
        </p:nvSpPr>
        <p:spPr/>
        <p:txBody>
          <a:bodyPr/>
          <a:lstStyle/>
          <a:p>
            <a:fld id="{0B23D602-7579-4651-A58D-B66DAD4FA5A5}" type="slidenum">
              <a:rPr lang="en-US" smtClean="0"/>
              <a:pPr/>
              <a:t>11</a:t>
            </a:fld>
            <a:endParaRPr lang="en-US"/>
          </a:p>
        </p:txBody>
      </p:sp>
    </p:spTree>
    <p:extLst>
      <p:ext uri="{BB962C8B-B14F-4D97-AF65-F5344CB8AC3E}">
        <p14:creationId xmlns:p14="http://schemas.microsoft.com/office/powerpoint/2010/main" val="127116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2"/>
                </a:solidFill>
              </a:rPr>
              <a:t>Which is in turn driven by deep and persistent racial/ethnic disparities in education: for example 3</a:t>
            </a:r>
            <a:r>
              <a:rPr lang="en-US" sz="1200" baseline="30000" dirty="0" smtClean="0">
                <a:solidFill>
                  <a:schemeClr val="tx2"/>
                </a:solidFill>
              </a:rPr>
              <a:t>rd</a:t>
            </a:r>
            <a:r>
              <a:rPr lang="en-US" sz="1200" dirty="0" smtClean="0">
                <a:solidFill>
                  <a:schemeClr val="tx2"/>
                </a:solidFill>
              </a:rPr>
              <a:t> grade reading; adults with a BA or higher </a:t>
            </a:r>
          </a:p>
          <a:p>
            <a:endParaRPr lang="en-US" sz="1200" dirty="0" smtClean="0">
              <a:solidFill>
                <a:schemeClr val="tx2"/>
              </a:solidFill>
            </a:endParaRPr>
          </a:p>
          <a:p>
            <a:r>
              <a:rPr lang="en-US" sz="1200" dirty="0" smtClean="0">
                <a:solidFill>
                  <a:schemeClr val="tx2"/>
                </a:solidFill>
              </a:rPr>
              <a:t>These disparities,</a:t>
            </a:r>
            <a:r>
              <a:rPr lang="en-US" sz="1200" baseline="0" dirty="0" smtClean="0">
                <a:solidFill>
                  <a:schemeClr val="tx2"/>
                </a:solidFill>
              </a:rPr>
              <a:t> in turn, are linked to geography in Boston</a:t>
            </a:r>
            <a:endParaRPr lang="en-US" dirty="0"/>
          </a:p>
        </p:txBody>
      </p:sp>
      <p:sp>
        <p:nvSpPr>
          <p:cNvPr id="4" name="Slide Number Placeholder 3"/>
          <p:cNvSpPr>
            <a:spLocks noGrp="1"/>
          </p:cNvSpPr>
          <p:nvPr>
            <p:ph type="sldNum" sz="quarter" idx="10"/>
          </p:nvPr>
        </p:nvSpPr>
        <p:spPr/>
        <p:txBody>
          <a:bodyPr/>
          <a:lstStyle/>
          <a:p>
            <a:fld id="{0B23D602-7579-4651-A58D-B66DAD4FA5A5}" type="slidenum">
              <a:rPr lang="en-US" smtClean="0"/>
              <a:pPr/>
              <a:t>12</a:t>
            </a:fld>
            <a:endParaRPr lang="en-US"/>
          </a:p>
        </p:txBody>
      </p:sp>
    </p:spTree>
    <p:extLst>
      <p:ext uri="{BB962C8B-B14F-4D97-AF65-F5344CB8AC3E}">
        <p14:creationId xmlns:p14="http://schemas.microsoft.com/office/powerpoint/2010/main" val="2403468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2"/>
                </a:solidFill>
              </a:rPr>
              <a:t>And particularly</a:t>
            </a:r>
            <a:r>
              <a:rPr lang="en-US" baseline="0" dirty="0" smtClean="0">
                <a:solidFill>
                  <a:schemeClr val="tx2"/>
                </a:solidFill>
              </a:rPr>
              <a:t> to</a:t>
            </a:r>
            <a:r>
              <a:rPr lang="en-US" dirty="0" smtClean="0">
                <a:solidFill>
                  <a:schemeClr val="tx2"/>
                </a:solidFill>
              </a:rPr>
              <a:t> the part of Greater</a:t>
            </a:r>
            <a:r>
              <a:rPr lang="en-US" baseline="0" dirty="0" smtClean="0">
                <a:solidFill>
                  <a:schemeClr val="tx2"/>
                </a:solidFill>
              </a:rPr>
              <a:t> boston </a:t>
            </a:r>
            <a:r>
              <a:rPr lang="en-US" dirty="0" smtClean="0">
                <a:solidFill>
                  <a:schemeClr val="tx2"/>
                </a:solidFill>
              </a:rPr>
              <a:t> with</a:t>
            </a:r>
            <a:r>
              <a:rPr lang="en-US" baseline="0" dirty="0" smtClean="0">
                <a:solidFill>
                  <a:schemeClr val="tx2"/>
                </a:solidFill>
              </a:rPr>
              <a:t> the lowest percentage of white residents – the boston neighborhoods of D</a:t>
            </a:r>
            <a:r>
              <a:rPr lang="en-US" dirty="0" smtClean="0">
                <a:solidFill>
                  <a:schemeClr val="tx2"/>
                </a:solidFill>
              </a:rPr>
              <a:t>orchester, Roxbury</a:t>
            </a:r>
            <a:r>
              <a:rPr lang="en-US" baseline="0" dirty="0" smtClean="0">
                <a:solidFill>
                  <a:schemeClr val="tx2"/>
                </a:solidFill>
              </a:rPr>
              <a:t> and </a:t>
            </a:r>
            <a:r>
              <a:rPr lang="en-US" dirty="0" smtClean="0">
                <a:solidFill>
                  <a:schemeClr val="tx2"/>
                </a:solidFill>
              </a:rPr>
              <a:t>Mattapan  </a:t>
            </a:r>
            <a:endParaRPr lang="en-US" dirty="0"/>
          </a:p>
        </p:txBody>
      </p:sp>
      <p:sp>
        <p:nvSpPr>
          <p:cNvPr id="4" name="Slide Number Placeholder 3"/>
          <p:cNvSpPr>
            <a:spLocks noGrp="1"/>
          </p:cNvSpPr>
          <p:nvPr>
            <p:ph type="sldNum" sz="quarter" idx="10"/>
          </p:nvPr>
        </p:nvSpPr>
        <p:spPr/>
        <p:txBody>
          <a:bodyPr/>
          <a:lstStyle/>
          <a:p>
            <a:fld id="{CFA60FA0-3506-4C35-8BD3-FEDED051D992}" type="slidenum">
              <a:rPr lang="en-US" smtClean="0"/>
              <a:t>13</a:t>
            </a:fld>
            <a:endParaRPr lang="en-US"/>
          </a:p>
        </p:txBody>
      </p:sp>
    </p:spTree>
    <p:extLst>
      <p:ext uri="{BB962C8B-B14F-4D97-AF65-F5344CB8AC3E}">
        <p14:creationId xmlns:p14="http://schemas.microsoft.com/office/powerpoint/2010/main" val="4046726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smtClean="0"/>
              <a:t>While </a:t>
            </a:r>
            <a:r>
              <a:rPr lang="en-US" dirty="0"/>
              <a:t>Boston </a:t>
            </a:r>
            <a:r>
              <a:rPr lang="en-US" dirty="0" smtClean="0"/>
              <a:t>is </a:t>
            </a:r>
            <a:r>
              <a:rPr lang="en-US" dirty="0"/>
              <a:t>one of the nation’s most highly-educated cities, </a:t>
            </a:r>
            <a:r>
              <a:rPr lang="en-US" dirty="0">
                <a:solidFill>
                  <a:schemeClr val="tx2"/>
                </a:solidFill>
              </a:rPr>
              <a:t>fewer than 20% of adults in this area have a Bachelors degree (the map on the left),  </a:t>
            </a:r>
            <a:r>
              <a:rPr lang="en-US" dirty="0" smtClean="0">
                <a:solidFill>
                  <a:schemeClr val="tx2"/>
                </a:solidFill>
              </a:rPr>
              <a:t>in the map on the right, </a:t>
            </a:r>
            <a:r>
              <a:rPr lang="en-US" baseline="0" dirty="0" smtClean="0">
                <a:solidFill>
                  <a:schemeClr val="tx2"/>
                </a:solidFill>
              </a:rPr>
              <a:t> the highest concentration of those without a high school diploma</a:t>
            </a:r>
            <a:endParaRPr lang="en-US" dirty="0"/>
          </a:p>
        </p:txBody>
      </p:sp>
      <p:sp>
        <p:nvSpPr>
          <p:cNvPr id="4" name="Slide Number Placeholder 3"/>
          <p:cNvSpPr>
            <a:spLocks noGrp="1"/>
          </p:cNvSpPr>
          <p:nvPr>
            <p:ph type="sldNum" sz="quarter" idx="10"/>
          </p:nvPr>
        </p:nvSpPr>
        <p:spPr/>
        <p:txBody>
          <a:bodyPr/>
          <a:lstStyle/>
          <a:p>
            <a:fld id="{CFA60FA0-3506-4C35-8BD3-FEDED051D992}" type="slidenum">
              <a:rPr lang="en-US" smtClean="0"/>
              <a:pPr/>
              <a:t>14</a:t>
            </a:fld>
            <a:endParaRPr lang="en-US"/>
          </a:p>
        </p:txBody>
      </p:sp>
    </p:spTree>
    <p:extLst>
      <p:ext uri="{BB962C8B-B14F-4D97-AF65-F5344CB8AC3E}">
        <p14:creationId xmlns:p14="http://schemas.microsoft.com/office/powerpoint/2010/main" val="1331013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At 42%</a:t>
            </a:r>
            <a:r>
              <a:rPr lang="en-US" b="1" baseline="0" dirty="0" smtClean="0"/>
              <a:t>, this part of Boston contains the largest concentration of children in poverty, in the Commonwealth  at 42% , and among the highest percentages of single-parent households</a:t>
            </a:r>
            <a:endParaRPr lang="en-US" b="1" dirty="0"/>
          </a:p>
          <a:p>
            <a:r>
              <a:rPr lang="en-US" dirty="0"/>
              <a:t> </a:t>
            </a:r>
          </a:p>
          <a:p>
            <a:endParaRPr lang="en-US" dirty="0"/>
          </a:p>
        </p:txBody>
      </p:sp>
      <p:sp>
        <p:nvSpPr>
          <p:cNvPr id="4" name="Slide Number Placeholder 3"/>
          <p:cNvSpPr>
            <a:spLocks noGrp="1"/>
          </p:cNvSpPr>
          <p:nvPr>
            <p:ph type="sldNum" sz="quarter" idx="10"/>
          </p:nvPr>
        </p:nvSpPr>
        <p:spPr/>
        <p:txBody>
          <a:bodyPr/>
          <a:lstStyle/>
          <a:p>
            <a:fld id="{CFA60FA0-3506-4C35-8BD3-FEDED051D992}" type="slidenum">
              <a:rPr lang="en-US" smtClean="0"/>
              <a:pPr/>
              <a:t>15</a:t>
            </a:fld>
            <a:endParaRPr lang="en-US"/>
          </a:p>
        </p:txBody>
      </p:sp>
    </p:spTree>
    <p:extLst>
      <p:ext uri="{BB962C8B-B14F-4D97-AF65-F5344CB8AC3E}">
        <p14:creationId xmlns:p14="http://schemas.microsoft.com/office/powerpoint/2010/main" val="1575357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It</a:t>
            </a:r>
            <a:r>
              <a:rPr lang="en-US" baseline="0" dirty="0" smtClean="0"/>
              <a:t> also reflects the highest concentration of housing </a:t>
            </a:r>
            <a:r>
              <a:rPr lang="en-US" baseline="0" dirty="0" err="1" smtClean="0"/>
              <a:t>forecluosres</a:t>
            </a:r>
            <a:r>
              <a:rPr lang="en-US" baseline="0" dirty="0" smtClean="0"/>
              <a:t>, reflecting aggressive and often predatory lending before the Recession</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38B015A6-4277-46E6-9424-CC94F2F823BF}" type="slidenum">
              <a:rPr lang="en-US"/>
              <a:pPr eaLnBrk="1" hangingPunct="1"/>
              <a:t>17</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dirty="0" smtClean="0"/>
              <a:t>High rates</a:t>
            </a:r>
            <a:r>
              <a:rPr lang="en-US" baseline="0" dirty="0" smtClean="0"/>
              <a:t> of obesity and </a:t>
            </a:r>
            <a:r>
              <a:rPr lang="en-US" baseline="0" dirty="0" err="1" smtClean="0"/>
              <a:t>risng</a:t>
            </a:r>
            <a:r>
              <a:rPr lang="en-US" baseline="0" dirty="0" smtClean="0"/>
              <a:t> risk factors for preventable chronic disease</a:t>
            </a:r>
            <a:endParaRPr lang="en-US" dirty="0" smtClean="0"/>
          </a:p>
          <a:p>
            <a:pPr eaLnBrk="1" hangingPunct="1"/>
            <a:endParaRPr lang="en-US" b="1" dirty="0" smtClean="0"/>
          </a:p>
          <a:p>
            <a:pPr eaLnBrk="1" hangingPunct="1"/>
            <a:endParaRPr lang="en-US"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eaLnBrk="1" hangingPunct="1"/>
            <a:r>
              <a:rPr lang="en-US" dirty="0" smtClean="0"/>
              <a:t>As</a:t>
            </a:r>
            <a:r>
              <a:rPr lang="en-US" baseline="0" dirty="0" smtClean="0"/>
              <a:t> well as high rates of violent crime and youth violence</a:t>
            </a:r>
            <a:endParaRPr lang="en-US" dirty="0" smtClean="0"/>
          </a:p>
          <a:p>
            <a:pPr eaLnBrk="1" hangingPunct="1"/>
            <a:endParaRPr lang="en-US" dirty="0" smtClean="0"/>
          </a:p>
        </p:txBody>
      </p:sp>
      <p:graphicFrame>
        <p:nvGraphicFramePr>
          <p:cNvPr id="66564" name="Object 6"/>
          <p:cNvGraphicFramePr>
            <a:graphicFrameLocks noChangeAspect="1"/>
          </p:cNvGraphicFramePr>
          <p:nvPr/>
        </p:nvGraphicFramePr>
        <p:xfrm>
          <a:off x="1236663" y="8337550"/>
          <a:ext cx="885825" cy="692150"/>
        </p:xfrm>
        <a:graphic>
          <a:graphicData uri="http://schemas.openxmlformats.org/presentationml/2006/ole">
            <mc:AlternateContent xmlns:mc="http://schemas.openxmlformats.org/markup-compatibility/2006">
              <mc:Choice xmlns:v="urn:schemas-microsoft-com:vml" Requires="v">
                <p:oleObj spid="_x0000_s2076" name="Worksheet" showAsIcon="1" r:id="rId4" imgW="914400" imgH="714375" progId="Excel.Sheet.8">
                  <p:embed/>
                </p:oleObj>
              </mc:Choice>
              <mc:Fallback>
                <p:oleObj name="Worksheet" showAsIcon="1" r:id="rId4" imgW="914400" imgH="7143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8337550"/>
                        <a:ext cx="885825"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65" name="Object 7"/>
          <p:cNvGraphicFramePr>
            <a:graphicFrameLocks noChangeAspect="1"/>
          </p:cNvGraphicFramePr>
          <p:nvPr/>
        </p:nvGraphicFramePr>
        <p:xfrm>
          <a:off x="2843213" y="8337550"/>
          <a:ext cx="885825" cy="692150"/>
        </p:xfrm>
        <a:graphic>
          <a:graphicData uri="http://schemas.openxmlformats.org/presentationml/2006/ole">
            <mc:AlternateContent xmlns:mc="http://schemas.openxmlformats.org/markup-compatibility/2006">
              <mc:Choice xmlns:v="urn:schemas-microsoft-com:vml" Requires="v">
                <p:oleObj spid="_x0000_s2077" name="Worksheet" showAsIcon="1" r:id="rId6" imgW="914400" imgH="714375" progId="Excel.Sheet.8">
                  <p:embed/>
                </p:oleObj>
              </mc:Choice>
              <mc:Fallback>
                <p:oleObj name="Worksheet" showAsIcon="1" r:id="rId6" imgW="914400" imgH="714375"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8337550"/>
                        <a:ext cx="885825"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6" name="Line 8"/>
          <p:cNvSpPr>
            <a:spLocks noChangeShapeType="1"/>
          </p:cNvSpPr>
          <p:nvPr/>
        </p:nvSpPr>
        <p:spPr bwMode="auto">
          <a:xfrm>
            <a:off x="0" y="8115300"/>
            <a:ext cx="7010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Text Box 9"/>
          <p:cNvSpPr txBox="1">
            <a:spLocks noChangeArrowheads="1"/>
          </p:cNvSpPr>
          <p:nvPr/>
        </p:nvSpPr>
        <p:spPr bwMode="auto">
          <a:xfrm>
            <a:off x="0" y="8148638"/>
            <a:ext cx="10033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39" tIns="44070" rIns="88139" bIns="44070">
            <a:spAutoFit/>
          </a:bodyPr>
          <a:lstStyle>
            <a:lvl1pPr defTabSz="881063" eaLnBrk="0" hangingPunct="0">
              <a:defRPr>
                <a:solidFill>
                  <a:schemeClr val="tx1"/>
                </a:solidFill>
                <a:latin typeface="Arial" charset="0"/>
                <a:cs typeface="Arial" charset="0"/>
              </a:defRPr>
            </a:lvl1pPr>
            <a:lvl2pPr marL="742950" indent="-285750" defTabSz="881063" eaLnBrk="0" hangingPunct="0">
              <a:defRPr>
                <a:solidFill>
                  <a:schemeClr val="tx1"/>
                </a:solidFill>
                <a:latin typeface="Arial" charset="0"/>
                <a:cs typeface="Arial" charset="0"/>
              </a:defRPr>
            </a:lvl2pPr>
            <a:lvl3pPr marL="1143000" indent="-228600" defTabSz="881063" eaLnBrk="0" hangingPunct="0">
              <a:defRPr>
                <a:solidFill>
                  <a:schemeClr val="tx1"/>
                </a:solidFill>
                <a:latin typeface="Arial" charset="0"/>
                <a:cs typeface="Arial" charset="0"/>
              </a:defRPr>
            </a:lvl3pPr>
            <a:lvl4pPr marL="1600200" indent="-228600" defTabSz="881063" eaLnBrk="0" hangingPunct="0">
              <a:defRPr>
                <a:solidFill>
                  <a:schemeClr val="tx1"/>
                </a:solidFill>
                <a:latin typeface="Arial" charset="0"/>
                <a:cs typeface="Arial" charset="0"/>
              </a:defRPr>
            </a:lvl4pPr>
            <a:lvl5pPr marL="2057400" indent="-228600" defTabSz="881063" eaLnBrk="0" hangingPunct="0">
              <a:defRPr>
                <a:solidFill>
                  <a:schemeClr val="tx1"/>
                </a:solidFill>
                <a:latin typeface="Arial" charset="0"/>
                <a:cs typeface="Arial" charset="0"/>
              </a:defRPr>
            </a:lvl5pPr>
            <a:lvl6pPr marL="2514600" indent="-228600" defTabSz="881063" eaLnBrk="0" fontAlgn="base" hangingPunct="0">
              <a:spcBef>
                <a:spcPct val="0"/>
              </a:spcBef>
              <a:spcAft>
                <a:spcPct val="0"/>
              </a:spcAft>
              <a:defRPr>
                <a:solidFill>
                  <a:schemeClr val="tx1"/>
                </a:solidFill>
                <a:latin typeface="Arial" charset="0"/>
                <a:cs typeface="Arial" charset="0"/>
              </a:defRPr>
            </a:lvl6pPr>
            <a:lvl7pPr marL="2971800" indent="-228600" defTabSz="881063" eaLnBrk="0" fontAlgn="base" hangingPunct="0">
              <a:spcBef>
                <a:spcPct val="0"/>
              </a:spcBef>
              <a:spcAft>
                <a:spcPct val="0"/>
              </a:spcAft>
              <a:defRPr>
                <a:solidFill>
                  <a:schemeClr val="tx1"/>
                </a:solidFill>
                <a:latin typeface="Arial" charset="0"/>
                <a:cs typeface="Arial" charset="0"/>
              </a:defRPr>
            </a:lvl7pPr>
            <a:lvl8pPr marL="3429000" indent="-228600" defTabSz="881063" eaLnBrk="0" fontAlgn="base" hangingPunct="0">
              <a:spcBef>
                <a:spcPct val="0"/>
              </a:spcBef>
              <a:spcAft>
                <a:spcPct val="0"/>
              </a:spcAft>
              <a:defRPr>
                <a:solidFill>
                  <a:schemeClr val="tx1"/>
                </a:solidFill>
                <a:latin typeface="Arial" charset="0"/>
                <a:cs typeface="Arial" charset="0"/>
              </a:defRPr>
            </a:lvl8pPr>
            <a:lvl9pPr marL="3886200" indent="-228600" defTabSz="881063"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Data Tables: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African American young men 16 – 24 have the highest rates of unemployment among their peers</a:t>
            </a:r>
            <a:endParaRPr lang="en-US" dirty="0"/>
          </a:p>
        </p:txBody>
      </p:sp>
      <p:sp>
        <p:nvSpPr>
          <p:cNvPr id="4" name="Slide Number Placeholder 3"/>
          <p:cNvSpPr>
            <a:spLocks noGrp="1"/>
          </p:cNvSpPr>
          <p:nvPr>
            <p:ph type="sldNum" sz="quarter" idx="10"/>
          </p:nvPr>
        </p:nvSpPr>
        <p:spPr/>
        <p:txBody>
          <a:bodyPr/>
          <a:lstStyle/>
          <a:p>
            <a:fld id="{EA6027D6-BDA2-4F6F-AAF3-409135551D15}" type="slidenum">
              <a:rPr lang="en-US" smtClean="0"/>
              <a:t>19</a:t>
            </a:fld>
            <a:endParaRPr lang="en-US"/>
          </a:p>
        </p:txBody>
      </p:sp>
    </p:spTree>
    <p:extLst>
      <p:ext uri="{BB962C8B-B14F-4D97-AF65-F5344CB8AC3E}">
        <p14:creationId xmlns:p14="http://schemas.microsoft.com/office/powerpoint/2010/main" val="340614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1990, Boston’s poverty</a:t>
            </a:r>
            <a:r>
              <a:rPr lang="en-US" baseline="0" dirty="0" smtClean="0"/>
              <a:t> rates overall changed little,.  </a:t>
            </a:r>
            <a:r>
              <a:rPr lang="en-US" sz="1200" baseline="0" dirty="0" smtClean="0">
                <a:solidFill>
                  <a:srgbClr val="002060"/>
                </a:solidFill>
              </a:rPr>
              <a:t>A</a:t>
            </a:r>
            <a:r>
              <a:rPr lang="en-US" sz="1200" dirty="0" smtClean="0">
                <a:solidFill>
                  <a:srgbClr val="002060"/>
                </a:solidFill>
              </a:rPr>
              <a:t>bout 1 in 5 of Bostonians and almost 1 in 3 of Boston’s children lives in or below “official” poverty—with great racial /ethnic disparities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despite the hard work of many on this room today</a:t>
            </a:r>
          </a:p>
          <a:p>
            <a:endParaRPr lang="en-US" baseline="0" dirty="0" smtClean="0"/>
          </a:p>
          <a:p>
            <a:r>
              <a:rPr lang="en-US" baseline="0" dirty="0" smtClean="0"/>
              <a:t>So what happened?</a:t>
            </a:r>
          </a:p>
          <a:p>
            <a:endParaRPr lang="en-US" baseline="0" dirty="0" smtClean="0"/>
          </a:p>
          <a:p>
            <a:r>
              <a:rPr lang="en-US" baseline="0" dirty="0" smtClean="0"/>
              <a:t>While we were all focused on our work, the bottom was dropping out…</a:t>
            </a:r>
          </a:p>
          <a:p>
            <a:endParaRPr lang="en-US" baseline="0" dirty="0" smtClean="0"/>
          </a:p>
        </p:txBody>
      </p:sp>
      <p:sp>
        <p:nvSpPr>
          <p:cNvPr id="4" name="Slide Number Placeholder 3"/>
          <p:cNvSpPr>
            <a:spLocks noGrp="1"/>
          </p:cNvSpPr>
          <p:nvPr>
            <p:ph type="sldNum" sz="quarter" idx="10"/>
          </p:nvPr>
        </p:nvSpPr>
        <p:spPr/>
        <p:txBody>
          <a:bodyPr/>
          <a:lstStyle/>
          <a:p>
            <a:fld id="{CFA60FA0-3506-4C35-8BD3-FEDED051D992}" type="slidenum">
              <a:rPr lang="en-US" smtClean="0"/>
              <a:pPr/>
              <a:t>2</a:t>
            </a:fld>
            <a:endParaRPr lang="en-US"/>
          </a:p>
        </p:txBody>
      </p:sp>
    </p:spTree>
    <p:extLst>
      <p:ext uri="{BB962C8B-B14F-4D97-AF65-F5344CB8AC3E}">
        <p14:creationId xmlns:p14="http://schemas.microsoft.com/office/powerpoint/2010/main" val="1881917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2"/>
                </a:solidFill>
              </a:rPr>
              <a:t>Despite these</a:t>
            </a:r>
            <a:r>
              <a:rPr lang="en-US" b="1" baseline="0" dirty="0" smtClean="0">
                <a:solidFill>
                  <a:schemeClr val="tx2"/>
                </a:solidFill>
              </a:rPr>
              <a:t> compelling statistics about the impact on low-income households of color over the past 3 decades, </a:t>
            </a:r>
            <a:r>
              <a:rPr lang="en-US" b="1" dirty="0" smtClean="0">
                <a:solidFill>
                  <a:schemeClr val="tx2"/>
                </a:solidFill>
              </a:rPr>
              <a:t>deep </a:t>
            </a:r>
            <a:r>
              <a:rPr lang="en-US" b="1" dirty="0">
                <a:solidFill>
                  <a:schemeClr val="tx2"/>
                </a:solidFill>
              </a:rPr>
              <a:t>cuts </a:t>
            </a:r>
            <a:r>
              <a:rPr lang="en-US" b="1" dirty="0" smtClean="0">
                <a:solidFill>
                  <a:schemeClr val="tx2"/>
                </a:solidFill>
              </a:rPr>
              <a:t> have</a:t>
            </a:r>
            <a:r>
              <a:rPr lang="en-US" b="1" baseline="0" dirty="0" smtClean="0">
                <a:solidFill>
                  <a:schemeClr val="tx2"/>
                </a:solidFill>
              </a:rPr>
              <a:t> been made </a:t>
            </a:r>
            <a:r>
              <a:rPr lang="en-US" b="1" dirty="0" smtClean="0">
                <a:solidFill>
                  <a:schemeClr val="tx2"/>
                </a:solidFill>
              </a:rPr>
              <a:t>in </a:t>
            </a:r>
            <a:r>
              <a:rPr lang="en-US" b="1" dirty="0">
                <a:solidFill>
                  <a:schemeClr val="tx2"/>
                </a:solidFill>
              </a:rPr>
              <a:t>programs proven to be </a:t>
            </a:r>
            <a:r>
              <a:rPr lang="en-US" b="1" dirty="0" smtClean="0">
                <a:solidFill>
                  <a:schemeClr val="tx2"/>
                </a:solidFill>
              </a:rPr>
              <a:t>effective,</a:t>
            </a:r>
            <a:r>
              <a:rPr lang="en-US" b="1" baseline="0" dirty="0" smtClean="0">
                <a:solidFill>
                  <a:schemeClr val="tx2"/>
                </a:solidFill>
              </a:rPr>
              <a:t> s</a:t>
            </a:r>
            <a:r>
              <a:rPr lang="en-US" b="1" dirty="0" smtClean="0">
                <a:solidFill>
                  <a:schemeClr val="tx2"/>
                </a:solidFill>
              </a:rPr>
              <a:t>uch as Head start, with every dollar invested shown to save between $ 7 and $9 in future public costs such  incarceration and obesity ,</a:t>
            </a:r>
            <a:r>
              <a:rPr lang="en-US" b="1" baseline="0" dirty="0" smtClean="0">
                <a:solidFill>
                  <a:schemeClr val="tx2"/>
                </a:solidFill>
              </a:rPr>
              <a:t> creating a viscous cycle</a:t>
            </a:r>
            <a:endParaRPr lang="en-US" dirty="0"/>
          </a:p>
        </p:txBody>
      </p:sp>
      <p:sp>
        <p:nvSpPr>
          <p:cNvPr id="4" name="Slide Number Placeholder 3"/>
          <p:cNvSpPr>
            <a:spLocks noGrp="1"/>
          </p:cNvSpPr>
          <p:nvPr>
            <p:ph type="sldNum" sz="quarter" idx="10"/>
          </p:nvPr>
        </p:nvSpPr>
        <p:spPr/>
        <p:txBody>
          <a:bodyPr/>
          <a:lstStyle/>
          <a:p>
            <a:fld id="{CFA60FA0-3506-4C35-8BD3-FEDED051D992}" type="slidenum">
              <a:rPr lang="en-US" smtClean="0"/>
              <a:t>20</a:t>
            </a:fld>
            <a:endParaRPr lang="en-US"/>
          </a:p>
        </p:txBody>
      </p:sp>
    </p:spTree>
    <p:extLst>
      <p:ext uri="{BB962C8B-B14F-4D97-AF65-F5344CB8AC3E}">
        <p14:creationId xmlns:p14="http://schemas.microsoft.com/office/powerpoint/2010/main" val="1000065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a:t>
            </a:r>
            <a:r>
              <a:rPr lang="en-US" sz="1200" baseline="0" dirty="0" smtClean="0"/>
              <a:t> bottom line is that </a:t>
            </a:r>
            <a:r>
              <a:rPr lang="en-US" sz="1200" dirty="0" smtClean="0"/>
              <a:t>The region’s youngest residents,</a:t>
            </a:r>
            <a:r>
              <a:rPr lang="en-US" sz="1200" baseline="0" dirty="0" smtClean="0"/>
              <a:t> </a:t>
            </a:r>
            <a:r>
              <a:rPr lang="en-US" sz="1200" dirty="0" smtClean="0"/>
              <a:t>increasingly</a:t>
            </a:r>
            <a:r>
              <a:rPr lang="en-US" sz="1200" baseline="0" dirty="0" smtClean="0"/>
              <a:t> of color,</a:t>
            </a:r>
            <a:r>
              <a:rPr lang="en-US" sz="1200" dirty="0" smtClean="0"/>
              <a:t> are</a:t>
            </a:r>
            <a:r>
              <a:rPr lang="en-US" sz="1200" baseline="0" dirty="0" smtClean="0"/>
              <a:t> t</a:t>
            </a:r>
            <a:r>
              <a:rPr lang="en-US" sz="1200" dirty="0" smtClean="0"/>
              <a:t>he most at risk in this fragile economy</a:t>
            </a:r>
            <a:r>
              <a:rPr lang="en-US" sz="1200" baseline="0" dirty="0" smtClean="0"/>
              <a:t> – in Boston, the Greater Boston and the 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We ALL </a:t>
            </a:r>
            <a:r>
              <a:rPr lang="en-US" sz="1200" dirty="0" smtClean="0"/>
              <a:t>have a stake in their success as disproportionately white, educated Baby Boomers make way for a younger and more diverse workforce.</a:t>
            </a:r>
          </a:p>
          <a:p>
            <a:endParaRPr lang="en-US" dirty="0"/>
          </a:p>
        </p:txBody>
      </p:sp>
      <p:sp>
        <p:nvSpPr>
          <p:cNvPr id="4" name="Slide Number Placeholder 3"/>
          <p:cNvSpPr>
            <a:spLocks noGrp="1"/>
          </p:cNvSpPr>
          <p:nvPr>
            <p:ph type="sldNum" sz="quarter" idx="10"/>
          </p:nvPr>
        </p:nvSpPr>
        <p:spPr/>
        <p:txBody>
          <a:bodyPr/>
          <a:lstStyle/>
          <a:p>
            <a:fld id="{EA6027D6-BDA2-4F6F-AAF3-409135551D15}" type="slidenum">
              <a:rPr lang="en-US" smtClean="0"/>
              <a:t>21</a:t>
            </a:fld>
            <a:endParaRPr lang="en-US"/>
          </a:p>
        </p:txBody>
      </p:sp>
    </p:spTree>
    <p:extLst>
      <p:ext uri="{BB962C8B-B14F-4D97-AF65-F5344CB8AC3E}">
        <p14:creationId xmlns:p14="http://schemas.microsoft.com/office/powerpoint/2010/main" val="1142738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DFC3454E-9B99-4C8A-96FE-5326A2D2DB89}" type="slidenum">
              <a:rPr lang="en-US" smtClean="0"/>
              <a:pPr eaLnBrk="1" hangingPunct="1"/>
              <a:t>22</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And with that, on behalf of our future leaders,  thank you.</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8300D-34F0-4B5D-8E11-6DD289EFF16E}" type="slidenum">
              <a:rPr lang="en-US" smtClean="0"/>
              <a:pPr/>
              <a:t>23</a:t>
            </a:fld>
            <a:endParaRPr lang="en-US"/>
          </a:p>
        </p:txBody>
      </p:sp>
    </p:spTree>
    <p:extLst>
      <p:ext uri="{BB962C8B-B14F-4D97-AF65-F5344CB8AC3E}">
        <p14:creationId xmlns:p14="http://schemas.microsoft.com/office/powerpoint/2010/main" val="1824005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8300D-34F0-4B5D-8E11-6DD289EFF16E}" type="slidenum">
              <a:rPr lang="en-US" smtClean="0"/>
              <a:pPr/>
              <a:t>24</a:t>
            </a:fld>
            <a:endParaRPr lang="en-US"/>
          </a:p>
        </p:txBody>
      </p:sp>
    </p:spTree>
    <p:extLst>
      <p:ext uri="{BB962C8B-B14F-4D97-AF65-F5344CB8AC3E}">
        <p14:creationId xmlns:p14="http://schemas.microsoft.com/office/powerpoint/2010/main" val="189544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smtClean="0">
                <a:solidFill>
                  <a:schemeClr val="tx2">
                    <a:lumMod val="75000"/>
                  </a:schemeClr>
                </a:solidFill>
              </a:rPr>
              <a:t>Because recent</a:t>
            </a:r>
          </a:p>
          <a:p>
            <a:pPr algn="ctr"/>
            <a:r>
              <a:rPr lang="en-US" sz="1200" dirty="0" smtClean="0">
                <a:solidFill>
                  <a:schemeClr val="tx2">
                    <a:lumMod val="75000"/>
                  </a:schemeClr>
                </a:solidFill>
              </a:rPr>
              <a:t>structural economic trends have eliminated jobs and widened disparities. </a:t>
            </a:r>
          </a:p>
          <a:p>
            <a:endParaRPr lang="en-US" baseline="0" dirty="0" smtClean="0"/>
          </a:p>
        </p:txBody>
      </p:sp>
      <p:sp>
        <p:nvSpPr>
          <p:cNvPr id="4" name="Slide Number Placeholder 3"/>
          <p:cNvSpPr>
            <a:spLocks noGrp="1"/>
          </p:cNvSpPr>
          <p:nvPr>
            <p:ph type="sldNum" sz="quarter" idx="10"/>
          </p:nvPr>
        </p:nvSpPr>
        <p:spPr/>
        <p:txBody>
          <a:bodyPr/>
          <a:lstStyle/>
          <a:p>
            <a:fld id="{0B23D602-7579-4651-A58D-B66DAD4FA5A5}" type="slidenum">
              <a:rPr lang="en-US" smtClean="0"/>
              <a:pPr/>
              <a:t>3</a:t>
            </a:fld>
            <a:endParaRPr lang="en-US"/>
          </a:p>
        </p:txBody>
      </p:sp>
    </p:spTree>
    <p:extLst>
      <p:ext uri="{BB962C8B-B14F-4D97-AF65-F5344CB8AC3E}">
        <p14:creationId xmlns:p14="http://schemas.microsoft.com/office/powerpoint/2010/main" val="312918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smtClean="0"/>
              <a:t>In contrast to the three decades right after WW II, over the past</a:t>
            </a:r>
            <a:r>
              <a:rPr lang="en-US" baseline="0" dirty="0" smtClean="0"/>
              <a:t> 30- years, </a:t>
            </a:r>
            <a:r>
              <a:rPr lang="en-US" dirty="0" smtClean="0"/>
              <a:t>automation and </a:t>
            </a:r>
            <a:r>
              <a:rPr lang="en-US" dirty="0"/>
              <a:t>outsourcing </a:t>
            </a:r>
            <a:r>
              <a:rPr lang="en-US" dirty="0" smtClean="0"/>
              <a:t>divorced</a:t>
            </a:r>
            <a:r>
              <a:rPr lang="en-US" baseline="0" dirty="0" smtClean="0"/>
              <a:t> worker productivity from wages</a:t>
            </a:r>
            <a:r>
              <a:rPr lang="en-US" dirty="0" smtClean="0"/>
              <a:t>,</a:t>
            </a:r>
            <a:r>
              <a:rPr lang="en-US" baseline="0" dirty="0" smtClean="0"/>
              <a:t> </a:t>
            </a:r>
            <a:r>
              <a:rPr lang="en-US" dirty="0" smtClean="0"/>
              <a:t>with great gains for </a:t>
            </a:r>
            <a:r>
              <a:rPr lang="en-US" dirty="0"/>
              <a:t>those at the </a:t>
            </a:r>
            <a:r>
              <a:rPr lang="en-US" dirty="0" smtClean="0"/>
              <a:t>top,</a:t>
            </a:r>
            <a:r>
              <a:rPr lang="en-US" baseline="0" dirty="0" smtClean="0"/>
              <a:t> </a:t>
            </a:r>
            <a:r>
              <a:rPr lang="en-US" dirty="0" smtClean="0"/>
              <a:t>losses</a:t>
            </a:r>
            <a:r>
              <a:rPr lang="en-US" baseline="0" dirty="0" smtClean="0"/>
              <a:t> </a:t>
            </a:r>
            <a:r>
              <a:rPr lang="en-US" dirty="0" smtClean="0"/>
              <a:t>for </a:t>
            </a:r>
            <a:r>
              <a:rPr lang="en-US" dirty="0"/>
              <a:t>those at the bottom</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what </a:t>
            </a:r>
            <a:r>
              <a:rPr lang="en-US" dirty="0" smtClean="0"/>
              <a:t>black scholar William Julius Wilson called</a:t>
            </a:r>
            <a:r>
              <a:rPr lang="en-US" baseline="0" dirty="0" smtClean="0"/>
              <a:t>  the end of work…</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B23D602-7579-4651-A58D-B66DAD4FA5A5}" type="slidenum">
              <a:rPr lang="en-US" smtClean="0"/>
              <a:pPr/>
              <a:t>4</a:t>
            </a:fld>
            <a:endParaRPr lang="en-US"/>
          </a:p>
        </p:txBody>
      </p:sp>
    </p:spTree>
    <p:extLst>
      <p:ext uri="{BB962C8B-B14F-4D97-AF65-F5344CB8AC3E}">
        <p14:creationId xmlns:p14="http://schemas.microsoft.com/office/powerpoint/2010/main" val="158601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2000s we entered new territory:  declining corporate taxes, rising corporate profits but barely any increase in jobs</a:t>
            </a:r>
            <a:endParaRPr lang="en-US" dirty="0"/>
          </a:p>
        </p:txBody>
      </p:sp>
      <p:sp>
        <p:nvSpPr>
          <p:cNvPr id="4" name="Slide Number Placeholder 3"/>
          <p:cNvSpPr>
            <a:spLocks noGrp="1"/>
          </p:cNvSpPr>
          <p:nvPr>
            <p:ph type="sldNum" sz="quarter" idx="10"/>
          </p:nvPr>
        </p:nvSpPr>
        <p:spPr/>
        <p:txBody>
          <a:bodyPr/>
          <a:lstStyle/>
          <a:p>
            <a:fld id="{0B23D602-7579-4651-A58D-B66DAD4FA5A5}" type="slidenum">
              <a:rPr lang="en-US" smtClean="0"/>
              <a:pPr/>
              <a:t>5</a:t>
            </a:fld>
            <a:endParaRPr lang="en-US"/>
          </a:p>
        </p:txBody>
      </p:sp>
    </p:spTree>
    <p:extLst>
      <p:ext uri="{BB962C8B-B14F-4D97-AF65-F5344CB8AC3E}">
        <p14:creationId xmlns:p14="http://schemas.microsoft.com/office/powerpoint/2010/main" val="35661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With near-stagnant average incomes, Americans tried to get ahead – buy a home, go to college  -- and instead,  incurred record debt, making them highly vulnerable to the impact of the Great Recession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s</a:t>
            </a:r>
            <a:r>
              <a:rPr lang="en-US" dirty="0" smtClean="0"/>
              <a:t>harply rising health care costs more than absorbed</a:t>
            </a:r>
            <a:r>
              <a:rPr lang="en-US" baseline="0" dirty="0" smtClean="0"/>
              <a:t> any small average wage gains</a:t>
            </a:r>
            <a:r>
              <a:rPr lang="en-US" dirty="0" smtClean="0"/>
              <a:t>  over the decade</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B23D602-7579-4651-A58D-B66DAD4FA5A5}" type="slidenum">
              <a:rPr lang="en-US" smtClean="0"/>
              <a:pPr/>
              <a:t>6</a:t>
            </a:fld>
            <a:endParaRPr lang="en-US"/>
          </a:p>
        </p:txBody>
      </p:sp>
    </p:spTree>
    <p:extLst>
      <p:ext uri="{BB962C8B-B14F-4D97-AF65-F5344CB8AC3E}">
        <p14:creationId xmlns:p14="http://schemas.microsoft.com/office/powerpoint/2010/main" val="378810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most heart-breaking slide. Between 2005 a</a:t>
            </a:r>
            <a:r>
              <a:rPr lang="en-US" baseline="0" dirty="0" smtClean="0"/>
              <a:t>nd 2009, blacks Asians lost half of their net worth and Latinos lost 2/3s because their wealth was more tied to their home values than whites, who on average held more wealth in stocks.</a:t>
            </a:r>
            <a:endParaRPr lang="en-US" dirty="0"/>
          </a:p>
        </p:txBody>
      </p:sp>
      <p:sp>
        <p:nvSpPr>
          <p:cNvPr id="4" name="Slide Number Placeholder 3"/>
          <p:cNvSpPr>
            <a:spLocks noGrp="1"/>
          </p:cNvSpPr>
          <p:nvPr>
            <p:ph type="sldNum" sz="quarter" idx="10"/>
          </p:nvPr>
        </p:nvSpPr>
        <p:spPr/>
        <p:txBody>
          <a:bodyPr/>
          <a:lstStyle/>
          <a:p>
            <a:fld id="{EA6027D6-BDA2-4F6F-AAF3-409135551D15}" type="slidenum">
              <a:rPr lang="en-US" smtClean="0"/>
              <a:t>7</a:t>
            </a:fld>
            <a:endParaRPr lang="en-US"/>
          </a:p>
        </p:txBody>
      </p:sp>
    </p:spTree>
    <p:extLst>
      <p:ext uri="{BB962C8B-B14F-4D97-AF65-F5344CB8AC3E}">
        <p14:creationId xmlns:p14="http://schemas.microsoft.com/office/powerpoint/2010/main" val="72807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consequences of these trends, hard as it may be to grasp,  is that today, in comparison with our wealthy industrialized peers, Americans are the most personally indebted, the most incarcerated, the most income unequal, the most overweight and obese, pay the most for health care, consume the most energy per capita (next to Canada) and have the least intergenerational mobility (next to Britain).</a:t>
            </a:r>
          </a:p>
          <a:p>
            <a:endParaRPr lang="en-US" dirty="0"/>
          </a:p>
        </p:txBody>
      </p:sp>
      <p:sp>
        <p:nvSpPr>
          <p:cNvPr id="4" name="Slide Number Placeholder 3"/>
          <p:cNvSpPr>
            <a:spLocks noGrp="1"/>
          </p:cNvSpPr>
          <p:nvPr>
            <p:ph type="sldNum" sz="quarter" idx="10"/>
          </p:nvPr>
        </p:nvSpPr>
        <p:spPr/>
        <p:txBody>
          <a:bodyPr/>
          <a:lstStyle/>
          <a:p>
            <a:fld id="{0B23D602-7579-4651-A58D-B66DAD4FA5A5}" type="slidenum">
              <a:rPr lang="en-US" smtClean="0"/>
              <a:pPr/>
              <a:t>8</a:t>
            </a:fld>
            <a:endParaRPr lang="en-US"/>
          </a:p>
        </p:txBody>
      </p:sp>
    </p:spTree>
    <p:extLst>
      <p:ext uri="{BB962C8B-B14F-4D97-AF65-F5344CB8AC3E}">
        <p14:creationId xmlns:p14="http://schemas.microsoft.com/office/powerpoint/2010/main" val="136300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93465B58-6B3C-4264-A1C8-DD828BA34CC9}" type="slidenum">
              <a:rPr lang="en-US" sz="1200"/>
              <a:pPr algn="r" eaLnBrk="1" hangingPunct="1"/>
              <a:t>9</a:t>
            </a:fld>
            <a:endParaRPr 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779463"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400" dirty="0" smtClean="0"/>
              <a:t>So</a:t>
            </a:r>
            <a:r>
              <a:rPr lang="en-US" sz="1400" baseline="0" dirty="0" smtClean="0"/>
              <a:t>, w</a:t>
            </a:r>
            <a:r>
              <a:rPr lang="en-US" sz="1400" dirty="0" smtClean="0"/>
              <a:t>here </a:t>
            </a:r>
            <a:r>
              <a:rPr lang="en-US" sz="1400" dirty="0"/>
              <a:t>do we fit </a:t>
            </a:r>
            <a:r>
              <a:rPr lang="en-US" sz="1400" dirty="0" smtClean="0"/>
              <a:t>nationally?</a:t>
            </a:r>
            <a:endParaRPr lang="en-US" sz="1400" dirty="0"/>
          </a:p>
          <a:p>
            <a:pPr eaLnBrk="1" hangingPunct="1">
              <a:lnSpc>
                <a:spcPct val="90000"/>
              </a:lnSpc>
            </a:pPr>
            <a:endParaRPr lang="en-US" sz="1400" dirty="0"/>
          </a:p>
          <a:p>
            <a:r>
              <a:rPr lang="en-US" sz="1400" b="1" dirty="0"/>
              <a:t>Suffolk County </a:t>
            </a:r>
            <a:r>
              <a:rPr lang="en-US" sz="1400" b="1" dirty="0" smtClean="0"/>
              <a:t>–driven by Boston --ranks </a:t>
            </a:r>
            <a:r>
              <a:rPr lang="en-US" sz="1400" b="1" dirty="0"/>
              <a:t>among the </a:t>
            </a:r>
            <a:r>
              <a:rPr lang="en-US" sz="1400" b="1" dirty="0" smtClean="0"/>
              <a:t>top 50 </a:t>
            </a:r>
            <a:r>
              <a:rPr lang="en-US" sz="1400" b="1" dirty="0"/>
              <a:t>most unequal of 3200 US counties. </a:t>
            </a:r>
          </a:p>
          <a:p>
            <a:pPr eaLnBrk="1" hangingPunct="1">
              <a:lnSpc>
                <a:spcPct val="90000"/>
              </a:lnSpc>
            </a:pPr>
            <a:endParaRPr lang="en-US" sz="1400" dirty="0"/>
          </a:p>
          <a:p>
            <a:pPr eaLnBrk="1" hangingPunct="1">
              <a:lnSpc>
                <a:spcPct val="90000"/>
              </a:lnSpc>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ADEB87-EBD3-44D0-B39B-C129032D95DC}"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811E1-2D46-42BD-96E6-972E92D2C0AB}" type="slidenum">
              <a:rPr lang="en-US" smtClean="0"/>
              <a:pPr/>
              <a:t>‹#›</a:t>
            </a:fld>
            <a:endParaRPr lang="en-US"/>
          </a:p>
        </p:txBody>
      </p:sp>
    </p:spTree>
    <p:extLst>
      <p:ext uri="{BB962C8B-B14F-4D97-AF65-F5344CB8AC3E}">
        <p14:creationId xmlns:p14="http://schemas.microsoft.com/office/powerpoint/2010/main" val="137620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DEB87-EBD3-44D0-B39B-C129032D95DC}"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811E1-2D46-42BD-96E6-972E92D2C0AB}" type="slidenum">
              <a:rPr lang="en-US" smtClean="0"/>
              <a:pPr/>
              <a:t>‹#›</a:t>
            </a:fld>
            <a:endParaRPr lang="en-US"/>
          </a:p>
        </p:txBody>
      </p:sp>
    </p:spTree>
    <p:extLst>
      <p:ext uri="{BB962C8B-B14F-4D97-AF65-F5344CB8AC3E}">
        <p14:creationId xmlns:p14="http://schemas.microsoft.com/office/powerpoint/2010/main" val="64735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DEB87-EBD3-44D0-B39B-C129032D95DC}"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811E1-2D46-42BD-96E6-972E92D2C0AB}" type="slidenum">
              <a:rPr lang="en-US" smtClean="0"/>
              <a:pPr/>
              <a:t>‹#›</a:t>
            </a:fld>
            <a:endParaRPr lang="en-US"/>
          </a:p>
        </p:txBody>
      </p:sp>
    </p:spTree>
    <p:extLst>
      <p:ext uri="{BB962C8B-B14F-4D97-AF65-F5344CB8AC3E}">
        <p14:creationId xmlns:p14="http://schemas.microsoft.com/office/powerpoint/2010/main" val="1119615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06190A3E-9702-4F10-8F61-C3F8CB38408D}" type="slidenum">
              <a:rPr lang="en-US"/>
              <a:pPr>
                <a:defRPr/>
              </a:pPr>
              <a:t>‹#›</a:t>
            </a:fld>
            <a:endParaRPr lang="en-US"/>
          </a:p>
        </p:txBody>
      </p:sp>
    </p:spTree>
    <p:extLst>
      <p:ext uri="{BB962C8B-B14F-4D97-AF65-F5344CB8AC3E}">
        <p14:creationId xmlns:p14="http://schemas.microsoft.com/office/powerpoint/2010/main" val="220255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DEB87-EBD3-44D0-B39B-C129032D95DC}"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811E1-2D46-42BD-96E6-972E92D2C0AB}" type="slidenum">
              <a:rPr lang="en-US" smtClean="0"/>
              <a:pPr/>
              <a:t>‹#›</a:t>
            </a:fld>
            <a:endParaRPr lang="en-US"/>
          </a:p>
        </p:txBody>
      </p:sp>
    </p:spTree>
    <p:extLst>
      <p:ext uri="{BB962C8B-B14F-4D97-AF65-F5344CB8AC3E}">
        <p14:creationId xmlns:p14="http://schemas.microsoft.com/office/powerpoint/2010/main" val="419461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DEB87-EBD3-44D0-B39B-C129032D95DC}"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811E1-2D46-42BD-96E6-972E92D2C0AB}" type="slidenum">
              <a:rPr lang="en-US" smtClean="0"/>
              <a:pPr/>
              <a:t>‹#›</a:t>
            </a:fld>
            <a:endParaRPr lang="en-US"/>
          </a:p>
        </p:txBody>
      </p:sp>
    </p:spTree>
    <p:extLst>
      <p:ext uri="{BB962C8B-B14F-4D97-AF65-F5344CB8AC3E}">
        <p14:creationId xmlns:p14="http://schemas.microsoft.com/office/powerpoint/2010/main" val="171104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DEB87-EBD3-44D0-B39B-C129032D95DC}"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811E1-2D46-42BD-96E6-972E92D2C0AB}" type="slidenum">
              <a:rPr lang="en-US" smtClean="0"/>
              <a:pPr/>
              <a:t>‹#›</a:t>
            </a:fld>
            <a:endParaRPr lang="en-US"/>
          </a:p>
        </p:txBody>
      </p:sp>
    </p:spTree>
    <p:extLst>
      <p:ext uri="{BB962C8B-B14F-4D97-AF65-F5344CB8AC3E}">
        <p14:creationId xmlns:p14="http://schemas.microsoft.com/office/powerpoint/2010/main" val="351954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DEB87-EBD3-44D0-B39B-C129032D95DC}" type="datetimeFigureOut">
              <a:rPr lang="en-US" smtClean="0"/>
              <a:pPr/>
              <a:t>2/21/2012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811E1-2D46-42BD-96E6-972E92D2C0AB}" type="slidenum">
              <a:rPr lang="en-US" smtClean="0"/>
              <a:pPr/>
              <a:t>‹#›</a:t>
            </a:fld>
            <a:endParaRPr lang="en-US"/>
          </a:p>
        </p:txBody>
      </p:sp>
    </p:spTree>
    <p:extLst>
      <p:ext uri="{BB962C8B-B14F-4D97-AF65-F5344CB8AC3E}">
        <p14:creationId xmlns:p14="http://schemas.microsoft.com/office/powerpoint/2010/main" val="407265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DEB87-EBD3-44D0-B39B-C129032D95DC}" type="datetimeFigureOut">
              <a:rPr lang="en-US" smtClean="0"/>
              <a:pPr/>
              <a:t>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811E1-2D46-42BD-96E6-972E92D2C0AB}" type="slidenum">
              <a:rPr lang="en-US" smtClean="0"/>
              <a:pPr/>
              <a:t>‹#›</a:t>
            </a:fld>
            <a:endParaRPr lang="en-US"/>
          </a:p>
        </p:txBody>
      </p:sp>
    </p:spTree>
    <p:extLst>
      <p:ext uri="{BB962C8B-B14F-4D97-AF65-F5344CB8AC3E}">
        <p14:creationId xmlns:p14="http://schemas.microsoft.com/office/powerpoint/2010/main" val="247201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EB87-EBD3-44D0-B39B-C129032D95DC}" type="datetimeFigureOut">
              <a:rPr lang="en-US" smtClean="0"/>
              <a:pPr/>
              <a:t>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811E1-2D46-42BD-96E6-972E92D2C0AB}" type="slidenum">
              <a:rPr lang="en-US" smtClean="0"/>
              <a:pPr/>
              <a:t>‹#›</a:t>
            </a:fld>
            <a:endParaRPr lang="en-US"/>
          </a:p>
        </p:txBody>
      </p:sp>
    </p:spTree>
    <p:extLst>
      <p:ext uri="{BB962C8B-B14F-4D97-AF65-F5344CB8AC3E}">
        <p14:creationId xmlns:p14="http://schemas.microsoft.com/office/powerpoint/2010/main" val="155951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DEB87-EBD3-44D0-B39B-C129032D95DC}"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811E1-2D46-42BD-96E6-972E92D2C0AB}" type="slidenum">
              <a:rPr lang="en-US" smtClean="0"/>
              <a:pPr/>
              <a:t>‹#›</a:t>
            </a:fld>
            <a:endParaRPr lang="en-US"/>
          </a:p>
        </p:txBody>
      </p:sp>
    </p:spTree>
    <p:extLst>
      <p:ext uri="{BB962C8B-B14F-4D97-AF65-F5344CB8AC3E}">
        <p14:creationId xmlns:p14="http://schemas.microsoft.com/office/powerpoint/2010/main" val="175360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DEB87-EBD3-44D0-B39B-C129032D95DC}"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811E1-2D46-42BD-96E6-972E92D2C0AB}" type="slidenum">
              <a:rPr lang="en-US" smtClean="0"/>
              <a:pPr/>
              <a:t>‹#›</a:t>
            </a:fld>
            <a:endParaRPr lang="en-US"/>
          </a:p>
        </p:txBody>
      </p:sp>
    </p:spTree>
    <p:extLst>
      <p:ext uri="{BB962C8B-B14F-4D97-AF65-F5344CB8AC3E}">
        <p14:creationId xmlns:p14="http://schemas.microsoft.com/office/powerpoint/2010/main" val="402589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DEB87-EBD3-44D0-B39B-C129032D95DC}" type="datetimeFigureOut">
              <a:rPr lang="en-US" smtClean="0"/>
              <a:pPr/>
              <a:t>2/21/2012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811E1-2D46-42BD-96E6-972E92D2C0AB}" type="slidenum">
              <a:rPr lang="en-US" smtClean="0"/>
              <a:pPr/>
              <a:t>‹#›</a:t>
            </a:fld>
            <a:endParaRPr lang="en-US"/>
          </a:p>
        </p:txBody>
      </p:sp>
    </p:spTree>
    <p:extLst>
      <p:ext uri="{BB962C8B-B14F-4D97-AF65-F5344CB8AC3E}">
        <p14:creationId xmlns:p14="http://schemas.microsoft.com/office/powerpoint/2010/main" val="2023841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85800"/>
            <a:ext cx="8382000" cy="4953000"/>
          </a:xfrm>
        </p:spPr>
        <p:txBody>
          <a:bodyPr>
            <a:normAutofit lnSpcReduction="10000"/>
          </a:bodyPr>
          <a:lstStyle/>
          <a:p>
            <a:r>
              <a:rPr lang="en-US" sz="4800" b="1" dirty="0" smtClean="0">
                <a:solidFill>
                  <a:schemeClr val="tx2"/>
                </a:solidFill>
              </a:rPr>
              <a:t>Structural </a:t>
            </a:r>
            <a:r>
              <a:rPr lang="en-US" sz="4800" b="1" dirty="0">
                <a:solidFill>
                  <a:schemeClr val="tx2"/>
                </a:solidFill>
              </a:rPr>
              <a:t> </a:t>
            </a:r>
            <a:r>
              <a:rPr lang="en-US" sz="4800" b="1" dirty="0" smtClean="0">
                <a:solidFill>
                  <a:schemeClr val="tx2"/>
                </a:solidFill>
              </a:rPr>
              <a:t>                                 Economic Change &amp; Racial/Ethnic Disparities in Boston</a:t>
            </a:r>
          </a:p>
          <a:p>
            <a:endParaRPr lang="en-US" sz="3600" b="1" dirty="0" smtClean="0">
              <a:solidFill>
                <a:schemeClr val="tx2"/>
              </a:solidFill>
            </a:endParaRPr>
          </a:p>
          <a:p>
            <a:r>
              <a:rPr lang="en-US" sz="3600" b="1" dirty="0" smtClean="0">
                <a:solidFill>
                  <a:schemeClr val="tx2">
                    <a:lumMod val="60000"/>
                    <a:lumOff val="40000"/>
                  </a:schemeClr>
                </a:solidFill>
              </a:rPr>
              <a:t>The Boston Indicators Project</a:t>
            </a:r>
          </a:p>
          <a:p>
            <a:r>
              <a:rPr lang="en-US" sz="3600" b="1" dirty="0" smtClean="0">
                <a:solidFill>
                  <a:schemeClr val="tx2">
                    <a:lumMod val="60000"/>
                    <a:lumOff val="40000"/>
                  </a:schemeClr>
                </a:solidFill>
              </a:rPr>
              <a:t>February 10, 2012</a:t>
            </a:r>
          </a:p>
          <a:p>
            <a:endParaRPr lang="en-US" sz="3600" b="1" dirty="0" smtClean="0">
              <a:solidFill>
                <a:schemeClr val="tx2"/>
              </a:solidFill>
            </a:endParaRPr>
          </a:p>
          <a:p>
            <a:endParaRPr lang="en-US" sz="4800" b="1" dirty="0" smtClean="0">
              <a:solidFill>
                <a:schemeClr val="tx2"/>
              </a:solidFill>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2133303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sz="3400" dirty="0" smtClean="0">
                <a:solidFill>
                  <a:schemeClr val="tx2"/>
                </a:solidFill>
              </a:rPr>
              <a:t>In Boston, increasing income disparity by race/ethnicity and widening income inequality</a:t>
            </a:r>
            <a:endParaRPr lang="en-US" sz="3400" dirty="0">
              <a:solidFill>
                <a:schemeClr val="tx2"/>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0" y="1976718"/>
            <a:ext cx="3714044" cy="39624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981200"/>
            <a:ext cx="4181475" cy="3533775"/>
          </a:xfrm>
          <a:prstGeom prst="rect">
            <a:avLst/>
          </a:prstGeom>
        </p:spPr>
      </p:pic>
    </p:spTree>
    <p:extLst>
      <p:ext uri="{BB962C8B-B14F-4D97-AF65-F5344CB8AC3E}">
        <p14:creationId xmlns:p14="http://schemas.microsoft.com/office/powerpoint/2010/main" val="2455598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3400" dirty="0" smtClean="0">
                <a:solidFill>
                  <a:schemeClr val="tx2"/>
                </a:solidFill>
              </a:rPr>
              <a:t>Example - Disparities in health-related jobs by annual wage: whites/Asians vs. blacks/Latinos</a:t>
            </a:r>
            <a:endParaRPr lang="en-US" sz="3400"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569720"/>
            <a:ext cx="6949262" cy="5257800"/>
          </a:xfrm>
        </p:spPr>
      </p:pic>
    </p:spTree>
    <p:extLst>
      <p:ext uri="{BB962C8B-B14F-4D97-AF65-F5344CB8AC3E}">
        <p14:creationId xmlns:p14="http://schemas.microsoft.com/office/powerpoint/2010/main" val="3433413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fontScale="90000"/>
          </a:bodyPr>
          <a:lstStyle/>
          <a:p>
            <a:r>
              <a:rPr lang="en-US" sz="3600" dirty="0" smtClean="0">
                <a:solidFill>
                  <a:schemeClr val="tx2"/>
                </a:solidFill>
              </a:rPr>
              <a:t>With persistent racial/ethnic disparities in education: 3</a:t>
            </a:r>
            <a:r>
              <a:rPr lang="en-US" sz="3600" baseline="30000" dirty="0" smtClean="0">
                <a:solidFill>
                  <a:schemeClr val="tx2"/>
                </a:solidFill>
              </a:rPr>
              <a:t>rd</a:t>
            </a:r>
            <a:r>
              <a:rPr lang="en-US" sz="3600" dirty="0" smtClean="0">
                <a:solidFill>
                  <a:schemeClr val="tx2"/>
                </a:solidFill>
              </a:rPr>
              <a:t> grade reading; adults with a BA or higher  </a:t>
            </a:r>
            <a:endParaRPr lang="en-US" sz="3600" dirty="0">
              <a:solidFill>
                <a:schemeClr val="tx2"/>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19600" y="1676399"/>
            <a:ext cx="4648200" cy="4648201"/>
          </a:xfr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600200"/>
            <a:ext cx="4419600" cy="4590231"/>
          </a:xfrm>
          <a:prstGeom prst="rect">
            <a:avLst/>
          </a:prstGeom>
        </p:spPr>
      </p:pic>
    </p:spTree>
    <p:extLst>
      <p:ext uri="{BB962C8B-B14F-4D97-AF65-F5344CB8AC3E}">
        <p14:creationId xmlns:p14="http://schemas.microsoft.com/office/powerpoint/2010/main" val="3122412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sz="3200" b="1" dirty="0" smtClean="0">
                <a:solidFill>
                  <a:schemeClr val="tx2"/>
                </a:solidFill>
              </a:rPr>
              <a:t>RACE, GEOGRAPHY: </a:t>
            </a:r>
            <a:r>
              <a:rPr lang="en-US" sz="3200" dirty="0">
                <a:solidFill>
                  <a:schemeClr val="tx2"/>
                </a:solidFill>
              </a:rPr>
              <a:t>GREATER BOSTON</a:t>
            </a:r>
            <a:r>
              <a:rPr lang="en-US" sz="3200" b="1" dirty="0" smtClean="0">
                <a:solidFill>
                  <a:schemeClr val="tx2"/>
                </a:solidFill>
              </a:rPr>
              <a:t>                                                                                   </a:t>
            </a:r>
            <a:r>
              <a:rPr lang="en-US" sz="3200" dirty="0" smtClean="0">
                <a:solidFill>
                  <a:schemeClr val="tx2"/>
                </a:solidFill>
              </a:rPr>
              <a:t>CENSUS TRACTS</a:t>
            </a:r>
            <a:r>
              <a:rPr lang="en-US" sz="3200" dirty="0">
                <a:solidFill>
                  <a:schemeClr val="tx2"/>
                </a:solidFill>
              </a:rPr>
              <a:t> </a:t>
            </a:r>
            <a:r>
              <a:rPr lang="en-US" sz="3200" dirty="0" smtClean="0">
                <a:solidFill>
                  <a:schemeClr val="tx2"/>
                </a:solidFill>
              </a:rPr>
              <a:t>% WHITE</a:t>
            </a:r>
            <a:r>
              <a:rPr lang="en-US" sz="3200" dirty="0">
                <a:solidFill>
                  <a:schemeClr val="tx2"/>
                </a:solidFill>
              </a:rPr>
              <a:t>/ </a:t>
            </a:r>
            <a:r>
              <a:rPr lang="en-US" sz="3200" dirty="0" smtClean="0">
                <a:solidFill>
                  <a:schemeClr val="tx2"/>
                </a:solidFill>
              </a:rPr>
              <a:t>BOSTON FAMILIES:                                                                               PUBLIC ASSISTANCE OR FOOD STAMPS  (2005-2009)</a:t>
            </a:r>
            <a:endParaRPr lang="en-US" sz="3200" dirty="0">
              <a:solidFill>
                <a:schemeClr val="tx2"/>
              </a:solidFill>
            </a:endParaRPr>
          </a:p>
        </p:txBody>
      </p:sp>
      <p:pic>
        <p:nvPicPr>
          <p:cNvPr id="9218" name="Picture 2" descr="Public-Assist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035" y="2165061"/>
            <a:ext cx="3572357" cy="4355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4" name="Group 3"/>
          <p:cNvGrpSpPr>
            <a:grpSpLocks/>
          </p:cNvGrpSpPr>
          <p:nvPr/>
        </p:nvGrpSpPr>
        <p:grpSpPr bwMode="auto">
          <a:xfrm>
            <a:off x="533400" y="1828799"/>
            <a:ext cx="4086129" cy="4746865"/>
            <a:chOff x="106756290" y="111838286"/>
            <a:chExt cx="2239341" cy="2697239"/>
          </a:xfrm>
        </p:grpSpPr>
        <p:pic>
          <p:nvPicPr>
            <p:cNvPr id="9220" name="Picture 4" descr="% White legen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56290" y="112176218"/>
              <a:ext cx="2239341" cy="2359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5"/>
            <p:cNvSpPr txBox="1">
              <a:spLocks noChangeArrowheads="1"/>
            </p:cNvSpPr>
            <p:nvPr/>
          </p:nvSpPr>
          <p:spPr bwMode="auto">
            <a:xfrm>
              <a:off x="106768143" y="111838286"/>
              <a:ext cx="2210937" cy="38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mj-lt"/>
                  <a:cs typeface="Arial" pitchFamily="34" charset="0"/>
                </a:rPr>
                <a:t>Percent of the Total Population that is White</a:t>
              </a:r>
              <a:r>
                <a:rPr kumimoji="0" lang="en-US" b="0" i="0" u="none" strike="noStrike" cap="none" normalizeH="0" dirty="0" smtClean="0">
                  <a:ln>
                    <a:noFill/>
                  </a:ln>
                  <a:effectLst/>
                  <a:latin typeface="+mj-lt"/>
                  <a:cs typeface="Arial" pitchFamily="34" charset="0"/>
                </a:rPr>
                <a:t> by Census Tract </a:t>
              </a:r>
              <a:r>
                <a:rPr kumimoji="0" lang="en-US" b="0" i="0" u="none" strike="noStrike" cap="none" normalizeH="0" baseline="0" dirty="0" smtClean="0">
                  <a:ln>
                    <a:noFill/>
                  </a:ln>
                  <a:effectLst/>
                  <a:latin typeface="+mj-lt"/>
                  <a:cs typeface="Arial" pitchFamily="34" charset="0"/>
                </a:rPr>
                <a:t>2005—2009</a:t>
              </a:r>
            </a:p>
          </p:txBody>
        </p:sp>
      </p:grpSp>
    </p:spTree>
    <p:extLst>
      <p:ext uri="{BB962C8B-B14F-4D97-AF65-F5344CB8AC3E}">
        <p14:creationId xmlns:p14="http://schemas.microsoft.com/office/powerpoint/2010/main" val="3878215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19200"/>
          </a:xfrm>
        </p:spPr>
        <p:txBody>
          <a:bodyPr>
            <a:noAutofit/>
          </a:bodyPr>
          <a:lstStyle/>
          <a:p>
            <a:r>
              <a:rPr lang="en-US" sz="2800" b="1" dirty="0" smtClean="0">
                <a:solidFill>
                  <a:schemeClr val="tx2"/>
                </a:solidFill>
              </a:rPr>
              <a:t>NEXUS – EDUCATIONAL ATTAINMENT, GEOGRAPHY                             </a:t>
            </a:r>
            <a:r>
              <a:rPr lang="en-US" sz="2800" dirty="0" smtClean="0">
                <a:solidFill>
                  <a:schemeClr val="tx2"/>
                </a:solidFill>
              </a:rPr>
              <a:t>GREATER BOSTON: PERCENT WITH A BACHLOR’S DEGREE OR HIGHER/PERCENT WITHOUT HIGH SCHOOL (2005-2009)</a:t>
            </a:r>
            <a:endParaRPr lang="en-US" sz="2800" dirty="0">
              <a:solidFill>
                <a:schemeClr val="tx2"/>
              </a:solidFill>
            </a:endParaRPr>
          </a:p>
        </p:txBody>
      </p:sp>
      <p:grpSp>
        <p:nvGrpSpPr>
          <p:cNvPr id="3" name="Group 2"/>
          <p:cNvGrpSpPr>
            <a:grpSpLocks/>
          </p:cNvGrpSpPr>
          <p:nvPr/>
        </p:nvGrpSpPr>
        <p:grpSpPr bwMode="auto">
          <a:xfrm>
            <a:off x="304800" y="1752600"/>
            <a:ext cx="4003675" cy="4876800"/>
            <a:chOff x="106769847" y="108844308"/>
            <a:chExt cx="2146118" cy="2657290"/>
          </a:xfrm>
        </p:grpSpPr>
        <p:pic>
          <p:nvPicPr>
            <p:cNvPr id="8195" name="Picture 3" descr="BA Pl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98142" y="109194980"/>
              <a:ext cx="2117823" cy="2306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4"/>
            <p:cNvSpPr txBox="1">
              <a:spLocks noChangeArrowheads="1"/>
            </p:cNvSpPr>
            <p:nvPr/>
          </p:nvSpPr>
          <p:spPr bwMode="auto">
            <a:xfrm>
              <a:off x="106769847" y="108844308"/>
              <a:ext cx="2142698" cy="38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mj-lt"/>
                  <a:cs typeface="Arial" pitchFamily="34" charset="0"/>
                </a:rPr>
                <a:t>Percent of Adults with a</a:t>
              </a:r>
              <a:r>
                <a:rPr kumimoji="0" lang="en-US" b="0" i="0" u="none" strike="noStrike" cap="none" normalizeH="0" dirty="0" smtClean="0">
                  <a:ln>
                    <a:noFill/>
                  </a:ln>
                  <a:solidFill>
                    <a:srgbClr val="000000"/>
                  </a:solidFill>
                  <a:effectLst/>
                  <a:latin typeface="+mj-lt"/>
                  <a:cs typeface="Arial" pitchFamily="34" charset="0"/>
                </a:rPr>
                <a:t> </a:t>
              </a:r>
              <a:r>
                <a:rPr kumimoji="0" lang="en-US" b="0" i="0" u="none" strike="noStrike" cap="none" normalizeH="0" baseline="0" dirty="0" smtClean="0">
                  <a:ln>
                    <a:noFill/>
                  </a:ln>
                  <a:solidFill>
                    <a:srgbClr val="000000"/>
                  </a:solidFill>
                  <a:effectLst/>
                  <a:latin typeface="+mj-lt"/>
                  <a:cs typeface="Arial" pitchFamily="34" charset="0"/>
                </a:rPr>
                <a:t>Bachelor’s Degree or Higher, 2005—2009</a:t>
              </a:r>
              <a:endParaRPr kumimoji="0" lang="en-US" b="0" i="0" u="none" strike="noStrike" cap="none" normalizeH="0" baseline="0" dirty="0" smtClean="0">
                <a:ln>
                  <a:noFill/>
                </a:ln>
                <a:solidFill>
                  <a:schemeClr val="tx1"/>
                </a:solidFill>
                <a:effectLst/>
                <a:latin typeface="+mj-lt"/>
                <a:cs typeface="Arial" pitchFamily="34" charset="0"/>
              </a:endParaRPr>
            </a:p>
          </p:txBody>
        </p:sp>
      </p:grpSp>
      <p:grpSp>
        <p:nvGrpSpPr>
          <p:cNvPr id="4" name="Group 5"/>
          <p:cNvGrpSpPr>
            <a:grpSpLocks/>
          </p:cNvGrpSpPr>
          <p:nvPr/>
        </p:nvGrpSpPr>
        <p:grpSpPr bwMode="auto">
          <a:xfrm>
            <a:off x="4648200" y="1717567"/>
            <a:ext cx="4114800" cy="4911833"/>
            <a:chOff x="109088263" y="108815306"/>
            <a:chExt cx="2142698" cy="2675588"/>
          </a:xfrm>
        </p:grpSpPr>
        <p:pic>
          <p:nvPicPr>
            <p:cNvPr id="8198" name="Picture 6" descr="Less High 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01058" y="109183846"/>
              <a:ext cx="2118654" cy="2307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7"/>
            <p:cNvSpPr txBox="1">
              <a:spLocks noChangeArrowheads="1"/>
            </p:cNvSpPr>
            <p:nvPr/>
          </p:nvSpPr>
          <p:spPr bwMode="auto">
            <a:xfrm>
              <a:off x="109088263" y="108815306"/>
              <a:ext cx="2142698" cy="38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mj-lt"/>
                  <a:cs typeface="Arial" pitchFamily="34" charset="0"/>
                </a:rPr>
                <a:t>Percent of Adults without 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mj-lt"/>
                  <a:cs typeface="Arial" pitchFamily="34" charset="0"/>
                </a:rPr>
                <a:t>High School Diploma, 2005—2009</a:t>
              </a:r>
              <a:endParaRPr kumimoji="0" lang="en-US" b="0" i="0" u="none" strike="noStrike" cap="none" normalizeH="0" baseline="0" dirty="0" smtClean="0">
                <a:ln>
                  <a:noFill/>
                </a:ln>
                <a:solidFill>
                  <a:schemeClr val="tx1"/>
                </a:solidFill>
                <a:effectLst/>
                <a:latin typeface="+mj-lt"/>
                <a:cs typeface="Arial" pitchFamily="34" charset="0"/>
              </a:endParaRPr>
            </a:p>
          </p:txBody>
        </p:sp>
      </p:grpSp>
    </p:spTree>
    <p:extLst>
      <p:ext uri="{BB962C8B-B14F-4D97-AF65-F5344CB8AC3E}">
        <p14:creationId xmlns:p14="http://schemas.microsoft.com/office/powerpoint/2010/main" val="1267094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noAutofit/>
          </a:bodyPr>
          <a:lstStyle/>
          <a:p>
            <a:r>
              <a:rPr lang="en-US" sz="2800" b="1" dirty="0" smtClean="0">
                <a:solidFill>
                  <a:schemeClr val="tx2"/>
                </a:solidFill>
              </a:rPr>
              <a:t>NEXUS - POVERTY, FAMILY STRUCTURE</a:t>
            </a:r>
            <a:br>
              <a:rPr lang="en-US" sz="2800" b="1" dirty="0" smtClean="0">
                <a:solidFill>
                  <a:schemeClr val="tx2"/>
                </a:solidFill>
              </a:rPr>
            </a:br>
            <a:r>
              <a:rPr lang="en-US" sz="2800" b="1" dirty="0" smtClean="0">
                <a:solidFill>
                  <a:schemeClr val="tx2"/>
                </a:solidFill>
              </a:rPr>
              <a:t> </a:t>
            </a:r>
            <a:r>
              <a:rPr lang="en-US" sz="2800" dirty="0" smtClean="0">
                <a:solidFill>
                  <a:schemeClr val="tx2"/>
                </a:solidFill>
              </a:rPr>
              <a:t>GREATER BOSTON CENSUS TRACTS: CHILDREN IN FAMILIES IN POVERTY</a:t>
            </a:r>
            <a:r>
              <a:rPr lang="en-US" sz="2800" dirty="0">
                <a:solidFill>
                  <a:schemeClr val="tx2"/>
                </a:solidFill>
              </a:rPr>
              <a:t>/ SINGLE-MOTHER-HEADED FAMILIES (</a:t>
            </a:r>
            <a:r>
              <a:rPr lang="en-US" sz="2800" dirty="0" smtClean="0">
                <a:solidFill>
                  <a:schemeClr val="tx2"/>
                </a:solidFill>
              </a:rPr>
              <a:t>2005-2009)</a:t>
            </a:r>
            <a:endParaRPr lang="en-US" sz="2800" dirty="0">
              <a:solidFill>
                <a:schemeClr val="tx2"/>
              </a:solidFill>
            </a:endParaRPr>
          </a:p>
        </p:txBody>
      </p:sp>
      <p:grpSp>
        <p:nvGrpSpPr>
          <p:cNvPr id="3" name="Group 5"/>
          <p:cNvGrpSpPr>
            <a:grpSpLocks/>
          </p:cNvGrpSpPr>
          <p:nvPr/>
        </p:nvGrpSpPr>
        <p:grpSpPr bwMode="auto">
          <a:xfrm>
            <a:off x="4804155" y="1676395"/>
            <a:ext cx="4114800" cy="4876806"/>
            <a:chOff x="108961059" y="106133358"/>
            <a:chExt cx="2205800" cy="2671499"/>
          </a:xfrm>
        </p:grpSpPr>
        <p:pic>
          <p:nvPicPr>
            <p:cNvPr id="7174" name="Picture 6" descr="Single Mo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1059" y="106537724"/>
              <a:ext cx="2205800" cy="2267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7"/>
            <p:cNvSpPr txBox="1">
              <a:spLocks noChangeArrowheads="1"/>
            </p:cNvSpPr>
            <p:nvPr/>
          </p:nvSpPr>
          <p:spPr bwMode="auto">
            <a:xfrm>
              <a:off x="109002963" y="106133358"/>
              <a:ext cx="2142698" cy="4539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mj-lt"/>
                  <a:cs typeface="Arial" pitchFamily="34" charset="0"/>
                </a:rPr>
                <a:t>Single Mother-Headed Families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mj-lt"/>
                  <a:cs typeface="Arial" pitchFamily="34" charset="0"/>
                </a:rPr>
                <a:t> 2005—2009</a:t>
              </a:r>
              <a:endParaRPr kumimoji="0" lang="en-US" b="0" i="0" u="none" strike="noStrike" cap="none" normalizeH="0" baseline="0" dirty="0" smtClean="0">
                <a:ln>
                  <a:noFill/>
                </a:ln>
                <a:solidFill>
                  <a:schemeClr val="tx1"/>
                </a:solidFill>
                <a:effectLst/>
                <a:latin typeface="+mj-lt"/>
                <a:cs typeface="Arial" pitchFamily="34" charset="0"/>
              </a:endParaRPr>
            </a:p>
          </p:txBody>
        </p:sp>
      </p:grpSp>
      <p:grpSp>
        <p:nvGrpSpPr>
          <p:cNvPr id="4" name="Group 2"/>
          <p:cNvGrpSpPr>
            <a:grpSpLocks/>
          </p:cNvGrpSpPr>
          <p:nvPr/>
        </p:nvGrpSpPr>
        <p:grpSpPr bwMode="auto">
          <a:xfrm>
            <a:off x="275598" y="1676412"/>
            <a:ext cx="4267591" cy="4876789"/>
            <a:chOff x="106754467" y="106111925"/>
            <a:chExt cx="2175802" cy="2687854"/>
          </a:xfrm>
        </p:grpSpPr>
        <p:pic>
          <p:nvPicPr>
            <p:cNvPr id="10" name="Picture 3" descr="Children in Poverty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54467" y="106540750"/>
              <a:ext cx="2175802" cy="2259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Text Box 4"/>
            <p:cNvSpPr txBox="1">
              <a:spLocks noChangeArrowheads="1"/>
            </p:cNvSpPr>
            <p:nvPr/>
          </p:nvSpPr>
          <p:spPr bwMode="auto">
            <a:xfrm>
              <a:off x="106773265" y="106111925"/>
              <a:ext cx="2142698" cy="470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mj-lt"/>
                  <a:cs typeface="Arial" pitchFamily="34" charset="0"/>
                </a:rPr>
                <a:t>Children in Families Below Poverty Level 2005—2009</a:t>
              </a:r>
              <a:endParaRPr kumimoji="0" lang="en-US" b="0" i="0" u="none" strike="noStrike" cap="none" normalizeH="0" baseline="0" dirty="0" smtClean="0">
                <a:ln>
                  <a:noFill/>
                </a:ln>
                <a:solidFill>
                  <a:schemeClr val="tx1"/>
                </a:solidFill>
                <a:effectLst/>
                <a:latin typeface="+mj-lt"/>
                <a:cs typeface="Arial" pitchFamily="34" charset="0"/>
              </a:endParaRPr>
            </a:p>
          </p:txBody>
        </p:sp>
      </p:grpSp>
    </p:spTree>
    <p:extLst>
      <p:ext uri="{BB962C8B-B14F-4D97-AF65-F5344CB8AC3E}">
        <p14:creationId xmlns:p14="http://schemas.microsoft.com/office/powerpoint/2010/main" val="3568532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smtClean="0">
                <a:solidFill>
                  <a:schemeClr val="tx2"/>
                </a:solidFill>
              </a:rPr>
              <a:t>NEXUS: Foreclosures </a:t>
            </a:r>
            <a:r>
              <a:rPr lang="en-US" sz="3200" dirty="0">
                <a:solidFill>
                  <a:schemeClr val="tx2"/>
                </a:solidFill>
              </a:rPr>
              <a:t>by Boston Census </a:t>
            </a:r>
            <a:r>
              <a:rPr lang="en-US" sz="3200" dirty="0" smtClean="0">
                <a:solidFill>
                  <a:schemeClr val="tx2"/>
                </a:solidFill>
              </a:rPr>
              <a:t>Tract  </a:t>
            </a:r>
            <a:endParaRPr lang="en-US" sz="3200" dirty="0">
              <a:solidFill>
                <a:schemeClr val="tx2"/>
              </a:solidFill>
            </a:endParaRPr>
          </a:p>
        </p:txBody>
      </p:sp>
      <p:sp>
        <p:nvSpPr>
          <p:cNvPr id="31747" name="Text Box 3"/>
          <p:cNvSpPr txBox="1">
            <a:spLocks noChangeArrowheads="1"/>
          </p:cNvSpPr>
          <p:nvPr/>
        </p:nvSpPr>
        <p:spPr bwMode="auto">
          <a:xfrm>
            <a:off x="2057400" y="12954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Countries with Gini Ratio above .51</a:t>
            </a:r>
          </a:p>
        </p:txBody>
      </p:sp>
      <p:sp>
        <p:nvSpPr>
          <p:cNvPr id="31748" name="Text Box 4"/>
          <p:cNvSpPr txBox="1">
            <a:spLocks noChangeArrowheads="1"/>
          </p:cNvSpPr>
          <p:nvPr/>
        </p:nvSpPr>
        <p:spPr bwMode="auto">
          <a:xfrm>
            <a:off x="3048000" y="5410200"/>
            <a:ext cx="5715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This Map Shows that a Gini Ratio of .51 and above is quite high even among Developing Countries for which there is reliable data.</a:t>
            </a:r>
          </a:p>
          <a:p>
            <a:pPr eaLnBrk="1" hangingPunct="1"/>
            <a:endParaRPr lang="en-US"/>
          </a:p>
        </p:txBody>
      </p:sp>
      <p:pic>
        <p:nvPicPr>
          <p:cNvPr id="31749" name="Picture 5"/>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57200" y="1073150"/>
            <a:ext cx="8229600" cy="5784850"/>
          </a:xfrm>
        </p:spPr>
      </p:pic>
      <p:pic>
        <p:nvPicPr>
          <p:cNvPr id="317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 y="1074420"/>
            <a:ext cx="83058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62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dult-Diabe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419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Hospital 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52600"/>
            <a:ext cx="403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0" y="1524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dirty="0" smtClean="0">
                <a:solidFill>
                  <a:schemeClr val="tx2"/>
                </a:solidFill>
              </a:rPr>
              <a:t>The same neighborhoods are disproportionately affected by obesity and rising risks of chronic </a:t>
            </a:r>
            <a:r>
              <a:rPr lang="en-US" sz="3200" i="1" dirty="0" smtClean="0">
                <a:solidFill>
                  <a:schemeClr val="tx2"/>
                </a:solidFill>
              </a:rPr>
              <a:t>preventable</a:t>
            </a:r>
            <a:r>
              <a:rPr lang="en-US" sz="3200" dirty="0" smtClean="0">
                <a:solidFill>
                  <a:schemeClr val="tx2"/>
                </a:solidFill>
              </a:rPr>
              <a:t> disease</a:t>
            </a:r>
            <a:endParaRPr lang="en-US" sz="3200" dirty="0">
              <a:solidFill>
                <a:schemeClr val="tx2"/>
              </a:solidFill>
            </a:endParaRPr>
          </a:p>
        </p:txBody>
      </p:sp>
    </p:spTree>
    <p:extLst>
      <p:ext uri="{BB962C8B-B14F-4D97-AF65-F5344CB8AC3E}">
        <p14:creationId xmlns:p14="http://schemas.microsoft.com/office/powerpoint/2010/main" val="2635815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28600"/>
            <a:ext cx="9144000" cy="990600"/>
          </a:xfrm>
        </p:spPr>
        <p:txBody>
          <a:bodyPr>
            <a:noAutofit/>
          </a:bodyPr>
          <a:lstStyle/>
          <a:p>
            <a:pPr eaLnBrk="1" hangingPunct="1"/>
            <a:r>
              <a:rPr lang="en-US" sz="3600" dirty="0" smtClean="0">
                <a:solidFill>
                  <a:schemeClr val="tx2"/>
                </a:solidFill>
              </a:rPr>
              <a:t>… and disproportionate rates of violent crime and youth violence</a:t>
            </a:r>
          </a:p>
        </p:txBody>
      </p:sp>
      <p:sp>
        <p:nvSpPr>
          <p:cNvPr id="18437" name="Text Box 5"/>
          <p:cNvSpPr txBox="1">
            <a:spLocks noChangeArrowheads="1"/>
          </p:cNvSpPr>
          <p:nvPr/>
        </p:nvSpPr>
        <p:spPr bwMode="auto">
          <a:xfrm>
            <a:off x="0" y="6477000"/>
            <a:ext cx="9144000" cy="376238"/>
          </a:xfrm>
          <a:prstGeom prst="rect">
            <a:avLst/>
          </a:prstGeom>
          <a:solidFill>
            <a:srgbClr val="D7E262"/>
          </a:solidFill>
          <a:ln w="9525">
            <a:solidFill>
              <a:schemeClr val="folHlink"/>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b="1">
                <a:solidFill>
                  <a:srgbClr val="006699"/>
                </a:solidFill>
              </a:rPr>
              <a:t>w w w. b o s t o n i n d i c a t o r s. o r g</a:t>
            </a:r>
          </a:p>
        </p:txBody>
      </p:sp>
      <p:pic>
        <p:nvPicPr>
          <p:cNvPr id="6" name="Picture 2" descr="MAP-Cr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28800"/>
            <a:ext cx="4800600" cy="419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525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524000"/>
            <a:ext cx="6553200" cy="5029200"/>
          </a:xfrm>
          <a:prstGeom prst="rect">
            <a:avLst/>
          </a:prstGeom>
        </p:spPr>
      </p:pic>
      <p:sp>
        <p:nvSpPr>
          <p:cNvPr id="2" name="TextBox 1"/>
          <p:cNvSpPr txBox="1"/>
          <p:nvPr/>
        </p:nvSpPr>
        <p:spPr>
          <a:xfrm>
            <a:off x="0" y="152400"/>
            <a:ext cx="9144000" cy="1077218"/>
          </a:xfrm>
          <a:prstGeom prst="rect">
            <a:avLst/>
          </a:prstGeom>
          <a:noFill/>
        </p:spPr>
        <p:txBody>
          <a:bodyPr wrap="square" rtlCol="0">
            <a:spAutoFit/>
          </a:bodyPr>
          <a:lstStyle/>
          <a:p>
            <a:pPr algn="ctr"/>
            <a:r>
              <a:rPr lang="en-US" sz="3200" dirty="0" smtClean="0">
                <a:solidFill>
                  <a:schemeClr val="tx2"/>
                </a:solidFill>
              </a:rPr>
              <a:t>African </a:t>
            </a:r>
            <a:r>
              <a:rPr lang="en-US" sz="3200" dirty="0">
                <a:solidFill>
                  <a:schemeClr val="tx2"/>
                </a:solidFill>
              </a:rPr>
              <a:t>American young men 16 – </a:t>
            </a:r>
            <a:r>
              <a:rPr lang="en-US" sz="3200" dirty="0" smtClean="0">
                <a:solidFill>
                  <a:schemeClr val="tx2"/>
                </a:solidFill>
              </a:rPr>
              <a:t>24 have  </a:t>
            </a:r>
            <a:r>
              <a:rPr lang="en-US" sz="3200" dirty="0">
                <a:solidFill>
                  <a:schemeClr val="tx2"/>
                </a:solidFill>
              </a:rPr>
              <a:t>the highest rates of unemployment among their peers</a:t>
            </a:r>
            <a:endParaRPr lang="en-US" sz="3200" b="1" dirty="0">
              <a:solidFill>
                <a:schemeClr val="tx2"/>
              </a:solidFill>
            </a:endParaRPr>
          </a:p>
        </p:txBody>
      </p:sp>
    </p:spTree>
    <p:extLst>
      <p:ext uri="{BB962C8B-B14F-4D97-AF65-F5344CB8AC3E}">
        <p14:creationId xmlns:p14="http://schemas.microsoft.com/office/powerpoint/2010/main" val="1937605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sz="3200" b="1" dirty="0" smtClean="0">
                <a:solidFill>
                  <a:schemeClr val="tx2"/>
                </a:solidFill>
              </a:rPr>
              <a:t>The profile of poverty in Boston has changed </a:t>
            </a:r>
            <a:r>
              <a:rPr lang="en-US" sz="3200" b="1" dirty="0">
                <a:solidFill>
                  <a:schemeClr val="tx2"/>
                </a:solidFill>
              </a:rPr>
              <a:t>l</a:t>
            </a:r>
            <a:r>
              <a:rPr lang="en-US" sz="3200" b="1" dirty="0" smtClean="0">
                <a:solidFill>
                  <a:schemeClr val="tx2"/>
                </a:solidFill>
              </a:rPr>
              <a:t>ittle since 1990, despite great effort.  Why?</a:t>
            </a:r>
            <a:endParaRPr lang="en-US" sz="3200"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51825852"/>
              </p:ext>
            </p:extLst>
          </p:nvPr>
        </p:nvGraphicFramePr>
        <p:xfrm>
          <a:off x="676373" y="1830132"/>
          <a:ext cx="3167494" cy="3809201"/>
        </p:xfrm>
        <a:graphic>
          <a:graphicData uri="http://schemas.openxmlformats.org/drawingml/2006/table">
            <a:tbl>
              <a:tblPr firstRow="1" bandRow="1">
                <a:tableStyleId>{5C22544A-7EE6-4342-B048-85BDC9FD1C3A}</a:tableStyleId>
              </a:tblPr>
              <a:tblGrid>
                <a:gridCol w="3167494"/>
              </a:tblGrid>
              <a:tr h="475124">
                <a:tc>
                  <a:txBody>
                    <a:bodyPr/>
                    <a:lstStyle/>
                    <a:p>
                      <a:pPr algn="ctr"/>
                      <a:r>
                        <a:rPr lang="en-US" sz="2300" dirty="0" smtClean="0"/>
                        <a:t>In</a:t>
                      </a:r>
                      <a:r>
                        <a:rPr lang="en-US" sz="2300" baseline="0" dirty="0" smtClean="0"/>
                        <a:t> Poverty</a:t>
                      </a:r>
                      <a:endParaRPr lang="en-US" sz="2300" dirty="0"/>
                    </a:p>
                  </a:txBody>
                  <a:tcPr marL="118781" marR="118781" marT="59391" marB="59391"/>
                </a:tc>
              </a:tr>
              <a:tr h="483333">
                <a:tc>
                  <a:txBody>
                    <a:bodyPr/>
                    <a:lstStyle/>
                    <a:p>
                      <a:r>
                        <a:rPr lang="en-US" sz="2300" b="1" dirty="0" smtClean="0">
                          <a:solidFill>
                            <a:schemeClr val="accent5">
                              <a:lumMod val="50000"/>
                            </a:schemeClr>
                          </a:solidFill>
                        </a:rPr>
                        <a:t>All Boston Residents</a:t>
                      </a:r>
                      <a:endParaRPr lang="en-US" sz="2300" b="1" dirty="0">
                        <a:solidFill>
                          <a:schemeClr val="accent5">
                            <a:lumMod val="50000"/>
                          </a:schemeClr>
                        </a:solidFill>
                      </a:endParaRPr>
                    </a:p>
                  </a:txBody>
                  <a:tcPr marL="118781" marR="118781" marT="59391" marB="59391"/>
                </a:tc>
              </a:tr>
              <a:tr h="475124">
                <a:tc>
                  <a:txBody>
                    <a:bodyPr/>
                    <a:lstStyle/>
                    <a:p>
                      <a:r>
                        <a:rPr lang="en-US" sz="2300" b="1" dirty="0" smtClean="0">
                          <a:solidFill>
                            <a:schemeClr val="accent5">
                              <a:lumMod val="50000"/>
                            </a:schemeClr>
                          </a:solidFill>
                        </a:rPr>
                        <a:t>Families with Children</a:t>
                      </a:r>
                      <a:endParaRPr lang="en-US" sz="2300" b="1" dirty="0">
                        <a:solidFill>
                          <a:schemeClr val="accent5">
                            <a:lumMod val="50000"/>
                          </a:schemeClr>
                        </a:solidFill>
                      </a:endParaRPr>
                    </a:p>
                  </a:txBody>
                  <a:tcPr marL="118781" marR="118781" marT="59391" marB="59391"/>
                </a:tc>
              </a:tr>
              <a:tr h="475124">
                <a:tc>
                  <a:txBody>
                    <a:bodyPr/>
                    <a:lstStyle/>
                    <a:p>
                      <a:r>
                        <a:rPr lang="en-US" sz="2300" b="1" dirty="0" smtClean="0">
                          <a:solidFill>
                            <a:schemeClr val="accent5">
                              <a:lumMod val="50000"/>
                            </a:schemeClr>
                          </a:solidFill>
                        </a:rPr>
                        <a:t>All Children</a:t>
                      </a:r>
                      <a:endParaRPr lang="en-US" sz="2300" b="1" dirty="0">
                        <a:solidFill>
                          <a:schemeClr val="accent5">
                            <a:lumMod val="50000"/>
                          </a:schemeClr>
                        </a:solidFill>
                      </a:endParaRPr>
                    </a:p>
                  </a:txBody>
                  <a:tcPr marL="118781" marR="118781" marT="59391" marB="59391"/>
                </a:tc>
              </a:tr>
              <a:tr h="475124">
                <a:tc>
                  <a:txBody>
                    <a:bodyPr/>
                    <a:lstStyle/>
                    <a:p>
                      <a:pPr lvl="1"/>
                      <a:r>
                        <a:rPr lang="en-US" sz="2300" b="1" dirty="0" smtClean="0">
                          <a:solidFill>
                            <a:schemeClr val="accent5">
                              <a:lumMod val="50000"/>
                            </a:schemeClr>
                          </a:solidFill>
                        </a:rPr>
                        <a:t>Latino</a:t>
                      </a:r>
                      <a:endParaRPr lang="en-US" sz="2300" b="1" dirty="0">
                        <a:solidFill>
                          <a:schemeClr val="accent5">
                            <a:lumMod val="50000"/>
                          </a:schemeClr>
                        </a:solidFill>
                      </a:endParaRPr>
                    </a:p>
                  </a:txBody>
                  <a:tcPr marL="118781" marR="118781" marT="59391" marB="59391"/>
                </a:tc>
              </a:tr>
              <a:tr h="475124">
                <a:tc>
                  <a:txBody>
                    <a:bodyPr/>
                    <a:lstStyle/>
                    <a:p>
                      <a:pPr lvl="1"/>
                      <a:r>
                        <a:rPr lang="en-US" sz="2300" b="1" dirty="0" smtClean="0">
                          <a:solidFill>
                            <a:schemeClr val="accent5">
                              <a:lumMod val="50000"/>
                            </a:schemeClr>
                          </a:solidFill>
                        </a:rPr>
                        <a:t>African American</a:t>
                      </a:r>
                      <a:endParaRPr lang="en-US" sz="2300" b="1" dirty="0">
                        <a:solidFill>
                          <a:schemeClr val="accent5">
                            <a:lumMod val="50000"/>
                          </a:schemeClr>
                        </a:solidFill>
                      </a:endParaRPr>
                    </a:p>
                  </a:txBody>
                  <a:tcPr marL="118781" marR="118781" marT="59391" marB="59391"/>
                </a:tc>
              </a:tr>
              <a:tr h="475124">
                <a:tc>
                  <a:txBody>
                    <a:bodyPr/>
                    <a:lstStyle/>
                    <a:p>
                      <a:pPr lvl="1"/>
                      <a:r>
                        <a:rPr lang="en-US" sz="2300" b="1" dirty="0" smtClean="0">
                          <a:solidFill>
                            <a:schemeClr val="accent5">
                              <a:lumMod val="50000"/>
                            </a:schemeClr>
                          </a:solidFill>
                        </a:rPr>
                        <a:t>Asian</a:t>
                      </a:r>
                      <a:endParaRPr lang="en-US" sz="2300" b="1" dirty="0">
                        <a:solidFill>
                          <a:schemeClr val="accent5">
                            <a:lumMod val="50000"/>
                          </a:schemeClr>
                        </a:solidFill>
                      </a:endParaRPr>
                    </a:p>
                  </a:txBody>
                  <a:tcPr marL="118781" marR="118781" marT="59391" marB="59391"/>
                </a:tc>
              </a:tr>
              <a:tr h="475124">
                <a:tc>
                  <a:txBody>
                    <a:bodyPr/>
                    <a:lstStyle/>
                    <a:p>
                      <a:pPr lvl="1"/>
                      <a:r>
                        <a:rPr lang="en-US" sz="2300" b="1" dirty="0" smtClean="0">
                          <a:solidFill>
                            <a:schemeClr val="accent5">
                              <a:lumMod val="50000"/>
                            </a:schemeClr>
                          </a:solidFill>
                        </a:rPr>
                        <a:t>White</a:t>
                      </a:r>
                      <a:endParaRPr lang="en-US" sz="2300" b="1" dirty="0">
                        <a:solidFill>
                          <a:schemeClr val="accent5">
                            <a:lumMod val="50000"/>
                          </a:schemeClr>
                        </a:solidFill>
                      </a:endParaRPr>
                    </a:p>
                  </a:txBody>
                  <a:tcPr marL="118781" marR="118781" marT="59391" marB="59391"/>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16384537"/>
              </p:ext>
            </p:extLst>
          </p:nvPr>
        </p:nvGraphicFramePr>
        <p:xfrm>
          <a:off x="3995786" y="1829142"/>
          <a:ext cx="2102176" cy="3800992"/>
        </p:xfrm>
        <a:graphic>
          <a:graphicData uri="http://schemas.openxmlformats.org/drawingml/2006/table">
            <a:tbl>
              <a:tblPr firstRow="1" bandRow="1">
                <a:tableStyleId>{5C22544A-7EE6-4342-B048-85BDC9FD1C3A}</a:tableStyleId>
              </a:tblPr>
              <a:tblGrid>
                <a:gridCol w="1283082"/>
                <a:gridCol w="819094"/>
              </a:tblGrid>
              <a:tr h="475124">
                <a:tc gridSpan="2">
                  <a:txBody>
                    <a:bodyPr/>
                    <a:lstStyle/>
                    <a:p>
                      <a:pPr algn="ctr"/>
                      <a:r>
                        <a:rPr lang="en-US" sz="2300" dirty="0" smtClean="0"/>
                        <a:t>1990</a:t>
                      </a:r>
                      <a:endParaRPr lang="en-US" sz="2300" dirty="0"/>
                    </a:p>
                  </a:txBody>
                  <a:tcPr marL="118781" marR="118781" marT="59391" marB="59391"/>
                </a:tc>
                <a:tc hMerge="1">
                  <a:txBody>
                    <a:bodyPr/>
                    <a:lstStyle/>
                    <a:p>
                      <a:pPr algn="ctr"/>
                      <a:endParaRPr lang="en-US" dirty="0"/>
                    </a:p>
                  </a:txBody>
                  <a:tcPr/>
                </a:tc>
              </a:tr>
              <a:tr h="475124">
                <a:tc>
                  <a:txBody>
                    <a:bodyPr/>
                    <a:lstStyle/>
                    <a:p>
                      <a:pPr algn="ctr"/>
                      <a:r>
                        <a:rPr lang="en-US" sz="2300" b="1" dirty="0" smtClean="0">
                          <a:solidFill>
                            <a:schemeClr val="accent5">
                              <a:lumMod val="50000"/>
                            </a:schemeClr>
                          </a:solidFill>
                        </a:rPr>
                        <a:t>102,092</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19%</a:t>
                      </a:r>
                      <a:endParaRPr lang="en-US" sz="2300" b="1" dirty="0">
                        <a:solidFill>
                          <a:schemeClr val="accent5">
                            <a:lumMod val="50000"/>
                          </a:schemeClr>
                        </a:solidFill>
                      </a:endParaRPr>
                    </a:p>
                  </a:txBody>
                  <a:tcPr marL="118781" marR="118781" marT="59391" marB="59391"/>
                </a:tc>
              </a:tr>
              <a:tr h="475124">
                <a:tc>
                  <a:txBody>
                    <a:bodyPr/>
                    <a:lstStyle/>
                    <a:p>
                      <a:pPr algn="ctr"/>
                      <a:r>
                        <a:rPr lang="en-US" sz="2300" b="1" dirty="0" smtClean="0">
                          <a:solidFill>
                            <a:schemeClr val="accent5">
                              <a:lumMod val="50000"/>
                            </a:schemeClr>
                          </a:solidFill>
                        </a:rPr>
                        <a:t>13,980</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24%</a:t>
                      </a:r>
                      <a:endParaRPr lang="en-US" sz="2300" b="1" dirty="0">
                        <a:solidFill>
                          <a:schemeClr val="accent5">
                            <a:lumMod val="50000"/>
                          </a:schemeClr>
                        </a:solidFill>
                      </a:endParaRPr>
                    </a:p>
                  </a:txBody>
                  <a:tcPr marL="118781" marR="118781" marT="59391" marB="59391"/>
                </a:tc>
              </a:tr>
              <a:tr h="475124">
                <a:tc>
                  <a:txBody>
                    <a:bodyPr/>
                    <a:lstStyle/>
                    <a:p>
                      <a:pPr algn="ctr"/>
                      <a:r>
                        <a:rPr lang="en-US" sz="2300" b="1" dirty="0" smtClean="0">
                          <a:solidFill>
                            <a:schemeClr val="accent5">
                              <a:lumMod val="50000"/>
                            </a:schemeClr>
                          </a:solidFill>
                        </a:rPr>
                        <a:t>30,372</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28%</a:t>
                      </a:r>
                      <a:endParaRPr lang="en-US" sz="2300" b="1" dirty="0">
                        <a:solidFill>
                          <a:schemeClr val="accent5">
                            <a:lumMod val="50000"/>
                          </a:schemeClr>
                        </a:solidFill>
                      </a:endParaRPr>
                    </a:p>
                  </a:txBody>
                  <a:tcPr marL="118781" marR="118781" marT="59391" marB="59391"/>
                </a:tc>
              </a:tr>
              <a:tr h="475124">
                <a:tc>
                  <a:txBody>
                    <a:bodyPr/>
                    <a:lstStyle/>
                    <a:p>
                      <a:pPr algn="ctr"/>
                      <a:r>
                        <a:rPr lang="en-US" sz="2300" b="1" dirty="0" smtClean="0">
                          <a:solidFill>
                            <a:schemeClr val="accent5">
                              <a:lumMod val="50000"/>
                            </a:schemeClr>
                          </a:solidFill>
                        </a:rPr>
                        <a:t>8,375</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45%</a:t>
                      </a:r>
                      <a:endParaRPr lang="en-US" sz="2300" b="1" dirty="0">
                        <a:solidFill>
                          <a:schemeClr val="accent5">
                            <a:lumMod val="50000"/>
                          </a:schemeClr>
                        </a:solidFill>
                      </a:endParaRPr>
                    </a:p>
                  </a:txBody>
                  <a:tcPr marL="118781" marR="118781" marT="59391" marB="59391"/>
                </a:tc>
              </a:tr>
              <a:tr h="475124">
                <a:tc>
                  <a:txBody>
                    <a:bodyPr/>
                    <a:lstStyle/>
                    <a:p>
                      <a:pPr algn="ctr"/>
                      <a:r>
                        <a:rPr lang="en-US" sz="2300" b="1" dirty="0" smtClean="0">
                          <a:solidFill>
                            <a:schemeClr val="accent5">
                              <a:lumMod val="50000"/>
                            </a:schemeClr>
                          </a:solidFill>
                        </a:rPr>
                        <a:t>14,664</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34%</a:t>
                      </a:r>
                      <a:endParaRPr lang="en-US" sz="2300" b="1" dirty="0">
                        <a:solidFill>
                          <a:schemeClr val="accent5">
                            <a:lumMod val="50000"/>
                          </a:schemeClr>
                        </a:solidFill>
                      </a:endParaRPr>
                    </a:p>
                  </a:txBody>
                  <a:tcPr marL="118781" marR="118781" marT="59391" marB="59391"/>
                </a:tc>
              </a:tr>
              <a:tr h="475124">
                <a:tc>
                  <a:txBody>
                    <a:bodyPr/>
                    <a:lstStyle/>
                    <a:p>
                      <a:pPr algn="ctr"/>
                      <a:r>
                        <a:rPr lang="en-US" sz="2300" b="1" dirty="0" smtClean="0">
                          <a:solidFill>
                            <a:schemeClr val="accent5">
                              <a:lumMod val="50000"/>
                            </a:schemeClr>
                          </a:solidFill>
                        </a:rPr>
                        <a:t>2,142</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33%</a:t>
                      </a:r>
                      <a:endParaRPr lang="en-US" sz="2300" b="1" dirty="0">
                        <a:solidFill>
                          <a:schemeClr val="accent5">
                            <a:lumMod val="50000"/>
                          </a:schemeClr>
                        </a:solidFill>
                      </a:endParaRPr>
                    </a:p>
                  </a:txBody>
                  <a:tcPr marL="118781" marR="118781" marT="59391" marB="59391"/>
                </a:tc>
              </a:tr>
              <a:tr h="475124">
                <a:tc>
                  <a:txBody>
                    <a:bodyPr/>
                    <a:lstStyle/>
                    <a:p>
                      <a:pPr algn="ctr"/>
                      <a:r>
                        <a:rPr lang="en-US" sz="2300" b="1" dirty="0" smtClean="0">
                          <a:solidFill>
                            <a:schemeClr val="accent5">
                              <a:lumMod val="50000"/>
                            </a:schemeClr>
                          </a:solidFill>
                        </a:rPr>
                        <a:t>8,213</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18%</a:t>
                      </a:r>
                      <a:endParaRPr lang="en-US" sz="2300" b="1" dirty="0">
                        <a:solidFill>
                          <a:schemeClr val="accent5">
                            <a:lumMod val="50000"/>
                          </a:schemeClr>
                        </a:solidFill>
                      </a:endParaRPr>
                    </a:p>
                  </a:txBody>
                  <a:tcPr marL="118781" marR="118781" marT="59391" marB="59391"/>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03563481"/>
              </p:ext>
            </p:extLst>
          </p:nvPr>
        </p:nvGraphicFramePr>
        <p:xfrm>
          <a:off x="6205586" y="1828800"/>
          <a:ext cx="2176414" cy="3798140"/>
        </p:xfrm>
        <a:graphic>
          <a:graphicData uri="http://schemas.openxmlformats.org/drawingml/2006/table">
            <a:tbl>
              <a:tblPr firstRow="1" bandRow="1">
                <a:tableStyleId>{5C22544A-7EE6-4342-B048-85BDC9FD1C3A}</a:tableStyleId>
              </a:tblPr>
              <a:tblGrid>
                <a:gridCol w="1283082"/>
                <a:gridCol w="893332"/>
              </a:tblGrid>
              <a:tr h="481723">
                <a:tc gridSpan="2">
                  <a:txBody>
                    <a:bodyPr/>
                    <a:lstStyle/>
                    <a:p>
                      <a:pPr algn="ctr"/>
                      <a:r>
                        <a:rPr lang="en-US" sz="2300" dirty="0" smtClean="0"/>
                        <a:t>2005-2009*</a:t>
                      </a:r>
                      <a:endParaRPr lang="en-US" sz="2300" dirty="0"/>
                    </a:p>
                  </a:txBody>
                  <a:tcPr marL="118781" marR="118781" marT="59391" marB="59391"/>
                </a:tc>
                <a:tc hMerge="1">
                  <a:txBody>
                    <a:bodyPr/>
                    <a:lstStyle/>
                    <a:p>
                      <a:pPr algn="ctr"/>
                      <a:endParaRPr lang="en-US" dirty="0"/>
                    </a:p>
                  </a:txBody>
                  <a:tcPr/>
                </a:tc>
              </a:tr>
              <a:tr h="481723">
                <a:tc>
                  <a:txBody>
                    <a:bodyPr/>
                    <a:lstStyle/>
                    <a:p>
                      <a:pPr algn="ctr"/>
                      <a:r>
                        <a:rPr lang="en-US" sz="2300" b="1" dirty="0" smtClean="0">
                          <a:solidFill>
                            <a:schemeClr val="accent5">
                              <a:lumMod val="50000"/>
                            </a:schemeClr>
                          </a:solidFill>
                        </a:rPr>
                        <a:t>112,667</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19%</a:t>
                      </a:r>
                      <a:endParaRPr lang="en-US" sz="2300" b="1" dirty="0">
                        <a:solidFill>
                          <a:schemeClr val="accent5">
                            <a:lumMod val="50000"/>
                          </a:schemeClr>
                        </a:solidFill>
                      </a:endParaRPr>
                    </a:p>
                  </a:txBody>
                  <a:tcPr marL="118781" marR="118781" marT="59391" marB="59391"/>
                </a:tc>
              </a:tr>
              <a:tr h="472449">
                <a:tc>
                  <a:txBody>
                    <a:bodyPr/>
                    <a:lstStyle/>
                    <a:p>
                      <a:pPr algn="ctr"/>
                      <a:r>
                        <a:rPr lang="en-US" sz="2300" b="1" dirty="0" smtClean="0">
                          <a:solidFill>
                            <a:schemeClr val="accent5">
                              <a:lumMod val="50000"/>
                            </a:schemeClr>
                          </a:solidFill>
                        </a:rPr>
                        <a:t>12,805</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23%</a:t>
                      </a:r>
                      <a:endParaRPr lang="en-US" sz="2300" b="1" dirty="0">
                        <a:solidFill>
                          <a:schemeClr val="accent5">
                            <a:lumMod val="50000"/>
                          </a:schemeClr>
                        </a:solidFill>
                      </a:endParaRPr>
                    </a:p>
                  </a:txBody>
                  <a:tcPr marL="118781" marR="118781" marT="59391" marB="59391"/>
                </a:tc>
              </a:tr>
              <a:tr h="472449">
                <a:tc>
                  <a:txBody>
                    <a:bodyPr/>
                    <a:lstStyle/>
                    <a:p>
                      <a:pPr algn="ctr"/>
                      <a:r>
                        <a:rPr lang="en-US" sz="2300" b="1" dirty="0" smtClean="0">
                          <a:solidFill>
                            <a:schemeClr val="accent5">
                              <a:lumMod val="50000"/>
                            </a:schemeClr>
                          </a:solidFill>
                        </a:rPr>
                        <a:t>30,957</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28%</a:t>
                      </a:r>
                      <a:endParaRPr lang="en-US" sz="2300" b="1" dirty="0">
                        <a:solidFill>
                          <a:schemeClr val="accent5">
                            <a:lumMod val="50000"/>
                          </a:schemeClr>
                        </a:solidFill>
                      </a:endParaRPr>
                    </a:p>
                  </a:txBody>
                  <a:tcPr marL="118781" marR="118781" marT="59391" marB="59391"/>
                </a:tc>
              </a:tr>
              <a:tr h="472449">
                <a:tc>
                  <a:txBody>
                    <a:bodyPr/>
                    <a:lstStyle/>
                    <a:p>
                      <a:pPr algn="ctr"/>
                      <a:r>
                        <a:rPr lang="en-US" sz="2300" b="1" dirty="0" smtClean="0">
                          <a:solidFill>
                            <a:schemeClr val="accent5">
                              <a:lumMod val="50000"/>
                            </a:schemeClr>
                          </a:solidFill>
                        </a:rPr>
                        <a:t>11,227</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40%</a:t>
                      </a:r>
                      <a:endParaRPr lang="en-US" sz="2300" b="1" dirty="0">
                        <a:solidFill>
                          <a:schemeClr val="accent5">
                            <a:lumMod val="50000"/>
                          </a:schemeClr>
                        </a:solidFill>
                      </a:endParaRPr>
                    </a:p>
                  </a:txBody>
                  <a:tcPr marL="118781" marR="118781" marT="59391" marB="59391"/>
                </a:tc>
              </a:tr>
              <a:tr h="472449">
                <a:tc>
                  <a:txBody>
                    <a:bodyPr/>
                    <a:lstStyle/>
                    <a:p>
                      <a:pPr algn="ctr"/>
                      <a:r>
                        <a:rPr lang="en-US" sz="2300" b="1" dirty="0" smtClean="0">
                          <a:solidFill>
                            <a:schemeClr val="accent5">
                              <a:lumMod val="50000"/>
                            </a:schemeClr>
                          </a:solidFill>
                        </a:rPr>
                        <a:t>13,842</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35%</a:t>
                      </a:r>
                      <a:endParaRPr lang="en-US" sz="2300" b="1" dirty="0">
                        <a:solidFill>
                          <a:schemeClr val="accent5">
                            <a:lumMod val="50000"/>
                          </a:schemeClr>
                        </a:solidFill>
                      </a:endParaRPr>
                    </a:p>
                  </a:txBody>
                  <a:tcPr marL="118781" marR="118781" marT="59391" marB="59391"/>
                </a:tc>
              </a:tr>
              <a:tr h="472449">
                <a:tc>
                  <a:txBody>
                    <a:bodyPr/>
                    <a:lstStyle/>
                    <a:p>
                      <a:pPr algn="ctr"/>
                      <a:r>
                        <a:rPr lang="en-US" sz="2300" b="1" dirty="0" smtClean="0">
                          <a:solidFill>
                            <a:schemeClr val="accent5">
                              <a:lumMod val="50000"/>
                            </a:schemeClr>
                          </a:solidFill>
                        </a:rPr>
                        <a:t>2,502</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31%</a:t>
                      </a:r>
                      <a:endParaRPr lang="en-US" sz="2300" b="1" dirty="0">
                        <a:solidFill>
                          <a:schemeClr val="accent5">
                            <a:lumMod val="50000"/>
                          </a:schemeClr>
                        </a:solidFill>
                      </a:endParaRPr>
                    </a:p>
                  </a:txBody>
                  <a:tcPr marL="118781" marR="118781" marT="59391" marB="59391"/>
                </a:tc>
              </a:tr>
              <a:tr h="472449">
                <a:tc>
                  <a:txBody>
                    <a:bodyPr/>
                    <a:lstStyle/>
                    <a:p>
                      <a:pPr algn="ctr"/>
                      <a:r>
                        <a:rPr lang="en-US" sz="2300" b="1" dirty="0" smtClean="0">
                          <a:solidFill>
                            <a:schemeClr val="accent5">
                              <a:lumMod val="50000"/>
                            </a:schemeClr>
                          </a:solidFill>
                        </a:rPr>
                        <a:t>2,962</a:t>
                      </a:r>
                      <a:endParaRPr lang="en-US" sz="2300" b="1" dirty="0">
                        <a:solidFill>
                          <a:schemeClr val="accent5">
                            <a:lumMod val="50000"/>
                          </a:schemeClr>
                        </a:solidFill>
                      </a:endParaRPr>
                    </a:p>
                  </a:txBody>
                  <a:tcPr marL="118781" marR="118781" marT="59391" marB="59391"/>
                </a:tc>
                <a:tc>
                  <a:txBody>
                    <a:bodyPr/>
                    <a:lstStyle/>
                    <a:p>
                      <a:pPr algn="ctr"/>
                      <a:r>
                        <a:rPr lang="en-US" sz="2300" b="1" dirty="0" smtClean="0">
                          <a:solidFill>
                            <a:schemeClr val="accent5">
                              <a:lumMod val="50000"/>
                            </a:schemeClr>
                          </a:solidFill>
                        </a:rPr>
                        <a:t>9.5%</a:t>
                      </a:r>
                      <a:endParaRPr lang="en-US" sz="2300" b="1" dirty="0">
                        <a:solidFill>
                          <a:schemeClr val="accent5">
                            <a:lumMod val="50000"/>
                          </a:schemeClr>
                        </a:solidFill>
                      </a:endParaRPr>
                    </a:p>
                  </a:txBody>
                  <a:tcPr marL="118781" marR="118781" marT="59391" marB="59391"/>
                </a:tc>
              </a:tr>
            </a:tbl>
          </a:graphicData>
        </a:graphic>
      </p:graphicFrame>
      <p:sp>
        <p:nvSpPr>
          <p:cNvPr id="8" name="TextBox 7"/>
          <p:cNvSpPr txBox="1"/>
          <p:nvPr/>
        </p:nvSpPr>
        <p:spPr>
          <a:xfrm>
            <a:off x="5364943" y="5621179"/>
            <a:ext cx="3169457" cy="246221"/>
          </a:xfrm>
          <a:prstGeom prst="rect">
            <a:avLst/>
          </a:prstGeom>
          <a:noFill/>
        </p:spPr>
        <p:txBody>
          <a:bodyPr wrap="none" rtlCol="0">
            <a:spAutoFit/>
          </a:bodyPr>
          <a:lstStyle/>
          <a:p>
            <a:r>
              <a:rPr lang="en-US" sz="1000" dirty="0"/>
              <a:t>* American Community Survey 5-year Average </a:t>
            </a:r>
            <a:r>
              <a:rPr lang="en-US" sz="1000" dirty="0" smtClean="0"/>
              <a:t>Estimates </a:t>
            </a:r>
            <a:endParaRPr lang="en-US" sz="1000" dirty="0"/>
          </a:p>
        </p:txBody>
      </p:sp>
    </p:spTree>
    <p:extLst>
      <p:ext uri="{BB962C8B-B14F-4D97-AF65-F5344CB8AC3E}">
        <p14:creationId xmlns:p14="http://schemas.microsoft.com/office/powerpoint/2010/main" val="367709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12838"/>
          </a:xfrm>
        </p:spPr>
        <p:txBody>
          <a:bodyPr>
            <a:normAutofit/>
          </a:bodyPr>
          <a:lstStyle/>
          <a:p>
            <a:r>
              <a:rPr lang="en-US" sz="3200" b="1" dirty="0" smtClean="0">
                <a:solidFill>
                  <a:schemeClr val="tx2"/>
                </a:solidFill>
              </a:rPr>
              <a:t>Deep state budget cuts, even in programs with proven return on investment (ROI)</a:t>
            </a:r>
            <a:endParaRPr lang="en-US" sz="3200" b="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442125"/>
              </p:ext>
            </p:extLst>
          </p:nvPr>
        </p:nvGraphicFramePr>
        <p:xfrm>
          <a:off x="304800" y="1295400"/>
          <a:ext cx="8458200" cy="5331968"/>
        </p:xfrm>
        <a:graphic>
          <a:graphicData uri="http://schemas.openxmlformats.org/drawingml/2006/table">
            <a:tbl>
              <a:tblPr>
                <a:tableStyleId>{69CF1AB2-1976-4502-BF36-3FF5EA218861}</a:tableStyleId>
              </a:tblPr>
              <a:tblGrid>
                <a:gridCol w="1905000"/>
                <a:gridCol w="6553200"/>
              </a:tblGrid>
              <a:tr h="1588053">
                <a:tc>
                  <a:txBody>
                    <a:bodyPr/>
                    <a:lstStyle/>
                    <a:p>
                      <a:pPr marR="0" indent="0" algn="ctr" rtl="0">
                        <a:spcBef>
                          <a:spcPts val="100"/>
                        </a:spcBef>
                        <a:spcAft>
                          <a:spcPts val="100"/>
                        </a:spcAft>
                      </a:pPr>
                      <a:r>
                        <a:rPr lang="en-US" sz="2400" b="1" kern="1400" dirty="0" smtClean="0">
                          <a:solidFill>
                            <a:schemeClr val="accent5">
                              <a:lumMod val="50000"/>
                            </a:schemeClr>
                          </a:solidFill>
                          <a:effectLst/>
                        </a:rPr>
                        <a:t>Head</a:t>
                      </a:r>
                    </a:p>
                    <a:p>
                      <a:pPr marR="0" indent="0" algn="ctr" rtl="0">
                        <a:spcBef>
                          <a:spcPts val="100"/>
                        </a:spcBef>
                        <a:spcAft>
                          <a:spcPts val="100"/>
                        </a:spcAft>
                      </a:pPr>
                      <a:r>
                        <a:rPr lang="en-US" sz="2400" b="1" kern="1400" dirty="0" smtClean="0">
                          <a:solidFill>
                            <a:schemeClr val="accent5">
                              <a:lumMod val="50000"/>
                            </a:schemeClr>
                          </a:solidFill>
                          <a:effectLst/>
                        </a:rPr>
                        <a:t>Start</a:t>
                      </a:r>
                      <a:endParaRPr lang="en-US" sz="2400" b="1" kern="1400" dirty="0">
                        <a:solidFill>
                          <a:schemeClr val="accent5">
                            <a:lumMod val="50000"/>
                          </a:schemeClr>
                        </a:solidFill>
                        <a:effectLst/>
                        <a:latin typeface="+mj-lt"/>
                      </a:endParaRPr>
                    </a:p>
                  </a:txBody>
                  <a:tcPr marL="36576" marR="36576" marT="36576" marB="36576" anchor="ctr"/>
                </a:tc>
                <a:tc>
                  <a:txBody>
                    <a:bodyPr/>
                    <a:lstStyle/>
                    <a:p>
                      <a:pPr marR="0" indent="0" algn="l" rtl="0">
                        <a:spcBef>
                          <a:spcPts val="100"/>
                        </a:spcBef>
                        <a:spcAft>
                          <a:spcPts val="100"/>
                        </a:spcAft>
                      </a:pPr>
                      <a:r>
                        <a:rPr lang="en-US" sz="1800" kern="1400" dirty="0" smtClean="0">
                          <a:effectLst/>
                        </a:rPr>
                        <a:t>Every </a:t>
                      </a:r>
                      <a:r>
                        <a:rPr lang="en-US" sz="1800" kern="1400" dirty="0">
                          <a:effectLst/>
                        </a:rPr>
                        <a:t>$1 </a:t>
                      </a:r>
                      <a:r>
                        <a:rPr lang="en-US" sz="1800" kern="1400" dirty="0" smtClean="0">
                          <a:effectLst/>
                        </a:rPr>
                        <a:t>spent on Head Start has been found to save</a:t>
                      </a:r>
                      <a:r>
                        <a:rPr lang="en-US" sz="1800" kern="1400" baseline="0" dirty="0" smtClean="0">
                          <a:effectLst/>
                        </a:rPr>
                        <a:t> in </a:t>
                      </a:r>
                      <a:r>
                        <a:rPr lang="en-US" sz="1800" kern="1400" dirty="0" smtClean="0">
                          <a:effectLst/>
                        </a:rPr>
                        <a:t>$7-</a:t>
                      </a:r>
                      <a:r>
                        <a:rPr lang="en-US" sz="1800" kern="1400" dirty="0">
                          <a:effectLst/>
                        </a:rPr>
                        <a:t>$9 in </a:t>
                      </a:r>
                      <a:r>
                        <a:rPr lang="en-US" sz="1800" kern="1400" dirty="0" smtClean="0">
                          <a:effectLst/>
                        </a:rPr>
                        <a:t>future public costs</a:t>
                      </a:r>
                      <a:r>
                        <a:rPr lang="en-US" sz="1800" kern="1400" baseline="0" dirty="0" smtClean="0">
                          <a:effectLst/>
                        </a:rPr>
                        <a:t> </a:t>
                      </a:r>
                      <a:r>
                        <a:rPr lang="en-US" sz="1800" kern="1400" dirty="0" smtClean="0">
                          <a:effectLst/>
                        </a:rPr>
                        <a:t>and to increase </a:t>
                      </a:r>
                      <a:r>
                        <a:rPr lang="en-US" sz="1800" kern="1400" dirty="0">
                          <a:effectLst/>
                        </a:rPr>
                        <a:t>lifetime </a:t>
                      </a:r>
                      <a:r>
                        <a:rPr lang="en-US" sz="1800" kern="1400" dirty="0" smtClean="0">
                          <a:effectLst/>
                        </a:rPr>
                        <a:t>earnings,</a:t>
                      </a:r>
                      <a:r>
                        <a:rPr lang="en-US" sz="1800" kern="1400" baseline="0" dirty="0" smtClean="0">
                          <a:effectLst/>
                        </a:rPr>
                        <a:t> including </a:t>
                      </a:r>
                      <a:r>
                        <a:rPr lang="en-US" sz="1800" kern="1400" dirty="0" smtClean="0">
                          <a:effectLst/>
                        </a:rPr>
                        <a:t>a </a:t>
                      </a:r>
                      <a:r>
                        <a:rPr lang="en-US" sz="1800" kern="1400" dirty="0">
                          <a:effectLst/>
                        </a:rPr>
                        <a:t>62% reduction in special education at $11,000 per student annually; a 12% reduction in incarceration at $29,000 </a:t>
                      </a:r>
                      <a:r>
                        <a:rPr lang="en-US" sz="1800" kern="1400" dirty="0" smtClean="0">
                          <a:effectLst/>
                        </a:rPr>
                        <a:t>per</a:t>
                      </a:r>
                      <a:r>
                        <a:rPr lang="en-US" sz="1800" kern="1400" baseline="0" dirty="0" smtClean="0">
                          <a:effectLst/>
                        </a:rPr>
                        <a:t> </a:t>
                      </a:r>
                      <a:r>
                        <a:rPr lang="en-US" sz="1800" kern="1400" dirty="0" smtClean="0">
                          <a:effectLst/>
                        </a:rPr>
                        <a:t>inmate </a:t>
                      </a:r>
                      <a:r>
                        <a:rPr lang="en-US" sz="1800" kern="1400" dirty="0">
                          <a:effectLst/>
                        </a:rPr>
                        <a:t>nationally; </a:t>
                      </a:r>
                      <a:r>
                        <a:rPr lang="en-US" sz="1800" kern="1400" dirty="0" smtClean="0">
                          <a:effectLst/>
                        </a:rPr>
                        <a:t> and a </a:t>
                      </a:r>
                      <a:r>
                        <a:rPr lang="en-US" sz="1800" kern="1400" dirty="0">
                          <a:effectLst/>
                        </a:rPr>
                        <a:t>19%-25% reduction in adult </a:t>
                      </a:r>
                      <a:r>
                        <a:rPr lang="en-US" sz="1800" kern="1400" dirty="0" smtClean="0">
                          <a:effectLst/>
                        </a:rPr>
                        <a:t>obesity,</a:t>
                      </a:r>
                      <a:r>
                        <a:rPr lang="en-US" sz="1800" kern="1400" baseline="0" dirty="0" smtClean="0">
                          <a:effectLst/>
                        </a:rPr>
                        <a:t> </a:t>
                      </a:r>
                      <a:r>
                        <a:rPr lang="en-US" sz="1800" kern="1400" dirty="0" smtClean="0">
                          <a:effectLst/>
                        </a:rPr>
                        <a:t>with attendant </a:t>
                      </a:r>
                      <a:r>
                        <a:rPr lang="en-US" sz="1800" kern="1400" dirty="0">
                          <a:effectLst/>
                        </a:rPr>
                        <a:t>health risks and costs.</a:t>
                      </a:r>
                      <a:endParaRPr lang="en-US" sz="1800" kern="1400" dirty="0">
                        <a:solidFill>
                          <a:srgbClr val="000000"/>
                        </a:solidFill>
                        <a:effectLst/>
                        <a:latin typeface="+mj-lt"/>
                      </a:endParaRPr>
                    </a:p>
                  </a:txBody>
                  <a:tcPr marL="36576" marR="36576" marT="36576" marB="36576"/>
                </a:tc>
              </a:tr>
              <a:tr h="1164381">
                <a:tc>
                  <a:txBody>
                    <a:bodyPr/>
                    <a:lstStyle/>
                    <a:p>
                      <a:pPr marR="0" indent="0" algn="ctr" rtl="0">
                        <a:spcBef>
                          <a:spcPts val="100"/>
                        </a:spcBef>
                        <a:spcAft>
                          <a:spcPts val="100"/>
                        </a:spcAft>
                      </a:pPr>
                      <a:r>
                        <a:rPr lang="en-US" sz="2400" b="1" kern="1400" dirty="0" smtClean="0">
                          <a:solidFill>
                            <a:schemeClr val="accent5">
                              <a:lumMod val="50000"/>
                            </a:schemeClr>
                          </a:solidFill>
                          <a:effectLst/>
                        </a:rPr>
                        <a:t>Food Stamps</a:t>
                      </a:r>
                    </a:p>
                    <a:p>
                      <a:pPr marR="0" indent="0" algn="ctr" rtl="0">
                        <a:spcBef>
                          <a:spcPts val="100"/>
                        </a:spcBef>
                        <a:spcAft>
                          <a:spcPts val="100"/>
                        </a:spcAft>
                      </a:pPr>
                      <a:r>
                        <a:rPr lang="en-US" sz="2400" b="1" kern="1400" dirty="0" smtClean="0">
                          <a:solidFill>
                            <a:schemeClr val="accent5">
                              <a:lumMod val="50000"/>
                            </a:schemeClr>
                          </a:solidFill>
                          <a:effectLst/>
                        </a:rPr>
                        <a:t>(SNAP)</a:t>
                      </a:r>
                      <a:endParaRPr lang="en-US" sz="2400" b="1" kern="1400" dirty="0">
                        <a:solidFill>
                          <a:schemeClr val="accent5">
                            <a:lumMod val="50000"/>
                          </a:schemeClr>
                        </a:solidFill>
                        <a:effectLst/>
                        <a:latin typeface="+mj-lt"/>
                      </a:endParaRPr>
                    </a:p>
                  </a:txBody>
                  <a:tcPr marL="36576" marR="36576" marT="36576" marB="36576" anchor="ctr"/>
                </a:tc>
                <a:tc>
                  <a:txBody>
                    <a:bodyPr/>
                    <a:lstStyle/>
                    <a:p>
                      <a:pPr marR="0" indent="0" algn="l" rtl="0">
                        <a:spcBef>
                          <a:spcPts val="100"/>
                        </a:spcBef>
                        <a:spcAft>
                          <a:spcPts val="100"/>
                        </a:spcAft>
                      </a:pPr>
                      <a:endParaRPr lang="en-US" sz="1800" kern="1400" dirty="0" smtClean="0">
                        <a:effectLst/>
                      </a:endParaRPr>
                    </a:p>
                    <a:p>
                      <a:pPr marR="0" indent="0" algn="l" rtl="0">
                        <a:spcBef>
                          <a:spcPts val="100"/>
                        </a:spcBef>
                        <a:spcAft>
                          <a:spcPts val="100"/>
                        </a:spcAft>
                      </a:pPr>
                      <a:r>
                        <a:rPr lang="en-US" sz="1800" kern="1400" dirty="0" smtClean="0">
                          <a:effectLst/>
                        </a:rPr>
                        <a:t>Every </a:t>
                      </a:r>
                      <a:r>
                        <a:rPr lang="en-US" sz="1800" kern="1400" dirty="0">
                          <a:effectLst/>
                        </a:rPr>
                        <a:t>$1 spent </a:t>
                      </a:r>
                      <a:r>
                        <a:rPr lang="en-US" sz="1800" kern="1400" dirty="0" smtClean="0">
                          <a:effectLst/>
                        </a:rPr>
                        <a:t>generates </a:t>
                      </a:r>
                      <a:r>
                        <a:rPr lang="en-US" sz="1800" kern="1400" dirty="0">
                          <a:effectLst/>
                        </a:rPr>
                        <a:t>nearly $2 in economic </a:t>
                      </a:r>
                      <a:r>
                        <a:rPr lang="en-US" sz="1800" kern="1400" dirty="0" smtClean="0">
                          <a:effectLst/>
                        </a:rPr>
                        <a:t>activity:</a:t>
                      </a:r>
                      <a:r>
                        <a:rPr lang="en-US" sz="1800" kern="1400" baseline="0" dirty="0" smtClean="0">
                          <a:effectLst/>
                        </a:rPr>
                        <a:t> t</a:t>
                      </a:r>
                      <a:r>
                        <a:rPr lang="en-US" sz="1800" kern="1400" dirty="0" smtClean="0">
                          <a:effectLst/>
                        </a:rPr>
                        <a:t>he </a:t>
                      </a:r>
                      <a:r>
                        <a:rPr lang="en-US" sz="1800" kern="1400" dirty="0">
                          <a:effectLst/>
                        </a:rPr>
                        <a:t>$1.2 billion in SNAP benefits issued annually in Massachusetts results in $2.4 billion of economic activity. </a:t>
                      </a:r>
                      <a:endParaRPr lang="en-US" sz="1800" kern="1400" dirty="0" smtClean="0">
                        <a:effectLst/>
                      </a:endParaRPr>
                    </a:p>
                    <a:p>
                      <a:pPr marR="0" indent="0" algn="l" rtl="0">
                        <a:spcBef>
                          <a:spcPts val="100"/>
                        </a:spcBef>
                        <a:spcAft>
                          <a:spcPts val="100"/>
                        </a:spcAft>
                      </a:pPr>
                      <a:endParaRPr lang="en-US" sz="1800" kern="1400" dirty="0">
                        <a:solidFill>
                          <a:srgbClr val="000000"/>
                        </a:solidFill>
                        <a:effectLst/>
                        <a:latin typeface="+mj-lt"/>
                      </a:endParaRPr>
                    </a:p>
                  </a:txBody>
                  <a:tcPr marL="36576" marR="36576" marT="36576" marB="36576"/>
                </a:tc>
              </a:tr>
              <a:tr h="652707">
                <a:tc>
                  <a:txBody>
                    <a:bodyPr/>
                    <a:lstStyle/>
                    <a:p>
                      <a:pPr marR="0" indent="0" algn="ctr" rtl="0">
                        <a:spcBef>
                          <a:spcPts val="100"/>
                        </a:spcBef>
                        <a:spcAft>
                          <a:spcPts val="100"/>
                        </a:spcAft>
                      </a:pPr>
                      <a:r>
                        <a:rPr lang="en-US" sz="2400" b="1" kern="1400" dirty="0">
                          <a:solidFill>
                            <a:schemeClr val="accent5">
                              <a:lumMod val="50000"/>
                            </a:schemeClr>
                          </a:solidFill>
                          <a:effectLst/>
                        </a:rPr>
                        <a:t>Employment  Services</a:t>
                      </a:r>
                      <a:endParaRPr lang="en-US" sz="2400" b="1" kern="1400" dirty="0">
                        <a:solidFill>
                          <a:schemeClr val="accent5">
                            <a:lumMod val="50000"/>
                          </a:schemeClr>
                        </a:solidFill>
                        <a:effectLst/>
                        <a:latin typeface="+mj-lt"/>
                      </a:endParaRPr>
                    </a:p>
                  </a:txBody>
                  <a:tcPr marL="36576" marR="36576" marT="36576" marB="36576" anchor="ctr"/>
                </a:tc>
                <a:tc>
                  <a:txBody>
                    <a:bodyPr/>
                    <a:lstStyle/>
                    <a:p>
                      <a:pPr marR="0" indent="0" algn="l" rtl="0">
                        <a:spcBef>
                          <a:spcPts val="100"/>
                        </a:spcBef>
                        <a:spcAft>
                          <a:spcPts val="100"/>
                        </a:spcAft>
                      </a:pPr>
                      <a:r>
                        <a:rPr lang="en-US" sz="1800" kern="1400" dirty="0" smtClean="0">
                          <a:effectLst/>
                        </a:rPr>
                        <a:t>Every </a:t>
                      </a:r>
                      <a:r>
                        <a:rPr lang="en-US" sz="1800" kern="1400" dirty="0">
                          <a:effectLst/>
                        </a:rPr>
                        <a:t>$1 spent on </a:t>
                      </a:r>
                      <a:r>
                        <a:rPr lang="en-US" sz="1800" kern="1400" dirty="0" smtClean="0">
                          <a:effectLst/>
                        </a:rPr>
                        <a:t>Employment</a:t>
                      </a:r>
                      <a:r>
                        <a:rPr lang="en-US" sz="1800" kern="1400" baseline="0" dirty="0" smtClean="0">
                          <a:effectLst/>
                        </a:rPr>
                        <a:t> Services</a:t>
                      </a:r>
                      <a:r>
                        <a:rPr lang="en-US" sz="1800" kern="1400" dirty="0" smtClean="0">
                          <a:effectLst/>
                        </a:rPr>
                        <a:t> has been found to yield </a:t>
                      </a:r>
                      <a:r>
                        <a:rPr lang="en-US" sz="1800" kern="1400" dirty="0">
                          <a:effectLst/>
                        </a:rPr>
                        <a:t>$1.52—$3.50 in economic activity</a:t>
                      </a:r>
                      <a:r>
                        <a:rPr lang="en-US" sz="1800" kern="1400" dirty="0" smtClean="0">
                          <a:effectLst/>
                        </a:rPr>
                        <a:t>.</a:t>
                      </a:r>
                    </a:p>
                    <a:p>
                      <a:pPr marR="0" indent="0" algn="l" rtl="0">
                        <a:spcBef>
                          <a:spcPts val="100"/>
                        </a:spcBef>
                        <a:spcAft>
                          <a:spcPts val="100"/>
                        </a:spcAft>
                      </a:pPr>
                      <a:endParaRPr lang="en-US" sz="1800" kern="1400" dirty="0">
                        <a:solidFill>
                          <a:srgbClr val="000000"/>
                        </a:solidFill>
                        <a:effectLst/>
                        <a:latin typeface="+mj-lt"/>
                      </a:endParaRPr>
                    </a:p>
                  </a:txBody>
                  <a:tcPr marL="36576" marR="36576" marT="36576" marB="36576"/>
                </a:tc>
              </a:tr>
              <a:tr h="606000">
                <a:tc>
                  <a:txBody>
                    <a:bodyPr/>
                    <a:lstStyle/>
                    <a:p>
                      <a:pPr marR="0" indent="0" algn="ctr" rtl="0">
                        <a:spcBef>
                          <a:spcPts val="100"/>
                        </a:spcBef>
                        <a:spcAft>
                          <a:spcPts val="100"/>
                        </a:spcAft>
                      </a:pPr>
                      <a:r>
                        <a:rPr lang="en-US" sz="2400" b="1" kern="1400" dirty="0" smtClean="0">
                          <a:solidFill>
                            <a:schemeClr val="accent5">
                              <a:lumMod val="50000"/>
                            </a:schemeClr>
                          </a:solidFill>
                          <a:effectLst/>
                        </a:rPr>
                        <a:t>Early</a:t>
                      </a:r>
                    </a:p>
                    <a:p>
                      <a:pPr marR="0" indent="0" algn="ctr" rtl="0">
                        <a:spcBef>
                          <a:spcPts val="100"/>
                        </a:spcBef>
                        <a:spcAft>
                          <a:spcPts val="100"/>
                        </a:spcAft>
                      </a:pPr>
                      <a:r>
                        <a:rPr lang="en-US" sz="2400" b="1" kern="1400" dirty="0" smtClean="0">
                          <a:solidFill>
                            <a:schemeClr val="accent5">
                              <a:lumMod val="50000"/>
                            </a:schemeClr>
                          </a:solidFill>
                          <a:effectLst/>
                        </a:rPr>
                        <a:t>Intervention</a:t>
                      </a:r>
                      <a:endParaRPr lang="en-US" sz="2400" b="1" kern="1400" dirty="0">
                        <a:solidFill>
                          <a:schemeClr val="accent5">
                            <a:lumMod val="50000"/>
                          </a:schemeClr>
                        </a:solidFill>
                        <a:effectLst/>
                        <a:latin typeface="+mj-lt"/>
                      </a:endParaRPr>
                    </a:p>
                  </a:txBody>
                  <a:tcPr marL="36576" marR="36576" marT="36576" marB="36576" anchor="ctr"/>
                </a:tc>
                <a:tc>
                  <a:txBody>
                    <a:bodyPr/>
                    <a:lstStyle/>
                    <a:p>
                      <a:pPr marR="0" indent="0" algn="l" rtl="0">
                        <a:spcBef>
                          <a:spcPts val="100"/>
                        </a:spcBef>
                        <a:spcAft>
                          <a:spcPts val="100"/>
                        </a:spcAft>
                      </a:pPr>
                      <a:r>
                        <a:rPr lang="en-US" sz="1800" kern="1400" dirty="0" smtClean="0">
                          <a:effectLst/>
                        </a:rPr>
                        <a:t>Spending </a:t>
                      </a:r>
                      <a:r>
                        <a:rPr lang="en-US" sz="1800" kern="1400" dirty="0">
                          <a:effectLst/>
                        </a:rPr>
                        <a:t>on </a:t>
                      </a:r>
                      <a:r>
                        <a:rPr lang="en-US" sz="1800" kern="1400" dirty="0" smtClean="0">
                          <a:effectLst/>
                        </a:rPr>
                        <a:t>Early</a:t>
                      </a:r>
                      <a:r>
                        <a:rPr lang="en-US" sz="1800" kern="1400" baseline="0" dirty="0" smtClean="0">
                          <a:effectLst/>
                        </a:rPr>
                        <a:t> Intervention</a:t>
                      </a:r>
                      <a:r>
                        <a:rPr lang="en-US" sz="1800" kern="1400" dirty="0" smtClean="0">
                          <a:effectLst/>
                        </a:rPr>
                        <a:t> </a:t>
                      </a:r>
                      <a:r>
                        <a:rPr lang="en-US" sz="1800" kern="1400" dirty="0">
                          <a:effectLst/>
                        </a:rPr>
                        <a:t>saved Massachusetts’ cities and towns an estimated $29 million in Special Education Services in the 2009-2010 school year</a:t>
                      </a:r>
                      <a:r>
                        <a:rPr lang="en-US" sz="1800" kern="1400" dirty="0" smtClean="0">
                          <a:effectLst/>
                        </a:rPr>
                        <a:t>.</a:t>
                      </a:r>
                    </a:p>
                    <a:p>
                      <a:pPr marR="0" indent="0" algn="l" rtl="0">
                        <a:spcBef>
                          <a:spcPts val="100"/>
                        </a:spcBef>
                        <a:spcAft>
                          <a:spcPts val="100"/>
                        </a:spcAft>
                      </a:pPr>
                      <a:endParaRPr lang="en-US" sz="1800" kern="1400" dirty="0">
                        <a:solidFill>
                          <a:srgbClr val="000000"/>
                        </a:solidFill>
                        <a:effectLst/>
                        <a:latin typeface="+mj-lt"/>
                      </a:endParaRPr>
                    </a:p>
                  </a:txBody>
                  <a:tcPr marL="36576" marR="36576" marT="36576" marB="36576"/>
                </a:tc>
              </a:tr>
            </a:tbl>
          </a:graphicData>
        </a:graphic>
      </p:graphicFrame>
      <p:sp>
        <p:nvSpPr>
          <p:cNvPr id="5" name="Control 1"/>
          <p:cNvSpPr>
            <a:spLocks noChangeArrowheads="1" noChangeShapeType="1"/>
          </p:cNvSpPr>
          <p:nvPr/>
        </p:nvSpPr>
        <p:spPr bwMode="auto">
          <a:xfrm>
            <a:off x="2520950" y="9759950"/>
            <a:ext cx="5930900" cy="216693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867944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438400"/>
            <a:ext cx="6248400" cy="4114800"/>
          </a:xfrm>
          <a:prstGeom prst="rect">
            <a:avLst/>
          </a:prstGeom>
        </p:spPr>
      </p:pic>
      <p:sp>
        <p:nvSpPr>
          <p:cNvPr id="2" name="TextBox 1"/>
          <p:cNvSpPr txBox="1"/>
          <p:nvPr/>
        </p:nvSpPr>
        <p:spPr>
          <a:xfrm>
            <a:off x="0" y="533400"/>
            <a:ext cx="9067800" cy="1569660"/>
          </a:xfrm>
          <a:prstGeom prst="rect">
            <a:avLst/>
          </a:prstGeom>
          <a:noFill/>
        </p:spPr>
        <p:txBody>
          <a:bodyPr wrap="square" rtlCol="0">
            <a:spAutoFit/>
          </a:bodyPr>
          <a:lstStyle/>
          <a:p>
            <a:pPr algn="ctr"/>
            <a:r>
              <a:rPr lang="en-US" sz="3200" b="1" dirty="0" smtClean="0">
                <a:solidFill>
                  <a:schemeClr val="tx2"/>
                </a:solidFill>
              </a:rPr>
              <a:t>Bottom Line: </a:t>
            </a:r>
            <a:r>
              <a:rPr lang="en-US" sz="3200" dirty="0" smtClean="0">
                <a:solidFill>
                  <a:schemeClr val="tx2"/>
                </a:solidFill>
              </a:rPr>
              <a:t>Boston and the region’s – and US -- young residents of color are most at risk in this fragile economy. </a:t>
            </a:r>
            <a:r>
              <a:rPr lang="en-US" sz="3200" smtClean="0">
                <a:solidFill>
                  <a:schemeClr val="tx2"/>
                </a:solidFill>
              </a:rPr>
              <a:t>And we </a:t>
            </a:r>
            <a:r>
              <a:rPr lang="en-US" sz="3200" dirty="0" smtClean="0">
                <a:solidFill>
                  <a:schemeClr val="tx2"/>
                </a:solidFill>
              </a:rPr>
              <a:t>ALL have a stake in their success.</a:t>
            </a:r>
            <a:endParaRPr lang="en-US" sz="3200" dirty="0">
              <a:solidFill>
                <a:schemeClr val="tx2"/>
              </a:solidFill>
            </a:endParaRPr>
          </a:p>
        </p:txBody>
      </p:sp>
    </p:spTree>
    <p:extLst>
      <p:ext uri="{BB962C8B-B14F-4D97-AF65-F5344CB8AC3E}">
        <p14:creationId xmlns:p14="http://schemas.microsoft.com/office/powerpoint/2010/main" val="1518821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0"/>
            <a:ext cx="8229600" cy="1417638"/>
          </a:xfrm>
        </p:spPr>
        <p:txBody>
          <a:bodyPr/>
          <a:lstStyle/>
          <a:p>
            <a:pPr eaLnBrk="1" hangingPunct="1"/>
            <a:r>
              <a:rPr lang="en-US" smtClean="0">
                <a:solidFill>
                  <a:schemeClr val="hlink"/>
                </a:solidFill>
              </a:rPr>
              <a:t>Thank you.</a:t>
            </a:r>
          </a:p>
        </p:txBody>
      </p:sp>
      <p:pic>
        <p:nvPicPr>
          <p:cNvPr id="68611" name="Picture 4" descr="2009 Ind K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19200"/>
            <a:ext cx="762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514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991600" cy="707886"/>
          </a:xfrm>
          <a:prstGeom prst="rect">
            <a:avLst/>
          </a:prstGeom>
          <a:noFill/>
        </p:spPr>
        <p:txBody>
          <a:bodyPr wrap="square" rtlCol="0">
            <a:spAutoFit/>
          </a:bodyPr>
          <a:lstStyle/>
          <a:p>
            <a:pPr algn="ctr"/>
            <a:r>
              <a:rPr lang="en-US" sz="4000" b="1" dirty="0" smtClean="0">
                <a:solidFill>
                  <a:schemeClr val="accent1"/>
                </a:solidFill>
              </a:rPr>
              <a:t>THE BIG SHIFT:</a:t>
            </a:r>
            <a:endParaRPr lang="en-US" sz="4000" b="1" dirty="0">
              <a:solidFill>
                <a:schemeClr val="tx2">
                  <a:lumMod val="75000"/>
                </a:schemeClr>
              </a:solidFill>
            </a:endParaRPr>
          </a:p>
        </p:txBody>
      </p:sp>
      <p:sp>
        <p:nvSpPr>
          <p:cNvPr id="5" name="TextBox 4"/>
          <p:cNvSpPr txBox="1"/>
          <p:nvPr/>
        </p:nvSpPr>
        <p:spPr>
          <a:xfrm>
            <a:off x="341523" y="1524000"/>
            <a:ext cx="8534400" cy="4955203"/>
          </a:xfrm>
          <a:prstGeom prst="rect">
            <a:avLst/>
          </a:prstGeom>
          <a:noFill/>
        </p:spPr>
        <p:txBody>
          <a:bodyPr wrap="square" rtlCol="0">
            <a:spAutoFit/>
          </a:bodyPr>
          <a:lstStyle/>
          <a:p>
            <a:pPr marL="285750" indent="-285750">
              <a:buFont typeface="Arial" pitchFamily="34" charset="0"/>
              <a:buChar char="•"/>
            </a:pPr>
            <a:r>
              <a:rPr lang="en-US" sz="2800" b="1" dirty="0">
                <a:solidFill>
                  <a:schemeClr val="tx2"/>
                </a:solidFill>
              </a:rPr>
              <a:t>A New Measurement </a:t>
            </a:r>
            <a:r>
              <a:rPr lang="en-US" sz="2800" b="1" dirty="0" smtClean="0">
                <a:solidFill>
                  <a:schemeClr val="tx2"/>
                </a:solidFill>
              </a:rPr>
              <a:t>Paradigm</a:t>
            </a:r>
            <a:r>
              <a:rPr lang="en-US" dirty="0" smtClean="0"/>
              <a:t> </a:t>
            </a:r>
          </a:p>
          <a:p>
            <a:pPr marL="742950" lvl="1" indent="-285750">
              <a:buFont typeface="Arial" pitchFamily="34" charset="0"/>
              <a:buChar char="•"/>
            </a:pPr>
            <a:r>
              <a:rPr lang="en-US" dirty="0" smtClean="0"/>
              <a:t>Disaggregate </a:t>
            </a:r>
            <a:r>
              <a:rPr lang="en-US" dirty="0"/>
              <a:t>data by community and demographic groups, highlight key long-term trends and </a:t>
            </a:r>
            <a:r>
              <a:rPr lang="en-US" dirty="0" smtClean="0"/>
              <a:t> track the social/environmental /economic costs </a:t>
            </a:r>
            <a:r>
              <a:rPr lang="en-US" dirty="0"/>
              <a:t>and benefits of </a:t>
            </a:r>
            <a:r>
              <a:rPr lang="en-US" dirty="0" smtClean="0"/>
              <a:t>policies and  initiatives. </a:t>
            </a:r>
            <a:br>
              <a:rPr lang="en-US" dirty="0" smtClean="0"/>
            </a:br>
            <a:endParaRPr lang="en-US" dirty="0" smtClean="0"/>
          </a:p>
          <a:p>
            <a:pPr marL="285750" indent="-285750">
              <a:buFont typeface="Arial" pitchFamily="34" charset="0"/>
              <a:buChar char="•"/>
            </a:pPr>
            <a:r>
              <a:rPr lang="en-US" sz="2800" b="1" dirty="0" smtClean="0">
                <a:solidFill>
                  <a:schemeClr val="tx2"/>
                </a:solidFill>
              </a:rPr>
              <a:t>A New Civic Engagement Paradigm</a:t>
            </a:r>
            <a:endParaRPr lang="en-US" sz="2800" dirty="0">
              <a:solidFill>
                <a:schemeClr val="tx2"/>
              </a:solidFill>
            </a:endParaRPr>
          </a:p>
          <a:p>
            <a:pPr marL="742950" lvl="1" indent="-285750">
              <a:buFont typeface="Arial" pitchFamily="34" charset="0"/>
              <a:buChar char="•"/>
            </a:pPr>
            <a:r>
              <a:rPr lang="en-US" dirty="0" smtClean="0"/>
              <a:t>Engage Boston’s range of workers </a:t>
            </a:r>
            <a:r>
              <a:rPr lang="en-US" dirty="0"/>
              <a:t>across </a:t>
            </a:r>
            <a:r>
              <a:rPr lang="en-US" dirty="0" smtClean="0"/>
              <a:t>industries </a:t>
            </a:r>
            <a:r>
              <a:rPr lang="en-US" dirty="0"/>
              <a:t>and trades, </a:t>
            </a:r>
            <a:r>
              <a:rPr lang="en-US" dirty="0" smtClean="0"/>
              <a:t>committed residents, and </a:t>
            </a:r>
            <a:r>
              <a:rPr lang="en-US" dirty="0"/>
              <a:t>newcomer </a:t>
            </a:r>
            <a:r>
              <a:rPr lang="en-US" dirty="0" smtClean="0"/>
              <a:t>immigrants in better decision-making.</a:t>
            </a:r>
            <a:br>
              <a:rPr lang="en-US" dirty="0" smtClean="0"/>
            </a:br>
            <a:endParaRPr lang="en-US" dirty="0"/>
          </a:p>
          <a:p>
            <a:pPr marL="285750" indent="-285750">
              <a:buFont typeface="Arial" pitchFamily="34" charset="0"/>
              <a:buChar char="•"/>
            </a:pPr>
            <a:r>
              <a:rPr lang="en-US" sz="2800" b="1" dirty="0">
                <a:solidFill>
                  <a:schemeClr val="tx2"/>
                </a:solidFill>
              </a:rPr>
              <a:t>A New Hyper-Global Growth </a:t>
            </a:r>
            <a:r>
              <a:rPr lang="en-US" sz="2800" b="1" dirty="0" smtClean="0">
                <a:solidFill>
                  <a:schemeClr val="tx2"/>
                </a:solidFill>
              </a:rPr>
              <a:t>Paradigm</a:t>
            </a:r>
            <a:endParaRPr lang="en-US" sz="2800" dirty="0">
              <a:solidFill>
                <a:schemeClr val="tx2"/>
              </a:solidFill>
            </a:endParaRPr>
          </a:p>
          <a:p>
            <a:pPr marL="742950" lvl="1" indent="-285750">
              <a:buFont typeface="Arial" pitchFamily="34" charset="0"/>
              <a:buChar char="•"/>
            </a:pPr>
            <a:r>
              <a:rPr lang="en-US" dirty="0" smtClean="0"/>
              <a:t>By </a:t>
            </a:r>
            <a:r>
              <a:rPr lang="en-US" dirty="0"/>
              <a:t>developing solutions, </a:t>
            </a:r>
            <a:r>
              <a:rPr lang="en-US" dirty="0" smtClean="0"/>
              <a:t>products and </a:t>
            </a:r>
            <a:r>
              <a:rPr lang="en-US" dirty="0"/>
              <a:t>services needed locally and by emerging global markets, </a:t>
            </a:r>
            <a:r>
              <a:rPr lang="en-US" dirty="0" smtClean="0"/>
              <a:t>Greater Boston </a:t>
            </a:r>
            <a:r>
              <a:rPr lang="en-US" dirty="0"/>
              <a:t>can leapfrog into a new paradigm of </a:t>
            </a:r>
            <a:r>
              <a:rPr lang="en-US" dirty="0" smtClean="0"/>
              <a:t>innovation in </a:t>
            </a:r>
            <a:r>
              <a:rPr lang="en-US" dirty="0"/>
              <a:t>the </a:t>
            </a:r>
            <a:r>
              <a:rPr lang="en-US" dirty="0" smtClean="0"/>
              <a:t>public, private </a:t>
            </a:r>
            <a:r>
              <a:rPr lang="en-US" dirty="0"/>
              <a:t>and academic sectors through competitions</a:t>
            </a:r>
            <a:r>
              <a:rPr lang="en-US" dirty="0" smtClean="0"/>
              <a:t/>
            </a:r>
            <a:br>
              <a:rPr lang="en-US" dirty="0" smtClean="0"/>
            </a:br>
            <a:endParaRPr lang="en-US" dirty="0"/>
          </a:p>
          <a:p>
            <a:endParaRPr lang="en-US" sz="1600" i="1" dirty="0"/>
          </a:p>
          <a:p>
            <a:endParaRPr lang="en-US" dirty="0"/>
          </a:p>
        </p:txBody>
      </p:sp>
    </p:spTree>
    <p:extLst>
      <p:ext uri="{BB962C8B-B14F-4D97-AF65-F5344CB8AC3E}">
        <p14:creationId xmlns:p14="http://schemas.microsoft.com/office/powerpoint/2010/main" val="1604658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196" y="354267"/>
            <a:ext cx="8991600" cy="707886"/>
          </a:xfrm>
          <a:prstGeom prst="rect">
            <a:avLst/>
          </a:prstGeom>
          <a:noFill/>
        </p:spPr>
        <p:txBody>
          <a:bodyPr wrap="square" rtlCol="0">
            <a:spAutoFit/>
          </a:bodyPr>
          <a:lstStyle/>
          <a:p>
            <a:pPr algn="ctr"/>
            <a:r>
              <a:rPr lang="en-US" sz="4000" b="1" dirty="0">
                <a:solidFill>
                  <a:schemeClr val="accent1"/>
                </a:solidFill>
              </a:rPr>
              <a:t>THE BIG SHIFT:                                                                                 </a:t>
            </a:r>
            <a:endParaRPr lang="en-US" sz="4000" b="1" dirty="0" smtClean="0">
              <a:solidFill>
                <a:schemeClr val="tx2">
                  <a:lumMod val="75000"/>
                </a:schemeClr>
              </a:solidFill>
            </a:endParaRPr>
          </a:p>
        </p:txBody>
      </p:sp>
      <p:sp>
        <p:nvSpPr>
          <p:cNvPr id="6" name="TextBox 5"/>
          <p:cNvSpPr txBox="1"/>
          <p:nvPr/>
        </p:nvSpPr>
        <p:spPr>
          <a:xfrm>
            <a:off x="304800" y="1447800"/>
            <a:ext cx="8534400" cy="4154984"/>
          </a:xfrm>
          <a:prstGeom prst="rect">
            <a:avLst/>
          </a:prstGeom>
          <a:noFill/>
        </p:spPr>
        <p:txBody>
          <a:bodyPr wrap="square" rtlCol="0">
            <a:spAutoFit/>
          </a:bodyPr>
          <a:lstStyle/>
          <a:p>
            <a:pPr marL="285750" indent="-285750">
              <a:buFont typeface="Arial" pitchFamily="34" charset="0"/>
              <a:buChar char="•"/>
            </a:pPr>
            <a:r>
              <a:rPr lang="en-US" sz="2800" b="1" dirty="0" smtClean="0">
                <a:solidFill>
                  <a:schemeClr val="tx2"/>
                </a:solidFill>
              </a:rPr>
              <a:t>A New Consumer Spending Paradigm</a:t>
            </a:r>
            <a:endParaRPr lang="en-US" sz="2800" dirty="0">
              <a:solidFill>
                <a:schemeClr val="tx2"/>
              </a:solidFill>
            </a:endParaRPr>
          </a:p>
          <a:p>
            <a:pPr marL="742950" lvl="1" indent="-285750">
              <a:buFont typeface="Arial" pitchFamily="34" charset="0"/>
              <a:buChar char="•"/>
            </a:pPr>
            <a:r>
              <a:rPr lang="en-US" dirty="0" smtClean="0"/>
              <a:t>Hyper-Local Exchange, Capital &amp; Technical Assistance for Small Businesses and Start-Ups, Triple Bottom-Line Purchasing, Financial Literacy &amp; Transparency, Education, Health Care, Housing, Banking &amp; Finance</a:t>
            </a:r>
            <a:br>
              <a:rPr lang="en-US" dirty="0" smtClean="0"/>
            </a:br>
            <a:r>
              <a:rPr lang="en-US" dirty="0" smtClean="0"/>
              <a:t>  </a:t>
            </a:r>
            <a:endParaRPr lang="en-US" dirty="0"/>
          </a:p>
          <a:p>
            <a:pPr marL="285750" indent="-285750">
              <a:buFont typeface="Arial" pitchFamily="34" charset="0"/>
              <a:buChar char="•"/>
            </a:pPr>
            <a:r>
              <a:rPr lang="en-US" sz="2800" b="1" dirty="0" smtClean="0">
                <a:solidFill>
                  <a:schemeClr val="tx2"/>
                </a:solidFill>
              </a:rPr>
              <a:t>A New Municipal &amp; Institutional Spending Paradigm</a:t>
            </a:r>
          </a:p>
          <a:p>
            <a:pPr marL="742950" lvl="1" indent="-285750">
              <a:buFont typeface="Arial" pitchFamily="34" charset="0"/>
              <a:buChar char="•"/>
            </a:pPr>
            <a:r>
              <a:rPr lang="en-US" dirty="0"/>
              <a:t>F</a:t>
            </a:r>
            <a:r>
              <a:rPr lang="en-US" dirty="0" smtClean="0"/>
              <a:t>ocused </a:t>
            </a:r>
            <a:r>
              <a:rPr lang="en-US" dirty="0"/>
              <a:t>effort </a:t>
            </a:r>
            <a:r>
              <a:rPr lang="en-US" dirty="0" smtClean="0"/>
              <a:t>s to </a:t>
            </a:r>
            <a:r>
              <a:rPr lang="en-US" dirty="0"/>
              <a:t>purchase goods and services produced in the </a:t>
            </a:r>
            <a:r>
              <a:rPr lang="en-US" dirty="0" smtClean="0"/>
              <a:t>region, </a:t>
            </a:r>
            <a:br>
              <a:rPr lang="en-US" dirty="0" smtClean="0"/>
            </a:br>
            <a:endParaRPr lang="en-US" dirty="0"/>
          </a:p>
          <a:p>
            <a:pPr marL="285750" indent="-285750">
              <a:buFont typeface="Arial" pitchFamily="34" charset="0"/>
              <a:buChar char="•"/>
            </a:pPr>
            <a:r>
              <a:rPr lang="en-US" sz="2800" b="1" dirty="0" smtClean="0">
                <a:solidFill>
                  <a:schemeClr val="tx2"/>
                </a:solidFill>
              </a:rPr>
              <a:t>A New Jobs Paradigm</a:t>
            </a:r>
          </a:p>
          <a:p>
            <a:pPr marL="742950" lvl="1" indent="-285750">
              <a:buFont typeface="Arial" pitchFamily="34" charset="0"/>
              <a:buChar char="•"/>
            </a:pPr>
            <a:r>
              <a:rPr lang="en-US" dirty="0" smtClean="0"/>
              <a:t>As </a:t>
            </a:r>
            <a:r>
              <a:rPr lang="en-US" dirty="0"/>
              <a:t>computers and robots perform an </a:t>
            </a:r>
            <a:r>
              <a:rPr lang="en-US" dirty="0" smtClean="0"/>
              <a:t>increasing share </a:t>
            </a:r>
            <a:r>
              <a:rPr lang="en-US" dirty="0"/>
              <a:t>of human labor, new forms of human organization and </a:t>
            </a:r>
            <a:r>
              <a:rPr lang="en-US" dirty="0" smtClean="0"/>
              <a:t>exchange that </a:t>
            </a:r>
            <a:r>
              <a:rPr lang="en-US" dirty="0"/>
              <a:t>reward talent, skills, hard work and achievement will be </a:t>
            </a:r>
            <a:r>
              <a:rPr lang="en-US" dirty="0" smtClean="0"/>
              <a:t>needed. </a:t>
            </a:r>
            <a:br>
              <a:rPr lang="en-US" dirty="0" smtClean="0"/>
            </a:br>
            <a:endParaRPr lang="en-US" dirty="0"/>
          </a:p>
        </p:txBody>
      </p:sp>
    </p:spTree>
    <p:extLst>
      <p:ext uri="{BB962C8B-B14F-4D97-AF65-F5344CB8AC3E}">
        <p14:creationId xmlns:p14="http://schemas.microsoft.com/office/powerpoint/2010/main" val="3195321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ctr">
              <a:buNone/>
            </a:pPr>
            <a:endParaRPr lang="en-US" sz="4400" b="1" dirty="0" smtClean="0">
              <a:solidFill>
                <a:schemeClr val="accent1"/>
              </a:solidFill>
            </a:endParaRPr>
          </a:p>
          <a:p>
            <a:pPr marL="0" indent="0" algn="ctr">
              <a:buNone/>
            </a:pPr>
            <a:r>
              <a:rPr lang="en-US" sz="4400" b="1" dirty="0" smtClean="0">
                <a:solidFill>
                  <a:schemeClr val="accent1"/>
                </a:solidFill>
              </a:rPr>
              <a:t>            </a:t>
            </a:r>
          </a:p>
        </p:txBody>
      </p:sp>
      <p:sp>
        <p:nvSpPr>
          <p:cNvPr id="4" name="Rectangle 3"/>
          <p:cNvSpPr/>
          <p:nvPr/>
        </p:nvSpPr>
        <p:spPr>
          <a:xfrm>
            <a:off x="2057400" y="1905001"/>
            <a:ext cx="4800600" cy="3785652"/>
          </a:xfrm>
          <a:prstGeom prst="rect">
            <a:avLst/>
          </a:prstGeom>
        </p:spPr>
        <p:txBody>
          <a:bodyPr wrap="square">
            <a:spAutoFit/>
          </a:bodyPr>
          <a:lstStyle/>
          <a:p>
            <a:pPr algn="ctr"/>
            <a:r>
              <a:rPr lang="en-US" sz="4000" b="1" dirty="0" smtClean="0">
                <a:solidFill>
                  <a:schemeClr val="tx2">
                    <a:lumMod val="75000"/>
                  </a:schemeClr>
                </a:solidFill>
              </a:rPr>
              <a:t>WHY?</a:t>
            </a:r>
          </a:p>
          <a:p>
            <a:pPr algn="ctr"/>
            <a:r>
              <a:rPr lang="en-US" sz="4000" b="1" dirty="0" smtClean="0">
                <a:solidFill>
                  <a:schemeClr val="tx2">
                    <a:lumMod val="75000"/>
                  </a:schemeClr>
                </a:solidFill>
              </a:rPr>
              <a:t>Because recent </a:t>
            </a:r>
          </a:p>
          <a:p>
            <a:pPr algn="ctr"/>
            <a:r>
              <a:rPr lang="en-US" sz="4000" b="1" dirty="0" smtClean="0">
                <a:solidFill>
                  <a:schemeClr val="tx2">
                    <a:lumMod val="75000"/>
                  </a:schemeClr>
                </a:solidFill>
              </a:rPr>
              <a:t>structural economic trends eliminated jobs and widened disparities. </a:t>
            </a:r>
            <a:endParaRPr lang="en-US" sz="4000" b="1" dirty="0">
              <a:solidFill>
                <a:schemeClr val="tx2">
                  <a:lumMod val="75000"/>
                </a:schemeClr>
              </a:solidFill>
            </a:endParaRPr>
          </a:p>
        </p:txBody>
      </p:sp>
    </p:spTree>
    <p:extLst>
      <p:ext uri="{BB962C8B-B14F-4D97-AF65-F5344CB8AC3E}">
        <p14:creationId xmlns:p14="http://schemas.microsoft.com/office/powerpoint/2010/main" val="1002350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914400"/>
          </a:xfrm>
        </p:spPr>
        <p:txBody>
          <a:bodyPr>
            <a:noAutofit/>
          </a:bodyPr>
          <a:lstStyle/>
          <a:p>
            <a:r>
              <a:rPr lang="en-US" sz="3200" b="1" dirty="0" smtClean="0">
                <a:solidFill>
                  <a:schemeClr val="tx2"/>
                </a:solidFill>
              </a:rPr>
              <a:t>1980 – 2010:  Divorce of productivity and wages        due to automation and the off-shoring of US jobs                         </a:t>
            </a:r>
            <a:endParaRPr lang="en-US" sz="3600" dirty="0">
              <a:solidFill>
                <a:schemeClr val="tx2"/>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600200"/>
            <a:ext cx="5486400" cy="4953000"/>
          </a:xfrm>
        </p:spPr>
      </p:pic>
      <p:sp>
        <p:nvSpPr>
          <p:cNvPr id="5" name="TextBox 4"/>
          <p:cNvSpPr txBox="1"/>
          <p:nvPr/>
        </p:nvSpPr>
        <p:spPr>
          <a:xfrm>
            <a:off x="6172200" y="1828800"/>
            <a:ext cx="2590800" cy="4062651"/>
          </a:xfrm>
          <a:prstGeom prst="rect">
            <a:avLst/>
          </a:prstGeom>
          <a:noFill/>
        </p:spPr>
        <p:txBody>
          <a:bodyPr wrap="square" rtlCol="0">
            <a:spAutoFit/>
          </a:bodyPr>
          <a:lstStyle/>
          <a:p>
            <a:r>
              <a:rPr lang="en-US" sz="2400" b="1" dirty="0" smtClean="0">
                <a:solidFill>
                  <a:schemeClr val="tx2"/>
                </a:solidFill>
              </a:rPr>
              <a:t>1947 – 1979:     </a:t>
            </a:r>
            <a:r>
              <a:rPr lang="en-US" sz="2400" dirty="0" smtClean="0"/>
              <a:t>Shared prosperity and increasing income equality.</a:t>
            </a:r>
          </a:p>
          <a:p>
            <a:endParaRPr lang="en-US" dirty="0" smtClean="0"/>
          </a:p>
          <a:p>
            <a:r>
              <a:rPr lang="en-US" sz="2400" b="1" dirty="0" smtClean="0">
                <a:solidFill>
                  <a:srgbClr val="FF0000"/>
                </a:solidFill>
              </a:rPr>
              <a:t>1980 – 2009:</a:t>
            </a:r>
          </a:p>
          <a:p>
            <a:r>
              <a:rPr lang="en-US" sz="2400" dirty="0"/>
              <a:t>D</a:t>
            </a:r>
            <a:r>
              <a:rPr lang="en-US" sz="2400" dirty="0" smtClean="0"/>
              <a:t>ivorce </a:t>
            </a:r>
            <a:r>
              <a:rPr lang="en-US" sz="2400" dirty="0"/>
              <a:t> </a:t>
            </a:r>
            <a:r>
              <a:rPr lang="en-US" sz="2400" dirty="0" smtClean="0"/>
              <a:t>of rising productivity from  wage  gains, with widening income inequality.</a:t>
            </a:r>
            <a:endParaRPr lang="en-US" sz="2400" dirty="0"/>
          </a:p>
        </p:txBody>
      </p:sp>
    </p:spTree>
    <p:extLst>
      <p:ext uri="{BB962C8B-B14F-4D97-AF65-F5344CB8AC3E}">
        <p14:creationId xmlns:p14="http://schemas.microsoft.com/office/powerpoint/2010/main" val="551443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41438"/>
          </a:xfrm>
        </p:spPr>
        <p:txBody>
          <a:bodyPr>
            <a:noAutofit/>
          </a:bodyPr>
          <a:lstStyle/>
          <a:p>
            <a:r>
              <a:rPr lang="en-US" sz="3600" b="1" dirty="0" smtClean="0">
                <a:solidFill>
                  <a:schemeClr val="tx2"/>
                </a:solidFill>
              </a:rPr>
              <a:t>2000s = new territory:                                      </a:t>
            </a:r>
            <a:r>
              <a:rPr lang="en-US" sz="3400" b="1" dirty="0" smtClean="0">
                <a:solidFill>
                  <a:schemeClr val="tx2"/>
                </a:solidFill>
              </a:rPr>
              <a:t>lower corporate </a:t>
            </a:r>
            <a:r>
              <a:rPr lang="en-US" sz="3400" b="1" dirty="0">
                <a:solidFill>
                  <a:schemeClr val="tx2"/>
                </a:solidFill>
              </a:rPr>
              <a:t>t</a:t>
            </a:r>
            <a:r>
              <a:rPr lang="en-US" sz="3400" b="1" dirty="0" smtClean="0">
                <a:solidFill>
                  <a:schemeClr val="tx2"/>
                </a:solidFill>
              </a:rPr>
              <a:t>axes, higher </a:t>
            </a:r>
            <a:r>
              <a:rPr lang="en-US" sz="3400" b="1" dirty="0">
                <a:solidFill>
                  <a:schemeClr val="tx2"/>
                </a:solidFill>
              </a:rPr>
              <a:t>p</a:t>
            </a:r>
            <a:r>
              <a:rPr lang="en-US" sz="3400" b="1" dirty="0" smtClean="0">
                <a:solidFill>
                  <a:schemeClr val="tx2"/>
                </a:solidFill>
              </a:rPr>
              <a:t>rofits, fewer </a:t>
            </a:r>
            <a:r>
              <a:rPr lang="en-US" sz="3400" b="1" dirty="0">
                <a:solidFill>
                  <a:schemeClr val="tx2"/>
                </a:solidFill>
              </a:rPr>
              <a:t>j</a:t>
            </a:r>
            <a:r>
              <a:rPr lang="en-US" sz="3400" b="1" dirty="0" smtClean="0">
                <a:solidFill>
                  <a:schemeClr val="tx2"/>
                </a:solidFill>
              </a:rPr>
              <a:t>obs</a:t>
            </a:r>
            <a:endParaRPr lang="en-US" sz="3400" b="1" dirty="0">
              <a:solidFill>
                <a:schemeClr val="tx2"/>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1" y="1981201"/>
            <a:ext cx="4191000" cy="4267200"/>
          </a:xfr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057400"/>
            <a:ext cx="3810000" cy="4191000"/>
          </a:xfrm>
          <a:prstGeom prst="rect">
            <a:avLst/>
          </a:prstGeom>
        </p:spPr>
      </p:pic>
    </p:spTree>
    <p:extLst>
      <p:ext uri="{BB962C8B-B14F-4D97-AF65-F5344CB8AC3E}">
        <p14:creationId xmlns:p14="http://schemas.microsoft.com/office/powerpoint/2010/main" val="1373268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300" dirty="0" smtClean="0">
                <a:solidFill>
                  <a:schemeClr val="tx2">
                    <a:lumMod val="50000"/>
                  </a:schemeClr>
                </a:solidFill>
              </a:rPr>
              <a:t>We did the right things: “Buy a home; go to college.”</a:t>
            </a:r>
            <a:br>
              <a:rPr lang="en-US" sz="3300" dirty="0" smtClean="0">
                <a:solidFill>
                  <a:schemeClr val="tx2">
                    <a:lumMod val="50000"/>
                  </a:schemeClr>
                </a:solidFill>
              </a:rPr>
            </a:br>
            <a:r>
              <a:rPr lang="en-US" sz="3300" dirty="0" smtClean="0">
                <a:solidFill>
                  <a:schemeClr val="tx2">
                    <a:lumMod val="50000"/>
                  </a:schemeClr>
                </a:solidFill>
              </a:rPr>
              <a:t>Mortgage debt 1977-2011; Student </a:t>
            </a:r>
            <a:r>
              <a:rPr lang="en-US" sz="3300" dirty="0">
                <a:solidFill>
                  <a:schemeClr val="tx2">
                    <a:lumMod val="50000"/>
                  </a:schemeClr>
                </a:solidFill>
              </a:rPr>
              <a:t>d</a:t>
            </a:r>
            <a:r>
              <a:rPr lang="en-US" sz="3300" dirty="0" smtClean="0">
                <a:solidFill>
                  <a:schemeClr val="tx2">
                    <a:lumMod val="50000"/>
                  </a:schemeClr>
                </a:solidFill>
              </a:rPr>
              <a:t>ebt 1999-2011 </a:t>
            </a:r>
            <a:endParaRPr lang="en-US" sz="3300" dirty="0">
              <a:solidFill>
                <a:schemeClr val="tx2">
                  <a:lumMod val="5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905000"/>
            <a:ext cx="4648201" cy="4267200"/>
          </a:xfr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905000"/>
            <a:ext cx="4495800" cy="4114800"/>
          </a:xfrm>
          <a:prstGeom prst="rect">
            <a:avLst/>
          </a:prstGeom>
        </p:spPr>
      </p:pic>
    </p:spTree>
    <p:extLst>
      <p:ext uri="{BB962C8B-B14F-4D97-AF65-F5344CB8AC3E}">
        <p14:creationId xmlns:p14="http://schemas.microsoft.com/office/powerpoint/2010/main" val="161389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905000"/>
            <a:ext cx="6705600" cy="4800600"/>
          </a:xfrm>
          <a:prstGeom prst="rect">
            <a:avLst/>
          </a:prstGeom>
        </p:spPr>
      </p:pic>
      <p:sp>
        <p:nvSpPr>
          <p:cNvPr id="2" name="TextBox 1"/>
          <p:cNvSpPr txBox="1"/>
          <p:nvPr/>
        </p:nvSpPr>
        <p:spPr>
          <a:xfrm>
            <a:off x="0" y="152400"/>
            <a:ext cx="9144000" cy="1754326"/>
          </a:xfrm>
          <a:prstGeom prst="rect">
            <a:avLst/>
          </a:prstGeom>
          <a:noFill/>
        </p:spPr>
        <p:txBody>
          <a:bodyPr wrap="square" rtlCol="0">
            <a:spAutoFit/>
          </a:bodyPr>
          <a:lstStyle/>
          <a:p>
            <a:pPr algn="ctr"/>
            <a:r>
              <a:rPr lang="en-US" sz="3600" b="1" dirty="0" smtClean="0">
                <a:solidFill>
                  <a:schemeClr val="tx2"/>
                </a:solidFill>
              </a:rPr>
              <a:t>Disproportionate impacts of the Great </a:t>
            </a:r>
            <a:r>
              <a:rPr lang="en-US" sz="3600" b="1" dirty="0">
                <a:solidFill>
                  <a:schemeClr val="tx2"/>
                </a:solidFill>
              </a:rPr>
              <a:t>Recession on net worth (housing values)  </a:t>
            </a:r>
            <a:r>
              <a:rPr lang="en-US" sz="3600" b="1" dirty="0" smtClean="0">
                <a:solidFill>
                  <a:schemeClr val="tx2"/>
                </a:solidFill>
              </a:rPr>
              <a:t>            by race-ethnicity </a:t>
            </a:r>
            <a:endParaRPr lang="en-US" sz="3600" b="1" dirty="0">
              <a:solidFill>
                <a:schemeClr val="tx2"/>
              </a:solidFill>
            </a:endParaRPr>
          </a:p>
        </p:txBody>
      </p:sp>
    </p:spTree>
    <p:extLst>
      <p:ext uri="{BB962C8B-B14F-4D97-AF65-F5344CB8AC3E}">
        <p14:creationId xmlns:p14="http://schemas.microsoft.com/office/powerpoint/2010/main" val="1465074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1200"/>
          </a:xfrm>
        </p:spPr>
        <p:txBody>
          <a:bodyPr>
            <a:normAutofit fontScale="90000"/>
          </a:bodyPr>
          <a:lstStyle/>
          <a:p>
            <a:r>
              <a:rPr lang="en-US" sz="4000" b="1" dirty="0">
                <a:solidFill>
                  <a:schemeClr val="tx2"/>
                </a:solidFill>
              </a:rPr>
              <a:t>T</a:t>
            </a:r>
            <a:r>
              <a:rPr lang="en-US" sz="4000" b="1" dirty="0" smtClean="0">
                <a:solidFill>
                  <a:schemeClr val="tx2"/>
                </a:solidFill>
              </a:rPr>
              <a:t>oday</a:t>
            </a:r>
            <a:r>
              <a:rPr lang="en-US" sz="4000" b="1" dirty="0">
                <a:solidFill>
                  <a:schemeClr val="tx2"/>
                </a:solidFill>
              </a:rPr>
              <a:t>, in comparison with our </a:t>
            </a:r>
            <a:r>
              <a:rPr lang="en-US" sz="4000" b="1" dirty="0" smtClean="0">
                <a:solidFill>
                  <a:schemeClr val="tx2"/>
                </a:solidFill>
              </a:rPr>
              <a:t>peers</a:t>
            </a:r>
            <a:r>
              <a:rPr lang="en-US" sz="4000" b="1" dirty="0">
                <a:solidFill>
                  <a:schemeClr val="tx2"/>
                </a:solidFill>
              </a:rPr>
              <a:t>, Americans </a:t>
            </a:r>
            <a:r>
              <a:rPr lang="en-US" sz="4000" b="1" dirty="0" smtClean="0">
                <a:solidFill>
                  <a:schemeClr val="tx2"/>
                </a:solidFill>
              </a:rPr>
              <a:t>are:  </a:t>
            </a:r>
            <a:br>
              <a:rPr lang="en-US" sz="4000" b="1" dirty="0" smtClean="0">
                <a:solidFill>
                  <a:schemeClr val="tx2"/>
                </a:solidFill>
              </a:rPr>
            </a:br>
            <a:r>
              <a:rPr lang="en-US" sz="4000" b="1" dirty="0" smtClean="0">
                <a:solidFill>
                  <a:schemeClr val="tx2"/>
                </a:solidFill>
              </a:rPr>
              <a:t>   the </a:t>
            </a:r>
            <a:r>
              <a:rPr lang="en-US" sz="4000" b="1" dirty="0">
                <a:solidFill>
                  <a:schemeClr val="tx2"/>
                </a:solidFill>
              </a:rPr>
              <a:t>most personally indebted, </a:t>
            </a:r>
            <a:r>
              <a:rPr lang="en-US" sz="4000" b="1" dirty="0" smtClean="0">
                <a:solidFill>
                  <a:schemeClr val="tx2"/>
                </a:solidFill>
              </a:rPr>
              <a:t>                the most incarcerated,</a:t>
            </a:r>
            <a:br>
              <a:rPr lang="en-US" sz="4000" b="1" dirty="0" smtClean="0">
                <a:solidFill>
                  <a:schemeClr val="tx2"/>
                </a:solidFill>
              </a:rPr>
            </a:br>
            <a:r>
              <a:rPr lang="en-US" sz="4000" b="1" dirty="0" smtClean="0">
                <a:solidFill>
                  <a:schemeClr val="tx2"/>
                </a:solidFill>
              </a:rPr>
              <a:t>  the </a:t>
            </a:r>
            <a:r>
              <a:rPr lang="en-US" sz="4000" b="1" dirty="0">
                <a:solidFill>
                  <a:schemeClr val="tx2"/>
                </a:solidFill>
              </a:rPr>
              <a:t>most income unequal, </a:t>
            </a:r>
            <a:r>
              <a:rPr lang="en-US" sz="4000" b="1" dirty="0" smtClean="0">
                <a:solidFill>
                  <a:schemeClr val="tx2"/>
                </a:solidFill>
              </a:rPr>
              <a:t/>
            </a:r>
            <a:br>
              <a:rPr lang="en-US" sz="4000" b="1" dirty="0" smtClean="0">
                <a:solidFill>
                  <a:schemeClr val="tx2"/>
                </a:solidFill>
              </a:rPr>
            </a:br>
            <a:r>
              <a:rPr lang="en-US" sz="4000" b="1" dirty="0" smtClean="0">
                <a:solidFill>
                  <a:schemeClr val="tx2"/>
                </a:solidFill>
              </a:rPr>
              <a:t>the </a:t>
            </a:r>
            <a:r>
              <a:rPr lang="en-US" sz="4000" b="1" dirty="0">
                <a:solidFill>
                  <a:schemeClr val="tx2"/>
                </a:solidFill>
              </a:rPr>
              <a:t>most overweight and obese, </a:t>
            </a:r>
            <a:r>
              <a:rPr lang="en-US" sz="4000" b="1" dirty="0" smtClean="0">
                <a:solidFill>
                  <a:schemeClr val="tx2"/>
                </a:solidFill>
              </a:rPr>
              <a:t>           </a:t>
            </a:r>
            <a:br>
              <a:rPr lang="en-US" sz="4000" b="1" dirty="0" smtClean="0">
                <a:solidFill>
                  <a:schemeClr val="tx2"/>
                </a:solidFill>
              </a:rPr>
            </a:br>
            <a:r>
              <a:rPr lang="en-US" sz="4000" b="1" dirty="0" smtClean="0">
                <a:solidFill>
                  <a:schemeClr val="tx2"/>
                </a:solidFill>
              </a:rPr>
              <a:t>pay </a:t>
            </a:r>
            <a:r>
              <a:rPr lang="en-US" sz="4000" b="1" dirty="0">
                <a:solidFill>
                  <a:schemeClr val="tx2"/>
                </a:solidFill>
              </a:rPr>
              <a:t>the most for health care, </a:t>
            </a:r>
            <a:r>
              <a:rPr lang="en-US" sz="4000" b="1" dirty="0" smtClean="0">
                <a:solidFill>
                  <a:schemeClr val="tx2"/>
                </a:solidFill>
              </a:rPr>
              <a:t>          consume </a:t>
            </a:r>
            <a:r>
              <a:rPr lang="en-US" sz="4000" b="1" dirty="0">
                <a:solidFill>
                  <a:schemeClr val="tx2"/>
                </a:solidFill>
              </a:rPr>
              <a:t>the most energy per capita </a:t>
            </a:r>
            <a:r>
              <a:rPr lang="en-US" sz="4000" b="1" dirty="0" smtClean="0">
                <a:solidFill>
                  <a:schemeClr val="tx2"/>
                </a:solidFill>
              </a:rPr>
              <a:t>           (after Canada</a:t>
            </a:r>
            <a:r>
              <a:rPr lang="en-US" sz="4000" b="1" dirty="0">
                <a:solidFill>
                  <a:schemeClr val="tx2"/>
                </a:solidFill>
              </a:rPr>
              <a:t>) and </a:t>
            </a:r>
            <a:r>
              <a:rPr lang="en-US" sz="4000" b="1" dirty="0" smtClean="0">
                <a:solidFill>
                  <a:schemeClr val="tx2"/>
                </a:solidFill>
              </a:rPr>
              <a:t/>
            </a:r>
            <a:br>
              <a:rPr lang="en-US" sz="4000" b="1" dirty="0" smtClean="0">
                <a:solidFill>
                  <a:schemeClr val="tx2"/>
                </a:solidFill>
              </a:rPr>
            </a:br>
            <a:r>
              <a:rPr lang="en-US" sz="4000" b="1" dirty="0" smtClean="0">
                <a:solidFill>
                  <a:schemeClr val="tx2"/>
                </a:solidFill>
              </a:rPr>
              <a:t>have the least intergenerational mobility </a:t>
            </a:r>
            <a:r>
              <a:rPr lang="en-US" sz="4000" b="1" dirty="0">
                <a:solidFill>
                  <a:schemeClr val="tx2"/>
                </a:solidFill>
              </a:rPr>
              <a:t>(after the UK).</a:t>
            </a:r>
            <a:r>
              <a:rPr lang="en-US" dirty="0"/>
              <a:t/>
            </a:r>
            <a:br>
              <a:rPr lang="en-US" dirty="0"/>
            </a:br>
            <a:endParaRPr lang="en-US" dirty="0"/>
          </a:p>
        </p:txBody>
      </p:sp>
    </p:spTree>
    <p:extLst>
      <p:ext uri="{BB962C8B-B14F-4D97-AF65-F5344CB8AC3E}">
        <p14:creationId xmlns:p14="http://schemas.microsoft.com/office/powerpoint/2010/main" val="245848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0" y="0"/>
            <a:ext cx="9144000" cy="1470025"/>
          </a:xfrm>
        </p:spPr>
        <p:txBody>
          <a:bodyPr>
            <a:normAutofit fontScale="90000"/>
          </a:bodyPr>
          <a:lstStyle/>
          <a:p>
            <a:r>
              <a:rPr lang="en-US" sz="3200" dirty="0" smtClean="0">
                <a:solidFill>
                  <a:srgbClr val="002060"/>
                </a:solidFill>
              </a:rPr>
              <a:t>Suffolk County is among the top 50 most unequal of 3200 US counties (2007-2009), with most in the South.                Boston is 8th among the 50 largest US cities.</a:t>
            </a:r>
          </a:p>
        </p:txBody>
      </p:sp>
      <p:sp>
        <p:nvSpPr>
          <p:cNvPr id="40963" name="Rectangle 5"/>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en-US" smtClean="0"/>
          </a:p>
        </p:txBody>
      </p:sp>
      <p:pic>
        <p:nvPicPr>
          <p:cNvPr id="409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447800"/>
            <a:ext cx="7696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3048000"/>
            <a:ext cx="3333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667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4751</TotalTime>
  <Words>1491</Words>
  <Application>Microsoft Office PowerPoint</Application>
  <PresentationFormat>On-screen Show (4:3)</PresentationFormat>
  <Paragraphs>183</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Worksheet</vt:lpstr>
      <vt:lpstr>PowerPoint Presentation</vt:lpstr>
      <vt:lpstr>The profile of poverty in Boston has changed little since 1990, despite great effort.  Why?</vt:lpstr>
      <vt:lpstr>PowerPoint Presentation</vt:lpstr>
      <vt:lpstr>1980 – 2010:  Divorce of productivity and wages        due to automation and the off-shoring of US jobs                         </vt:lpstr>
      <vt:lpstr>2000s = new territory:                                      lower corporate taxes, higher profits, fewer jobs</vt:lpstr>
      <vt:lpstr>We did the right things: “Buy a home; go to college.” Mortgage debt 1977-2011; Student debt 1999-2011 </vt:lpstr>
      <vt:lpstr>PowerPoint Presentation</vt:lpstr>
      <vt:lpstr>Today, in comparison with our peers, Americans are:      the most personally indebted,                 the most incarcerated,   the most income unequal,  the most overweight and obese,             pay the most for health care,           consume the most energy per capita            (after Canada) and  have the least intergenerational mobility (after the UK). </vt:lpstr>
      <vt:lpstr>Suffolk County is among the top 50 most unequal of 3200 US counties (2007-2009), with most in the South.                Boston is 8th among the 50 largest US cities.</vt:lpstr>
      <vt:lpstr>In Boston, increasing income disparity by race/ethnicity and widening income inequality</vt:lpstr>
      <vt:lpstr>Example - Disparities in health-related jobs by annual wage: whites/Asians vs. blacks/Latinos</vt:lpstr>
      <vt:lpstr>With persistent racial/ethnic disparities in education: 3rd grade reading; adults with a BA or higher  </vt:lpstr>
      <vt:lpstr>RACE, GEOGRAPHY: GREATER BOSTON                                                                                   CENSUS TRACTS % WHITE/ BOSTON FAMILIES:                                                                               PUBLIC ASSISTANCE OR FOOD STAMPS  (2005-2009)</vt:lpstr>
      <vt:lpstr>NEXUS – EDUCATIONAL ATTAINMENT, GEOGRAPHY                             GREATER BOSTON: PERCENT WITH A BACHLOR’S DEGREE OR HIGHER/PERCENT WITHOUT HIGH SCHOOL (2005-2009)</vt:lpstr>
      <vt:lpstr>NEXUS - POVERTY, FAMILY STRUCTURE  GREATER BOSTON CENSUS TRACTS: CHILDREN IN FAMILIES IN POVERTY/ SINGLE-MOTHER-HEADED FAMILIES (2005-2009)</vt:lpstr>
      <vt:lpstr>PowerPoint Presentation</vt:lpstr>
      <vt:lpstr>PowerPoint Presentation</vt:lpstr>
      <vt:lpstr>… and disproportionate rates of violent crime and youth violence</vt:lpstr>
      <vt:lpstr>PowerPoint Presentation</vt:lpstr>
      <vt:lpstr>Deep state budget cuts, even in programs with proven return on investment (ROI)</vt:lpstr>
      <vt:lpstr>PowerPoint Presentation</vt:lpstr>
      <vt:lpstr>Thank you.</vt:lpstr>
      <vt:lpstr>PowerPoint Presentation</vt:lpstr>
      <vt:lpstr>PowerPoint Presentation</vt:lpstr>
    </vt:vector>
  </TitlesOfParts>
  <Company>The Boston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Jessica</dc:creator>
  <cp:lastModifiedBy>Martin, Jessica</cp:lastModifiedBy>
  <cp:revision>192</cp:revision>
  <cp:lastPrinted>2012-02-10T16:39:56Z</cp:lastPrinted>
  <dcterms:created xsi:type="dcterms:W3CDTF">2012-01-30T15:36:21Z</dcterms:created>
  <dcterms:modified xsi:type="dcterms:W3CDTF">2012-02-21T19:27:55Z</dcterms:modified>
</cp:coreProperties>
</file>