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5" r:id="rId3"/>
    <p:sldId id="313" r:id="rId4"/>
    <p:sldId id="325" r:id="rId5"/>
    <p:sldId id="295" r:id="rId6"/>
    <p:sldId id="335" r:id="rId7"/>
    <p:sldId id="328" r:id="rId8"/>
    <p:sldId id="330" r:id="rId9"/>
    <p:sldId id="327" r:id="rId10"/>
    <p:sldId id="326" r:id="rId11"/>
    <p:sldId id="329" r:id="rId12"/>
    <p:sldId id="332" r:id="rId13"/>
    <p:sldId id="333" r:id="rId14"/>
    <p:sldId id="336" r:id="rId15"/>
    <p:sldId id="324" r:id="rId16"/>
    <p:sldId id="309" r:id="rId17"/>
    <p:sldId id="337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FC"/>
    <a:srgbClr val="800000"/>
    <a:srgbClr val="005392"/>
    <a:srgbClr val="CF4B31"/>
    <a:srgbClr val="CFE7DA"/>
    <a:srgbClr val="C6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87697" autoAdjust="0"/>
  </p:normalViewPr>
  <p:slideViewPr>
    <p:cSldViewPr>
      <p:cViewPr varScale="1">
        <p:scale>
          <a:sx n="76" d="100"/>
          <a:sy n="76" d="100"/>
        </p:scale>
        <p:origin x="15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0C07D-D1F0-43C7-A09D-55196151C6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F2DBDB3-4CD8-4455-9634-EC5E4AF48CB2}">
      <dgm:prSet phldrT="[Text]"/>
      <dgm:spPr/>
      <dgm:t>
        <a:bodyPr/>
        <a:lstStyle/>
        <a:p>
          <a:r>
            <a:rPr lang="en-US" dirty="0" smtClean="0"/>
            <a:t>Data- legal</a:t>
          </a:r>
          <a:endParaRPr lang="en-US" dirty="0"/>
        </a:p>
      </dgm:t>
    </dgm:pt>
    <dgm:pt modelId="{27E957E3-DB50-4011-85C0-42DF86F96D75}" type="parTrans" cxnId="{064E398A-C2FF-4C84-B847-45DA867B1719}">
      <dgm:prSet/>
      <dgm:spPr/>
      <dgm:t>
        <a:bodyPr/>
        <a:lstStyle/>
        <a:p>
          <a:endParaRPr lang="en-US"/>
        </a:p>
      </dgm:t>
    </dgm:pt>
    <dgm:pt modelId="{222384FD-0744-4183-8121-5CDC45E10A13}" type="sibTrans" cxnId="{064E398A-C2FF-4C84-B847-45DA867B1719}">
      <dgm:prSet/>
      <dgm:spPr/>
      <dgm:t>
        <a:bodyPr/>
        <a:lstStyle/>
        <a:p>
          <a:endParaRPr lang="en-US"/>
        </a:p>
      </dgm:t>
    </dgm:pt>
    <dgm:pt modelId="{EDC45D6E-2C30-4968-B5AC-407745CFF37C}">
      <dgm:prSet phldrT="[Text]"/>
      <dgm:spPr/>
      <dgm:t>
        <a:bodyPr/>
        <a:lstStyle/>
        <a:p>
          <a:r>
            <a:rPr lang="en-US" dirty="0" smtClean="0"/>
            <a:t>Entity- house (loan)</a:t>
          </a:r>
          <a:endParaRPr lang="en-US" dirty="0"/>
        </a:p>
      </dgm:t>
    </dgm:pt>
    <dgm:pt modelId="{CEC0C37B-A1F7-4A19-8020-9F07E3151A2B}" type="parTrans" cxnId="{6272437F-8E08-4F2A-A58E-03A5F666BCBE}">
      <dgm:prSet/>
      <dgm:spPr/>
      <dgm:t>
        <a:bodyPr/>
        <a:lstStyle/>
        <a:p>
          <a:endParaRPr lang="en-US"/>
        </a:p>
      </dgm:t>
    </dgm:pt>
    <dgm:pt modelId="{B214D163-8F75-47A8-85B3-17272AA2E617}" type="sibTrans" cxnId="{6272437F-8E08-4F2A-A58E-03A5F666BCBE}">
      <dgm:prSet/>
      <dgm:spPr/>
      <dgm:t>
        <a:bodyPr/>
        <a:lstStyle/>
        <a:p>
          <a:endParaRPr lang="en-US"/>
        </a:p>
      </dgm:t>
    </dgm:pt>
    <dgm:pt modelId="{F55E104D-5ECD-4930-97C2-214BAE896A20}">
      <dgm:prSet phldrT="[Text]"/>
      <dgm:spPr/>
      <dgm:t>
        <a:bodyPr/>
        <a:lstStyle/>
        <a:p>
          <a:r>
            <a:rPr lang="en-US" dirty="0" smtClean="0"/>
            <a:t>Reality- home</a:t>
          </a:r>
          <a:endParaRPr lang="en-US" dirty="0"/>
        </a:p>
      </dgm:t>
    </dgm:pt>
    <dgm:pt modelId="{38808450-89B7-47D3-A6DD-4E1336276FCD}" type="parTrans" cxnId="{4AFCEFEE-9428-42EF-86E9-286DD8B67377}">
      <dgm:prSet/>
      <dgm:spPr/>
      <dgm:t>
        <a:bodyPr/>
        <a:lstStyle/>
        <a:p>
          <a:endParaRPr lang="en-US"/>
        </a:p>
      </dgm:t>
    </dgm:pt>
    <dgm:pt modelId="{4A2E118A-399F-4493-9983-D31529838B67}" type="sibTrans" cxnId="{4AFCEFEE-9428-42EF-86E9-286DD8B67377}">
      <dgm:prSet/>
      <dgm:spPr/>
      <dgm:t>
        <a:bodyPr/>
        <a:lstStyle/>
        <a:p>
          <a:endParaRPr lang="en-US"/>
        </a:p>
      </dgm:t>
    </dgm:pt>
    <dgm:pt modelId="{865EC2D7-6D9E-4918-882E-080A29289487}">
      <dgm:prSet phldrT="[Text]"/>
      <dgm:spPr/>
      <dgm:t>
        <a:bodyPr/>
        <a:lstStyle/>
        <a:p>
          <a:r>
            <a:rPr lang="en-US" dirty="0" smtClean="0"/>
            <a:t>Story- families</a:t>
          </a:r>
          <a:endParaRPr lang="en-US" dirty="0"/>
        </a:p>
      </dgm:t>
    </dgm:pt>
    <dgm:pt modelId="{2816B0D7-A5C9-4DA9-A30B-9D0470D88719}" type="parTrans" cxnId="{87F3D3FE-7205-4CBA-B32D-AD57DA13AE95}">
      <dgm:prSet/>
      <dgm:spPr/>
      <dgm:t>
        <a:bodyPr/>
        <a:lstStyle/>
        <a:p>
          <a:endParaRPr lang="en-US"/>
        </a:p>
      </dgm:t>
    </dgm:pt>
    <dgm:pt modelId="{9CFD8152-3A39-4D8C-BFBE-7E5968B46848}" type="sibTrans" cxnId="{87F3D3FE-7205-4CBA-B32D-AD57DA13AE95}">
      <dgm:prSet/>
      <dgm:spPr/>
      <dgm:t>
        <a:bodyPr/>
        <a:lstStyle/>
        <a:p>
          <a:endParaRPr lang="en-US"/>
        </a:p>
      </dgm:t>
    </dgm:pt>
    <dgm:pt modelId="{64F696AC-1341-4664-B2CB-35343C8249E6}" type="pres">
      <dgm:prSet presAssocID="{4040C07D-D1F0-43C7-A09D-55196151C6C6}" presName="linearFlow" presStyleCnt="0">
        <dgm:presLayoutVars>
          <dgm:resizeHandles val="exact"/>
        </dgm:presLayoutVars>
      </dgm:prSet>
      <dgm:spPr/>
    </dgm:pt>
    <dgm:pt modelId="{818CBD75-607B-47FA-94FF-6F02E69E27A3}" type="pres">
      <dgm:prSet presAssocID="{3F2DBDB3-4CD8-4455-9634-EC5E4AF48C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F70C0-36E3-47E5-A086-D81609E26B89}" type="pres">
      <dgm:prSet presAssocID="{222384FD-0744-4183-8121-5CDC45E10A1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03B6489-992B-4154-9069-CD99D4100B9C}" type="pres">
      <dgm:prSet presAssocID="{222384FD-0744-4183-8121-5CDC45E10A1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0A97EDA-1B86-4E29-B0C1-BAF825EDA8AE}" type="pres">
      <dgm:prSet presAssocID="{EDC45D6E-2C30-4968-B5AC-407745CFF3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994E6-A2ED-4EB6-8642-B8AFD632C7CF}" type="pres">
      <dgm:prSet presAssocID="{B214D163-8F75-47A8-85B3-17272AA2E61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2D0BE1-DB6D-4A5F-9630-FEE3BB3897AC}" type="pres">
      <dgm:prSet presAssocID="{B214D163-8F75-47A8-85B3-17272AA2E61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7418B6D-1292-4C0E-9F16-95000A2F7EF6}" type="pres">
      <dgm:prSet presAssocID="{F55E104D-5ECD-4930-97C2-214BAE896A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5ABE-CE25-48FC-986D-1A5B06A802CD}" type="pres">
      <dgm:prSet presAssocID="{4A2E118A-399F-4493-9983-D31529838B6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08E177F-4F61-4C4F-911D-05331C92687E}" type="pres">
      <dgm:prSet presAssocID="{4A2E118A-399F-4493-9983-D31529838B6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B37BFE7-9E44-4ED9-B611-4DA40B2D3BC1}" type="pres">
      <dgm:prSet presAssocID="{865EC2D7-6D9E-4918-882E-080A292894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CEFEE-9428-42EF-86E9-286DD8B67377}" srcId="{4040C07D-D1F0-43C7-A09D-55196151C6C6}" destId="{F55E104D-5ECD-4930-97C2-214BAE896A20}" srcOrd="2" destOrd="0" parTransId="{38808450-89B7-47D3-A6DD-4E1336276FCD}" sibTransId="{4A2E118A-399F-4493-9983-D31529838B67}"/>
    <dgm:cxn modelId="{F6434883-E3A0-453F-9EC7-50BB0CB639A7}" type="presOf" srcId="{F55E104D-5ECD-4930-97C2-214BAE896A20}" destId="{77418B6D-1292-4C0E-9F16-95000A2F7EF6}" srcOrd="0" destOrd="0" presId="urn:microsoft.com/office/officeart/2005/8/layout/process2"/>
    <dgm:cxn modelId="{6272437F-8E08-4F2A-A58E-03A5F666BCBE}" srcId="{4040C07D-D1F0-43C7-A09D-55196151C6C6}" destId="{EDC45D6E-2C30-4968-B5AC-407745CFF37C}" srcOrd="1" destOrd="0" parTransId="{CEC0C37B-A1F7-4A19-8020-9F07E3151A2B}" sibTransId="{B214D163-8F75-47A8-85B3-17272AA2E617}"/>
    <dgm:cxn modelId="{569A6D04-24B8-4FF4-A021-BA241239A9B8}" type="presOf" srcId="{B214D163-8F75-47A8-85B3-17272AA2E617}" destId="{A32D0BE1-DB6D-4A5F-9630-FEE3BB3897AC}" srcOrd="1" destOrd="0" presId="urn:microsoft.com/office/officeart/2005/8/layout/process2"/>
    <dgm:cxn modelId="{543A1875-F174-4F3E-B9F9-C7AE4778BDEF}" type="presOf" srcId="{EDC45D6E-2C30-4968-B5AC-407745CFF37C}" destId="{20A97EDA-1B86-4E29-B0C1-BAF825EDA8AE}" srcOrd="0" destOrd="0" presId="urn:microsoft.com/office/officeart/2005/8/layout/process2"/>
    <dgm:cxn modelId="{A309363D-3D67-475C-B31B-980B5DE7441F}" type="presOf" srcId="{222384FD-0744-4183-8121-5CDC45E10A13}" destId="{203B6489-992B-4154-9069-CD99D4100B9C}" srcOrd="1" destOrd="0" presId="urn:microsoft.com/office/officeart/2005/8/layout/process2"/>
    <dgm:cxn modelId="{87F3D3FE-7205-4CBA-B32D-AD57DA13AE95}" srcId="{4040C07D-D1F0-43C7-A09D-55196151C6C6}" destId="{865EC2D7-6D9E-4918-882E-080A29289487}" srcOrd="3" destOrd="0" parTransId="{2816B0D7-A5C9-4DA9-A30B-9D0470D88719}" sibTransId="{9CFD8152-3A39-4D8C-BFBE-7E5968B46848}"/>
    <dgm:cxn modelId="{66C8EB7F-9DAB-4E4D-8994-F63757A28219}" type="presOf" srcId="{3F2DBDB3-4CD8-4455-9634-EC5E4AF48CB2}" destId="{818CBD75-607B-47FA-94FF-6F02E69E27A3}" srcOrd="0" destOrd="0" presId="urn:microsoft.com/office/officeart/2005/8/layout/process2"/>
    <dgm:cxn modelId="{5B675683-143A-4CD6-A74F-C2E1DB640E08}" type="presOf" srcId="{865EC2D7-6D9E-4918-882E-080A29289487}" destId="{3B37BFE7-9E44-4ED9-B611-4DA40B2D3BC1}" srcOrd="0" destOrd="0" presId="urn:microsoft.com/office/officeart/2005/8/layout/process2"/>
    <dgm:cxn modelId="{064E398A-C2FF-4C84-B847-45DA867B1719}" srcId="{4040C07D-D1F0-43C7-A09D-55196151C6C6}" destId="{3F2DBDB3-4CD8-4455-9634-EC5E4AF48CB2}" srcOrd="0" destOrd="0" parTransId="{27E957E3-DB50-4011-85C0-42DF86F96D75}" sibTransId="{222384FD-0744-4183-8121-5CDC45E10A13}"/>
    <dgm:cxn modelId="{54DAD9E0-3A5D-40C3-A251-233F850951CC}" type="presOf" srcId="{4A2E118A-399F-4493-9983-D31529838B67}" destId="{75DD5ABE-CE25-48FC-986D-1A5B06A802CD}" srcOrd="0" destOrd="0" presId="urn:microsoft.com/office/officeart/2005/8/layout/process2"/>
    <dgm:cxn modelId="{B8A251A1-D86F-4676-9E19-8E1E69F48D85}" type="presOf" srcId="{B214D163-8F75-47A8-85B3-17272AA2E617}" destId="{160994E6-A2ED-4EB6-8642-B8AFD632C7CF}" srcOrd="0" destOrd="0" presId="urn:microsoft.com/office/officeart/2005/8/layout/process2"/>
    <dgm:cxn modelId="{1EF16013-1CCF-4610-91E0-20838EC18AA0}" type="presOf" srcId="{222384FD-0744-4183-8121-5CDC45E10A13}" destId="{A0FF70C0-36E3-47E5-A086-D81609E26B89}" srcOrd="0" destOrd="0" presId="urn:microsoft.com/office/officeart/2005/8/layout/process2"/>
    <dgm:cxn modelId="{2515AF51-E92C-4D65-8091-24C28D6687BA}" type="presOf" srcId="{4A2E118A-399F-4493-9983-D31529838B67}" destId="{A08E177F-4F61-4C4F-911D-05331C92687E}" srcOrd="1" destOrd="0" presId="urn:microsoft.com/office/officeart/2005/8/layout/process2"/>
    <dgm:cxn modelId="{72E80753-626F-4BB2-BD46-F7CFEA1AA743}" type="presOf" srcId="{4040C07D-D1F0-43C7-A09D-55196151C6C6}" destId="{64F696AC-1341-4664-B2CB-35343C8249E6}" srcOrd="0" destOrd="0" presId="urn:microsoft.com/office/officeart/2005/8/layout/process2"/>
    <dgm:cxn modelId="{8A777222-4CB7-4FFD-B430-62447CA077F3}" type="presParOf" srcId="{64F696AC-1341-4664-B2CB-35343C8249E6}" destId="{818CBD75-607B-47FA-94FF-6F02E69E27A3}" srcOrd="0" destOrd="0" presId="urn:microsoft.com/office/officeart/2005/8/layout/process2"/>
    <dgm:cxn modelId="{09BAE48A-2CC3-41FE-ACED-C077F44FD9E1}" type="presParOf" srcId="{64F696AC-1341-4664-B2CB-35343C8249E6}" destId="{A0FF70C0-36E3-47E5-A086-D81609E26B89}" srcOrd="1" destOrd="0" presId="urn:microsoft.com/office/officeart/2005/8/layout/process2"/>
    <dgm:cxn modelId="{58A26F00-F318-479F-A0B0-C36853B1AC88}" type="presParOf" srcId="{A0FF70C0-36E3-47E5-A086-D81609E26B89}" destId="{203B6489-992B-4154-9069-CD99D4100B9C}" srcOrd="0" destOrd="0" presId="urn:microsoft.com/office/officeart/2005/8/layout/process2"/>
    <dgm:cxn modelId="{BB700B5C-CEAD-4DD3-8F9C-282C99883FB7}" type="presParOf" srcId="{64F696AC-1341-4664-B2CB-35343C8249E6}" destId="{20A97EDA-1B86-4E29-B0C1-BAF825EDA8AE}" srcOrd="2" destOrd="0" presId="urn:microsoft.com/office/officeart/2005/8/layout/process2"/>
    <dgm:cxn modelId="{863123F4-A819-48AA-9782-BED8C29DF6A4}" type="presParOf" srcId="{64F696AC-1341-4664-B2CB-35343C8249E6}" destId="{160994E6-A2ED-4EB6-8642-B8AFD632C7CF}" srcOrd="3" destOrd="0" presId="urn:microsoft.com/office/officeart/2005/8/layout/process2"/>
    <dgm:cxn modelId="{F69CDC3D-F2D5-47F0-A606-12C88B8543A9}" type="presParOf" srcId="{160994E6-A2ED-4EB6-8642-B8AFD632C7CF}" destId="{A32D0BE1-DB6D-4A5F-9630-FEE3BB3897AC}" srcOrd="0" destOrd="0" presId="urn:microsoft.com/office/officeart/2005/8/layout/process2"/>
    <dgm:cxn modelId="{9C777590-58D7-4EAC-8F8D-FB2BEF4989F6}" type="presParOf" srcId="{64F696AC-1341-4664-B2CB-35343C8249E6}" destId="{77418B6D-1292-4C0E-9F16-95000A2F7EF6}" srcOrd="4" destOrd="0" presId="urn:microsoft.com/office/officeart/2005/8/layout/process2"/>
    <dgm:cxn modelId="{17327800-94FF-4FF7-A026-11630185F2E0}" type="presParOf" srcId="{64F696AC-1341-4664-B2CB-35343C8249E6}" destId="{75DD5ABE-CE25-48FC-986D-1A5B06A802CD}" srcOrd="5" destOrd="0" presId="urn:microsoft.com/office/officeart/2005/8/layout/process2"/>
    <dgm:cxn modelId="{AC2637EF-6DD2-43BF-879C-A5A28A303326}" type="presParOf" srcId="{75DD5ABE-CE25-48FC-986D-1A5B06A802CD}" destId="{A08E177F-4F61-4C4F-911D-05331C92687E}" srcOrd="0" destOrd="0" presId="urn:microsoft.com/office/officeart/2005/8/layout/process2"/>
    <dgm:cxn modelId="{CFD3B8F5-63EE-4B03-B3CA-11F3A2706361}" type="presParOf" srcId="{64F696AC-1341-4664-B2CB-35343C8249E6}" destId="{3B37BFE7-9E44-4ED9-B611-4DA40B2D3BC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B2DA7-425F-471F-BC9B-839F18D1970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51CD8-1698-4AD1-8892-289F3894CEEF}">
      <dgm:prSet phldrT="[Text]"/>
      <dgm:spPr/>
      <dgm:t>
        <a:bodyPr/>
        <a:lstStyle/>
        <a:p>
          <a:r>
            <a:rPr lang="en-US" dirty="0" smtClean="0">
              <a:latin typeface="Gill Sans MT" pitchFamily="34" charset="0"/>
            </a:rPr>
            <a:t>Analyze</a:t>
          </a:r>
          <a:endParaRPr lang="en-US" dirty="0">
            <a:latin typeface="Gill Sans MT" pitchFamily="34" charset="0"/>
          </a:endParaRPr>
        </a:p>
      </dgm:t>
    </dgm:pt>
    <dgm:pt modelId="{7EF20912-E1EA-4C08-B615-DDCACF2845C2}" type="parTrans" cxnId="{5B9394D7-CD73-44D6-88EC-2CD1B5C0CBA0}">
      <dgm:prSet/>
      <dgm:spPr/>
      <dgm:t>
        <a:bodyPr/>
        <a:lstStyle/>
        <a:p>
          <a:endParaRPr lang="en-US"/>
        </a:p>
      </dgm:t>
    </dgm:pt>
    <dgm:pt modelId="{F35056B0-D1F4-4412-B977-26FFE702AC5C}" type="sibTrans" cxnId="{5B9394D7-CD73-44D6-88EC-2CD1B5C0CBA0}">
      <dgm:prSet/>
      <dgm:spPr/>
      <dgm:t>
        <a:bodyPr/>
        <a:lstStyle/>
        <a:p>
          <a:endParaRPr lang="en-US" dirty="0"/>
        </a:p>
      </dgm:t>
    </dgm:pt>
    <dgm:pt modelId="{F3933B42-EA74-438C-AD1A-AE272E3A26AB}">
      <dgm:prSet phldrT="[Text]"/>
      <dgm:spPr/>
      <dgm:t>
        <a:bodyPr/>
        <a:lstStyle/>
        <a:p>
          <a:r>
            <a:rPr lang="en-US" dirty="0" smtClean="0">
              <a:latin typeface="Gill Sans MT" pitchFamily="34" charset="0"/>
            </a:rPr>
            <a:t>Publish</a:t>
          </a:r>
          <a:endParaRPr lang="en-US" dirty="0">
            <a:latin typeface="Gill Sans MT" pitchFamily="34" charset="0"/>
          </a:endParaRPr>
        </a:p>
      </dgm:t>
    </dgm:pt>
    <dgm:pt modelId="{CF1B436C-5487-4837-9662-9C3A50ECC382}" type="parTrans" cxnId="{080B379C-99F3-4612-897A-358B65B9A125}">
      <dgm:prSet/>
      <dgm:spPr/>
      <dgm:t>
        <a:bodyPr/>
        <a:lstStyle/>
        <a:p>
          <a:endParaRPr lang="en-US"/>
        </a:p>
      </dgm:t>
    </dgm:pt>
    <dgm:pt modelId="{8DEEC51F-C014-4E7C-B6C8-5BC6EF76EF4F}" type="sibTrans" cxnId="{080B379C-99F3-4612-897A-358B65B9A125}">
      <dgm:prSet/>
      <dgm:spPr/>
      <dgm:t>
        <a:bodyPr/>
        <a:lstStyle/>
        <a:p>
          <a:endParaRPr lang="en-US" dirty="0"/>
        </a:p>
      </dgm:t>
    </dgm:pt>
    <dgm:pt modelId="{1B6BC649-FF97-4E76-84CB-FE9A803E86B7}">
      <dgm:prSet phldrT="[Text]"/>
      <dgm:spPr/>
      <dgm:t>
        <a:bodyPr/>
        <a:lstStyle/>
        <a:p>
          <a:r>
            <a:rPr lang="en-US" dirty="0" smtClean="0">
              <a:latin typeface="Gill Sans MT" pitchFamily="34" charset="0"/>
            </a:rPr>
            <a:t>Open Data</a:t>
          </a:r>
          <a:endParaRPr lang="en-US" dirty="0">
            <a:latin typeface="Gill Sans MT" pitchFamily="34" charset="0"/>
          </a:endParaRPr>
        </a:p>
      </dgm:t>
    </dgm:pt>
    <dgm:pt modelId="{3581CC11-A2BD-47A1-A1C3-1D8A4265C323}" type="parTrans" cxnId="{55023AEF-9651-41BE-969F-5607F475ADF6}">
      <dgm:prSet/>
      <dgm:spPr/>
      <dgm:t>
        <a:bodyPr/>
        <a:lstStyle/>
        <a:p>
          <a:endParaRPr lang="en-US"/>
        </a:p>
      </dgm:t>
    </dgm:pt>
    <dgm:pt modelId="{2C761E48-8432-433F-9DB9-34DF9CF194EE}" type="sibTrans" cxnId="{55023AEF-9651-41BE-969F-5607F475ADF6}">
      <dgm:prSet/>
      <dgm:spPr/>
      <dgm:t>
        <a:bodyPr/>
        <a:lstStyle/>
        <a:p>
          <a:endParaRPr lang="en-US" dirty="0"/>
        </a:p>
      </dgm:t>
    </dgm:pt>
    <dgm:pt modelId="{371F0F80-42E7-49C8-BA8C-B9050FDDA19A}">
      <dgm:prSet phldrT="[Text]"/>
      <dgm:spPr/>
      <dgm:t>
        <a:bodyPr/>
        <a:lstStyle/>
        <a:p>
          <a:r>
            <a:rPr lang="en-US" dirty="0" smtClean="0">
              <a:latin typeface="Gill Sans MT" pitchFamily="34" charset="0"/>
            </a:rPr>
            <a:t>Get Data</a:t>
          </a:r>
          <a:endParaRPr lang="en-US" dirty="0">
            <a:latin typeface="Gill Sans MT" pitchFamily="34" charset="0"/>
          </a:endParaRPr>
        </a:p>
      </dgm:t>
    </dgm:pt>
    <dgm:pt modelId="{8E0189F0-3CFC-4355-BDEC-9E57577941B2}" type="parTrans" cxnId="{421D344F-2DA1-4BDA-8807-38EEB1CE4274}">
      <dgm:prSet/>
      <dgm:spPr/>
      <dgm:t>
        <a:bodyPr/>
        <a:lstStyle/>
        <a:p>
          <a:endParaRPr lang="en-US"/>
        </a:p>
      </dgm:t>
    </dgm:pt>
    <dgm:pt modelId="{2705F2C1-3D4C-440C-A9C0-41E8EF7854A5}" type="sibTrans" cxnId="{421D344F-2DA1-4BDA-8807-38EEB1CE4274}">
      <dgm:prSet/>
      <dgm:spPr/>
      <dgm:t>
        <a:bodyPr/>
        <a:lstStyle/>
        <a:p>
          <a:endParaRPr lang="en-US" dirty="0"/>
        </a:p>
      </dgm:t>
    </dgm:pt>
    <dgm:pt modelId="{7B3D1B92-5735-4A80-A0A6-8C2B28AE067F}" type="pres">
      <dgm:prSet presAssocID="{6E5B2DA7-425F-471F-BC9B-839F18D197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01B1E-DAFE-4813-92FE-C27596304835}" type="pres">
      <dgm:prSet presAssocID="{B9C51CD8-1698-4AD1-8892-289F3894CEEF}" presName="dummy" presStyleCnt="0"/>
      <dgm:spPr/>
    </dgm:pt>
    <dgm:pt modelId="{C89087E6-1495-439A-A098-97970AFC8726}" type="pres">
      <dgm:prSet presAssocID="{B9C51CD8-1698-4AD1-8892-289F3894CEE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B293-A046-471A-8890-290F8040C03C}" type="pres">
      <dgm:prSet presAssocID="{F35056B0-D1F4-4412-B977-26FFE702AC5C}" presName="sibTrans" presStyleLbl="node1" presStyleIdx="0" presStyleCnt="4"/>
      <dgm:spPr/>
      <dgm:t>
        <a:bodyPr/>
        <a:lstStyle/>
        <a:p>
          <a:endParaRPr lang="en-US"/>
        </a:p>
      </dgm:t>
    </dgm:pt>
    <dgm:pt modelId="{36C2A69C-6655-430C-AC64-D201E5FD835C}" type="pres">
      <dgm:prSet presAssocID="{F3933B42-EA74-438C-AD1A-AE272E3A26AB}" presName="dummy" presStyleCnt="0"/>
      <dgm:spPr/>
    </dgm:pt>
    <dgm:pt modelId="{7ED3FC64-BF55-4E5C-90C3-E0C7C83E6343}" type="pres">
      <dgm:prSet presAssocID="{F3933B42-EA74-438C-AD1A-AE272E3A26AB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DC001-5655-4F3E-B4E0-6911F0D6FC0C}" type="pres">
      <dgm:prSet presAssocID="{8DEEC51F-C014-4E7C-B6C8-5BC6EF76EF4F}" presName="sibTrans" presStyleLbl="node1" presStyleIdx="1" presStyleCnt="4"/>
      <dgm:spPr/>
      <dgm:t>
        <a:bodyPr/>
        <a:lstStyle/>
        <a:p>
          <a:endParaRPr lang="en-US"/>
        </a:p>
      </dgm:t>
    </dgm:pt>
    <dgm:pt modelId="{B3DCDE73-8874-4E93-9D51-D239BA65E26D}" type="pres">
      <dgm:prSet presAssocID="{1B6BC649-FF97-4E76-84CB-FE9A803E86B7}" presName="dummy" presStyleCnt="0"/>
      <dgm:spPr/>
    </dgm:pt>
    <dgm:pt modelId="{1CE77A49-5149-4BB5-9BF3-6CB55FC60134}" type="pres">
      <dgm:prSet presAssocID="{1B6BC649-FF97-4E76-84CB-FE9A803E86B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DC158-2BC8-4420-B1B6-5D6F66A0AB6A}" type="pres">
      <dgm:prSet presAssocID="{2C761E48-8432-433F-9DB9-34DF9CF194EE}" presName="sibTrans" presStyleLbl="node1" presStyleIdx="2" presStyleCnt="4"/>
      <dgm:spPr/>
      <dgm:t>
        <a:bodyPr/>
        <a:lstStyle/>
        <a:p>
          <a:endParaRPr lang="en-US"/>
        </a:p>
      </dgm:t>
    </dgm:pt>
    <dgm:pt modelId="{E9117CEA-11AD-40DB-BB89-928C014731FB}" type="pres">
      <dgm:prSet presAssocID="{371F0F80-42E7-49C8-BA8C-B9050FDDA19A}" presName="dummy" presStyleCnt="0"/>
      <dgm:spPr/>
    </dgm:pt>
    <dgm:pt modelId="{F80D53D7-9E09-4673-912D-B8D763E821DC}" type="pres">
      <dgm:prSet presAssocID="{371F0F80-42E7-49C8-BA8C-B9050FDDA19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57CA6-1CF8-40AC-AB53-C75FB2A9DB3E}" type="pres">
      <dgm:prSet presAssocID="{2705F2C1-3D4C-440C-A9C0-41E8EF7854A5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2BA37CA-67B2-C942-BD0B-C99E8DE20385}" type="presOf" srcId="{1B6BC649-FF97-4E76-84CB-FE9A803E86B7}" destId="{1CE77A49-5149-4BB5-9BF3-6CB55FC60134}" srcOrd="0" destOrd="0" presId="urn:microsoft.com/office/officeart/2005/8/layout/cycle1"/>
    <dgm:cxn modelId="{55EACCCA-A7EB-2144-B6A6-52D2083022E9}" type="presOf" srcId="{8DEEC51F-C014-4E7C-B6C8-5BC6EF76EF4F}" destId="{FF3DC001-5655-4F3E-B4E0-6911F0D6FC0C}" srcOrd="0" destOrd="0" presId="urn:microsoft.com/office/officeart/2005/8/layout/cycle1"/>
    <dgm:cxn modelId="{55023AEF-9651-41BE-969F-5607F475ADF6}" srcId="{6E5B2DA7-425F-471F-BC9B-839F18D19700}" destId="{1B6BC649-FF97-4E76-84CB-FE9A803E86B7}" srcOrd="2" destOrd="0" parTransId="{3581CC11-A2BD-47A1-A1C3-1D8A4265C323}" sibTransId="{2C761E48-8432-433F-9DB9-34DF9CF194EE}"/>
    <dgm:cxn modelId="{7847310A-FA64-AE47-9DBA-DA9E03A34FEB}" type="presOf" srcId="{2C761E48-8432-433F-9DB9-34DF9CF194EE}" destId="{849DC158-2BC8-4420-B1B6-5D6F66A0AB6A}" srcOrd="0" destOrd="0" presId="urn:microsoft.com/office/officeart/2005/8/layout/cycle1"/>
    <dgm:cxn modelId="{B2117FA3-867F-2043-9BCB-09EDD12DE49B}" type="presOf" srcId="{6E5B2DA7-425F-471F-BC9B-839F18D19700}" destId="{7B3D1B92-5735-4A80-A0A6-8C2B28AE067F}" srcOrd="0" destOrd="0" presId="urn:microsoft.com/office/officeart/2005/8/layout/cycle1"/>
    <dgm:cxn modelId="{72FD542C-33DC-4045-8A4F-598948ECF46F}" type="presOf" srcId="{F35056B0-D1F4-4412-B977-26FFE702AC5C}" destId="{D7B8B293-A046-471A-8890-290F8040C03C}" srcOrd="0" destOrd="0" presId="urn:microsoft.com/office/officeart/2005/8/layout/cycle1"/>
    <dgm:cxn modelId="{FD978C81-4475-5D48-AFE8-263424E14710}" type="presOf" srcId="{2705F2C1-3D4C-440C-A9C0-41E8EF7854A5}" destId="{05B57CA6-1CF8-40AC-AB53-C75FB2A9DB3E}" srcOrd="0" destOrd="0" presId="urn:microsoft.com/office/officeart/2005/8/layout/cycle1"/>
    <dgm:cxn modelId="{3F66A00C-7BCA-5344-BB27-C28CB93DE8F4}" type="presOf" srcId="{F3933B42-EA74-438C-AD1A-AE272E3A26AB}" destId="{7ED3FC64-BF55-4E5C-90C3-E0C7C83E6343}" srcOrd="0" destOrd="0" presId="urn:microsoft.com/office/officeart/2005/8/layout/cycle1"/>
    <dgm:cxn modelId="{080B379C-99F3-4612-897A-358B65B9A125}" srcId="{6E5B2DA7-425F-471F-BC9B-839F18D19700}" destId="{F3933B42-EA74-438C-AD1A-AE272E3A26AB}" srcOrd="1" destOrd="0" parTransId="{CF1B436C-5487-4837-9662-9C3A50ECC382}" sibTransId="{8DEEC51F-C014-4E7C-B6C8-5BC6EF76EF4F}"/>
    <dgm:cxn modelId="{421D344F-2DA1-4BDA-8807-38EEB1CE4274}" srcId="{6E5B2DA7-425F-471F-BC9B-839F18D19700}" destId="{371F0F80-42E7-49C8-BA8C-B9050FDDA19A}" srcOrd="3" destOrd="0" parTransId="{8E0189F0-3CFC-4355-BDEC-9E57577941B2}" sibTransId="{2705F2C1-3D4C-440C-A9C0-41E8EF7854A5}"/>
    <dgm:cxn modelId="{5B9394D7-CD73-44D6-88EC-2CD1B5C0CBA0}" srcId="{6E5B2DA7-425F-471F-BC9B-839F18D19700}" destId="{B9C51CD8-1698-4AD1-8892-289F3894CEEF}" srcOrd="0" destOrd="0" parTransId="{7EF20912-E1EA-4C08-B615-DDCACF2845C2}" sibTransId="{F35056B0-D1F4-4412-B977-26FFE702AC5C}"/>
    <dgm:cxn modelId="{AC8F1D55-2B7A-3546-8F7B-B3B95822FA29}" type="presOf" srcId="{B9C51CD8-1698-4AD1-8892-289F3894CEEF}" destId="{C89087E6-1495-439A-A098-97970AFC8726}" srcOrd="0" destOrd="0" presId="urn:microsoft.com/office/officeart/2005/8/layout/cycle1"/>
    <dgm:cxn modelId="{357AD592-1D1A-984D-960F-DF36CF46CF8F}" type="presOf" srcId="{371F0F80-42E7-49C8-BA8C-B9050FDDA19A}" destId="{F80D53D7-9E09-4673-912D-B8D763E821DC}" srcOrd="0" destOrd="0" presId="urn:microsoft.com/office/officeart/2005/8/layout/cycle1"/>
    <dgm:cxn modelId="{3BAD3F8C-0475-904C-8D30-DFA6B6FCD6BC}" type="presParOf" srcId="{7B3D1B92-5735-4A80-A0A6-8C2B28AE067F}" destId="{62601B1E-DAFE-4813-92FE-C27596304835}" srcOrd="0" destOrd="0" presId="urn:microsoft.com/office/officeart/2005/8/layout/cycle1"/>
    <dgm:cxn modelId="{48B9A66C-1D3C-0843-8191-A4E3498F25FE}" type="presParOf" srcId="{7B3D1B92-5735-4A80-A0A6-8C2B28AE067F}" destId="{C89087E6-1495-439A-A098-97970AFC8726}" srcOrd="1" destOrd="0" presId="urn:microsoft.com/office/officeart/2005/8/layout/cycle1"/>
    <dgm:cxn modelId="{CB1B0390-3F22-734B-AB03-0B2D27AE5D82}" type="presParOf" srcId="{7B3D1B92-5735-4A80-A0A6-8C2B28AE067F}" destId="{D7B8B293-A046-471A-8890-290F8040C03C}" srcOrd="2" destOrd="0" presId="urn:microsoft.com/office/officeart/2005/8/layout/cycle1"/>
    <dgm:cxn modelId="{99416DF7-C3AA-6544-B9D9-762DFB958965}" type="presParOf" srcId="{7B3D1B92-5735-4A80-A0A6-8C2B28AE067F}" destId="{36C2A69C-6655-430C-AC64-D201E5FD835C}" srcOrd="3" destOrd="0" presId="urn:microsoft.com/office/officeart/2005/8/layout/cycle1"/>
    <dgm:cxn modelId="{9268ACF8-42A4-D649-ADA2-FFBF1E208D42}" type="presParOf" srcId="{7B3D1B92-5735-4A80-A0A6-8C2B28AE067F}" destId="{7ED3FC64-BF55-4E5C-90C3-E0C7C83E6343}" srcOrd="4" destOrd="0" presId="urn:microsoft.com/office/officeart/2005/8/layout/cycle1"/>
    <dgm:cxn modelId="{FED4EED7-F29D-704A-9BF3-266BD6D81EC8}" type="presParOf" srcId="{7B3D1B92-5735-4A80-A0A6-8C2B28AE067F}" destId="{FF3DC001-5655-4F3E-B4E0-6911F0D6FC0C}" srcOrd="5" destOrd="0" presId="urn:microsoft.com/office/officeart/2005/8/layout/cycle1"/>
    <dgm:cxn modelId="{06645B7A-FE1F-5943-AB28-6702B96585D3}" type="presParOf" srcId="{7B3D1B92-5735-4A80-A0A6-8C2B28AE067F}" destId="{B3DCDE73-8874-4E93-9D51-D239BA65E26D}" srcOrd="6" destOrd="0" presId="urn:microsoft.com/office/officeart/2005/8/layout/cycle1"/>
    <dgm:cxn modelId="{DAACF1FC-BA58-D240-B9C2-70E3510A57FB}" type="presParOf" srcId="{7B3D1B92-5735-4A80-A0A6-8C2B28AE067F}" destId="{1CE77A49-5149-4BB5-9BF3-6CB55FC60134}" srcOrd="7" destOrd="0" presId="urn:microsoft.com/office/officeart/2005/8/layout/cycle1"/>
    <dgm:cxn modelId="{9661A717-8203-B040-BAEF-2C0C3324B8C1}" type="presParOf" srcId="{7B3D1B92-5735-4A80-A0A6-8C2B28AE067F}" destId="{849DC158-2BC8-4420-B1B6-5D6F66A0AB6A}" srcOrd="8" destOrd="0" presId="urn:microsoft.com/office/officeart/2005/8/layout/cycle1"/>
    <dgm:cxn modelId="{029E3A8E-27DE-2643-B132-EDB93DEADCAC}" type="presParOf" srcId="{7B3D1B92-5735-4A80-A0A6-8C2B28AE067F}" destId="{E9117CEA-11AD-40DB-BB89-928C014731FB}" srcOrd="9" destOrd="0" presId="urn:microsoft.com/office/officeart/2005/8/layout/cycle1"/>
    <dgm:cxn modelId="{E50876A1-BC37-EA4B-A9B0-267F8C414269}" type="presParOf" srcId="{7B3D1B92-5735-4A80-A0A6-8C2B28AE067F}" destId="{F80D53D7-9E09-4673-912D-B8D763E821DC}" srcOrd="10" destOrd="0" presId="urn:microsoft.com/office/officeart/2005/8/layout/cycle1"/>
    <dgm:cxn modelId="{51BC39FB-7904-7440-A423-690E3DEA03E6}" type="presParOf" srcId="{7B3D1B92-5735-4A80-A0A6-8C2B28AE067F}" destId="{05B57CA6-1CF8-40AC-AB53-C75FB2A9DB3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defTabSz="922256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 defTabSz="922256" eaLnBrk="0" hangingPunct="0">
              <a:defRPr sz="1200"/>
            </a:lvl1pPr>
          </a:lstStyle>
          <a:p>
            <a:fld id="{D725C1B8-9748-4AA8-97E0-5D8778526BED}" type="datetimeFigureOut">
              <a:rPr lang="en-US"/>
              <a:pPr/>
              <a:t>2/17/2016</a:t>
            </a:fld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defTabSz="922256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 defTabSz="922256" eaLnBrk="0" hangingPunct="0">
              <a:defRPr sz="1200"/>
            </a:lvl1pPr>
          </a:lstStyle>
          <a:p>
            <a:fld id="{425D76B6-9B91-4857-BCD4-C2A2F13FD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4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defTabSz="922256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algn="r" defTabSz="922256">
              <a:defRPr sz="1200"/>
            </a:lvl1pPr>
          </a:lstStyle>
          <a:p>
            <a:fld id="{1DC12E45-2D06-4352-B5B0-8288B726133C}" type="datetimeFigureOut">
              <a:rPr lang="en-US"/>
              <a:pPr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6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defTabSz="922256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algn="r" defTabSz="922256">
              <a:defRPr sz="1200"/>
            </a:lvl1pPr>
          </a:lstStyle>
          <a:p>
            <a:fld id="{468346D0-8668-40C2-AE76-948D664F0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0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driven because the core of public decisions and understanding impact is data- data that can be turned into actionable knowledge and with action, advocacy, becomes power- the power that equalizes</a:t>
            </a:r>
            <a:r>
              <a:rPr lang="en-US" baseline="0" dirty="0" smtClean="0"/>
              <a:t> money and levels the playing field.</a:t>
            </a:r>
          </a:p>
          <a:p>
            <a:r>
              <a:rPr lang="en-US" baseline="0" dirty="0" smtClean="0"/>
              <a:t>One of our cores has been the democratization of data- to support planning, advocacy, decision making.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46D0-8668-40C2-AE76-948D664F03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20 plus years of this work has highlighted the need for more than just data in a vacuum. We’ve developed a framework that needs</a:t>
            </a:r>
            <a:r>
              <a:rPr lang="en-US" baseline="0" dirty="0" smtClean="0"/>
              <a:t> to be supported if we are to create a future where data driven decisions are the norm in our cities and communities. Data driven mind you, not data obsessed.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BF7E4-1885-4A62-9064-1F4A10E6C729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2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46D0-8668-40C2-AE76-948D664F03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6999" cy="41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970339" y="8831263"/>
            <a:ext cx="3038399" cy="463499"/>
          </a:xfrm>
          <a:prstGeom prst="rect">
            <a:avLst/>
          </a:prstGeom>
        </p:spPr>
        <p:txBody>
          <a:bodyPr lIns="93150" tIns="46575" rIns="93150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6999" cy="41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70339" y="8831263"/>
            <a:ext cx="3038399" cy="463499"/>
          </a:xfrm>
          <a:prstGeom prst="rect">
            <a:avLst/>
          </a:prstGeom>
        </p:spPr>
        <p:txBody>
          <a:bodyPr lIns="93150" tIns="46575" rIns="93150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D68D3-C131-4CF2-8604-1FB6149FAA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9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0907-FB90-41E0-92D2-73A27E82B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BB6D-0629-4C88-9B72-224E63292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E4A8-0042-4795-8942-607D11C95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D67E-627F-4CFB-8255-033B38EE6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U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5CFE-9BD8-4B8C-A2DB-BF9664C4C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DC76-88FE-4736-ABD8-B07A80614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1F75-781C-4EB8-9082-358603FEC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1DFA-3704-438C-86B3-9C62F3E17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C148-DC16-4CAC-9773-5FFEBF53A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1C5312A-44CE-4AA8-B1FA-7A266DD07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Picture 11" descr="&#10;eitc_page.bmp                                                  0011FCB8Macintosh HD                   C16EB243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3726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3" r:id="rId2"/>
    <p:sldLayoutId id="2147483880" r:id="rId3"/>
    <p:sldLayoutId id="2147483884" r:id="rId4"/>
    <p:sldLayoutId id="2147483881" r:id="rId5"/>
    <p:sldLayoutId id="2147483885" r:id="rId6"/>
    <p:sldLayoutId id="2147483886" r:id="rId7"/>
    <p:sldLayoutId id="2147483887" r:id="rId8"/>
    <p:sldLayoutId id="2147483882" r:id="rId9"/>
    <p:sldLayoutId id="2147483888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docs.google.com/document/d/16BSkSbdHZprIXea4ZoGkhxsl51zcjiVE-07Z09-_5qY/edi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GG7mioDOs4s/TSh9FhOVaeI/AAAAAAAAA2U/wwzrmziaEJw/s1600/NEW_DataProcessing.jpg"/>
          <p:cNvPicPr>
            <a:picLocks noChangeAspect="1" noChangeArrowheads="1"/>
          </p:cNvPicPr>
          <p:nvPr/>
        </p:nvPicPr>
        <p:blipFill rotWithShape="1">
          <a:blip r:embed="rId2" cstate="print"/>
          <a:srcRect r="45506"/>
          <a:stretch/>
        </p:blipFill>
        <p:spPr bwMode="auto">
          <a:xfrm>
            <a:off x="0" y="0"/>
            <a:ext cx="9347200" cy="69627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914400"/>
            <a:ext cx="8991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alibri" pitchFamily="34" charset="0"/>
              </a:rPr>
              <a:t>Community+Data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alibri" pitchFamily="34" charset="0"/>
              </a:rPr>
              <a:t>Power</a:t>
            </a: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OSF San Diego, Feb 2016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371600" y="2514600"/>
            <a:ext cx="6781800" cy="2057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Steve (Spike) Spiker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Director of Research + Technology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Urban Strategies Council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spjika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Missing Data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8" y="1137917"/>
            <a:ext cx="6325483" cy="4582165"/>
          </a:xfrm>
          <a:prstGeom prst="rect">
            <a:avLst/>
          </a:prstGeom>
        </p:spPr>
      </p:pic>
      <p:pic>
        <p:nvPicPr>
          <p:cNvPr id="2050" name="Picture 2" descr="C:\Users\spiker\AppData\Local\Microsoft\Windows\Temporary Internet Files\Content.IE5\I3TYCNH0\MP9004424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852442" cy="18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Education Data</a:t>
            </a:r>
            <a:endParaRPr lang="en-US" sz="5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Research partnership with OUSD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 level data- protected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Identify more than just schools-neighborhoods w issues</a:t>
            </a:r>
          </a:p>
        </p:txBody>
      </p:sp>
      <p:pic>
        <p:nvPicPr>
          <p:cNvPr id="6" name="Picture 5" descr="eth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4843933" cy="2819400"/>
          </a:xfrm>
          <a:prstGeom prst="rect">
            <a:avLst/>
          </a:prstGeom>
        </p:spPr>
      </p:pic>
      <p:pic>
        <p:nvPicPr>
          <p:cNvPr id="8" name="Picture 7" descr="s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7392221" cy="1286044"/>
          </a:xfrm>
          <a:prstGeom prst="rect">
            <a:avLst/>
          </a:prstGeom>
        </p:spPr>
      </p:pic>
      <p:pic>
        <p:nvPicPr>
          <p:cNvPr id="9" name="Picture 8" descr="schoolweeklytota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70745"/>
            <a:ext cx="4800600" cy="238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7750" y="710900"/>
            <a:ext cx="9780223" cy="5590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23094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6"/>
            <a:ext cx="9470824" cy="29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06650" y="3303550"/>
            <a:ext cx="8670000" cy="10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Simple agenda: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https://docs.google.com/document/d/16BSkSbdHZprIXea4ZoGkhxsl51zcjiVE-07Z09-_5qY/edit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637" y="46016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7662" y="4918625"/>
            <a:ext cx="20955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3050" y="4349046"/>
            <a:ext cx="1768928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48837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Open Data Process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2" name="Picture 2" descr="http://www.russianmachineneverbreaks.com/wp-content/uploads/creativeCommons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334000"/>
            <a:ext cx="2133600" cy="806376"/>
          </a:xfrm>
          <a:prstGeom prst="rect">
            <a:avLst/>
          </a:prstGeom>
          <a:noFill/>
        </p:spPr>
      </p:pic>
      <p:pic>
        <p:nvPicPr>
          <p:cNvPr id="61444" name="Picture 4" descr="http://wwwdb.inf.tu-dresden.de/opendatasurvey/img/opendata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098800"/>
            <a:ext cx="2219325" cy="41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penoakland.org/wp-content/uploads/2013/10/Screen-Shot-2013-10-16-at-3.41.3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2476499"/>
            <a:ext cx="8429625" cy="4152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"/>
            <a:ext cx="92202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002060"/>
                </a:solidFill>
                <a:latin typeface="Calibri" pitchFamily="34" charset="0"/>
              </a:rPr>
              <a:t>Open Data? What? Why?</a:t>
            </a:r>
            <a:endParaRPr lang="en-US" sz="4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514600" y="838200"/>
            <a:ext cx="5867400" cy="23622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Outcomes, baselines, plans!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60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Want to talk more?</a:t>
            </a:r>
            <a:endParaRPr lang="en-US" sz="5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Calibri" pitchFamily="34" charset="0"/>
              </a:rPr>
              <a:t>SteveS@urbanstrategies.org</a:t>
            </a:r>
            <a:endParaRPr lang="en-US" sz="3600" u="sng" dirty="0">
              <a:latin typeface="Calibri" pitchFamily="34" charset="0"/>
            </a:endParaRPr>
          </a:p>
          <a:p>
            <a:endParaRPr lang="en-US" sz="3600" u="sng" dirty="0">
              <a:latin typeface="Calibri" pitchFamily="34" charset="0"/>
            </a:endParaRPr>
          </a:p>
          <a:p>
            <a:r>
              <a:rPr lang="en-US" sz="3600" u="sng" dirty="0" smtClean="0">
                <a:latin typeface="Calibri" pitchFamily="34" charset="0"/>
              </a:rPr>
              <a:t>@</a:t>
            </a:r>
            <a:r>
              <a:rPr lang="en-US" sz="3600" u="sng" dirty="0" err="1" smtClean="0">
                <a:latin typeface="Calibri" pitchFamily="34" charset="0"/>
              </a:rPr>
              <a:t>spjika</a:t>
            </a:r>
            <a:r>
              <a:rPr lang="en-US" sz="3600" u="sng" dirty="0" smtClean="0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4029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Site scenarios</a:t>
            </a:r>
            <a:endParaRPr lang="en-US" sz="5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06512"/>
            <a:ext cx="8116448" cy="410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600"/>
              </a:spcAft>
            </a:pPr>
            <a:r>
              <a:rPr lang="en-US" sz="2600" b="1" dirty="0"/>
              <a:t>San Diego</a:t>
            </a:r>
            <a:r>
              <a:rPr lang="en-US" sz="2600" dirty="0"/>
              <a:t>:  What are strategies for advocating for more government transparency, including open data?  </a:t>
            </a:r>
          </a:p>
          <a:p>
            <a:pPr marL="0" lvl="1">
              <a:spcAft>
                <a:spcPts val="1600"/>
              </a:spcAft>
            </a:pPr>
            <a:r>
              <a:rPr lang="en-US" sz="2600" b="1" dirty="0"/>
              <a:t>Puerto Rico</a:t>
            </a:r>
            <a:r>
              <a:rPr lang="en-US" sz="2600" dirty="0"/>
              <a:t>: How do we communicate complex information to larger numbers of Puerto Ricans in ways that are understandable and actionable?</a:t>
            </a:r>
          </a:p>
          <a:p>
            <a:pPr marL="0" lvl="1">
              <a:spcAft>
                <a:spcPts val="1600"/>
              </a:spcAft>
            </a:pPr>
            <a:r>
              <a:rPr lang="en-US" sz="2600" b="1" dirty="0"/>
              <a:t>Buffalo</a:t>
            </a:r>
            <a:r>
              <a:rPr lang="en-US" sz="2600" dirty="0"/>
              <a:t>: How do we access and use data in our campaign to ensure communities benefit from economic development?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936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0"/>
            <a:ext cx="9829800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19FC"/>
                </a:solidFill>
              </a:rPr>
              <a:t>Equity Framework</a:t>
            </a:r>
            <a:br>
              <a:rPr lang="en-US" sz="5400" dirty="0" smtClean="0">
                <a:solidFill>
                  <a:srgbClr val="FF19FC"/>
                </a:solidFill>
              </a:rPr>
            </a:br>
            <a:endParaRPr lang="en-US" sz="3600" dirty="0" smtClean="0">
              <a:solidFill>
                <a:srgbClr val="FF19FC"/>
              </a:solidFill>
            </a:endParaRP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Agree on definition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Measure outcome disparities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Agree on outcomes/accountability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Engage your community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Focus on eliminating disparities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Targeted Universalism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3600" dirty="0" smtClean="0">
                <a:solidFill>
                  <a:srgbClr val="FF19FC"/>
                </a:solidFill>
              </a:rPr>
              <a:t>Continuous assessment</a:t>
            </a:r>
            <a:endParaRPr lang="en-US" sz="3600" dirty="0">
              <a:solidFill>
                <a:srgbClr val="FF19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829800" cy="7010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19FC"/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9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 pitchFamily="34" charset="0"/>
              </a:rPr>
              <a:t>              Data Driven Cities: an ecosystem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763000" cy="4937125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19FC"/>
                </a:solidFill>
                <a:latin typeface="Gill Sans MT" pitchFamily="34" charset="0"/>
              </a:rPr>
              <a:t>Accessible data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19FC"/>
                </a:solidFill>
                <a:latin typeface="Gill Sans MT" pitchFamily="34" charset="0"/>
              </a:rPr>
              <a:t>Data analysis in a local context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19FC"/>
                </a:solidFill>
                <a:latin typeface="Gill Sans MT" pitchFamily="34" charset="0"/>
              </a:rPr>
              <a:t>Clear communication of data &amp; results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19FC"/>
                </a:solidFill>
                <a:latin typeface="Gill Sans MT" pitchFamily="34" charset="0"/>
              </a:rPr>
              <a:t>Build community capacity to use data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19FC"/>
                </a:solidFill>
                <a:latin typeface="Gill Sans MT" pitchFamily="34" charset="0"/>
              </a:rPr>
              <a:t>Engage stakeholders using data as a driver of discussion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19FC"/>
                </a:solidFill>
                <a:latin typeface="Gill Sans MT" pitchFamily="34" charset="0"/>
              </a:rPr>
              <a:t>Tools to measure impact</a:t>
            </a:r>
          </a:p>
          <a:p>
            <a:pPr algn="ctr"/>
            <a:endParaRPr lang="en-US" sz="2800" dirty="0" smtClean="0">
              <a:solidFill>
                <a:srgbClr val="FF19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Foreclosures</a:t>
            </a:r>
            <a:endParaRPr lang="en-US" sz="5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2" descr="C:\temp\lightroom\reocr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5562"/>
            <a:ext cx="533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0265732"/>
              </p:ext>
            </p:extLst>
          </p:nvPr>
        </p:nvGraphicFramePr>
        <p:xfrm>
          <a:off x="-838200" y="10991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002060"/>
                </a:solidFill>
                <a:latin typeface="Calibri" pitchFamily="34" charset="0"/>
              </a:rPr>
              <a:t>Data in Action</a:t>
            </a:r>
            <a:endParaRPr lang="en-US" sz="4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2" descr="C:\temp\Healthy Housing\Maps\Images\Oakland_AsthmaZip.jpg"/>
          <p:cNvPicPr>
            <a:picLocks noChangeAspect="1" noChangeArrowheads="1"/>
          </p:cNvPicPr>
          <p:nvPr/>
        </p:nvPicPr>
        <p:blipFill>
          <a:blip r:embed="rId3" cstate="print"/>
          <a:srcRect r="43757"/>
          <a:stretch>
            <a:fillRect/>
          </a:stretch>
        </p:blipFill>
        <p:spPr bwMode="auto">
          <a:xfrm>
            <a:off x="0" y="685800"/>
            <a:ext cx="4876800" cy="6172200"/>
          </a:xfrm>
          <a:prstGeom prst="rect">
            <a:avLst/>
          </a:prstGeom>
          <a:noFill/>
        </p:spPr>
      </p:pic>
      <p:pic>
        <p:nvPicPr>
          <p:cNvPr id="8" name="Picture 2" descr="C:\temp\Healthy Housing\Maps\Images\Oakland_CodeComplaints_OccBlight.jpg"/>
          <p:cNvPicPr>
            <a:picLocks noChangeAspect="1" noChangeArrowheads="1"/>
          </p:cNvPicPr>
          <p:nvPr/>
        </p:nvPicPr>
        <p:blipFill>
          <a:blip r:embed="rId4" cstate="print"/>
          <a:srcRect l="48333"/>
          <a:stretch>
            <a:fillRect/>
          </a:stretch>
        </p:blipFill>
        <p:spPr bwMode="auto">
          <a:xfrm>
            <a:off x="4876800" y="685800"/>
            <a:ext cx="448000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829800" cy="7010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6" y="76200"/>
            <a:ext cx="907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2893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376863" cy="42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0"/>
            <a:ext cx="8848725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95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2162"/>
            <a:ext cx="5829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Missing Data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3" y="1190312"/>
            <a:ext cx="6401694" cy="4477375"/>
          </a:xfrm>
          <a:prstGeom prst="rect">
            <a:avLst/>
          </a:prstGeom>
        </p:spPr>
      </p:pic>
      <p:pic>
        <p:nvPicPr>
          <p:cNvPr id="1026" name="Picture 2" descr="C:\Users\spiker\AppData\Local\Microsoft\Windows\Temporary Internet Files\Content.IE5\I3TYCNH0\MC9102170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06" y="228600"/>
            <a:ext cx="153987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199090"/>
            <a:ext cx="1981477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sc templat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7786</TotalTime>
  <Words>267</Words>
  <Application>Microsoft Office PowerPoint</Application>
  <PresentationFormat>On-screen Show (4:3)</PresentationFormat>
  <Paragraphs>58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Gill Sans MT</vt:lpstr>
      <vt:lpstr>Wingdings</vt:lpstr>
      <vt:lpstr>Wingdings 3</vt:lpstr>
      <vt:lpstr>usc template</vt:lpstr>
      <vt:lpstr>PowerPoint Presentation</vt:lpstr>
      <vt:lpstr>PowerPoint Presentation</vt:lpstr>
      <vt:lpstr>              Data Driven Cities: an ecosystem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Data Process</vt:lpstr>
      <vt:lpstr>PowerPoint Presentation</vt:lpstr>
      <vt:lpstr>PowerPoint Presentation</vt:lpstr>
      <vt:lpstr>PowerPoint Presentation</vt:lpstr>
    </vt:vector>
  </TitlesOfParts>
  <Company>Urban Strategies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spike</dc:creator>
  <cp:lastModifiedBy>Kathy Pettit</cp:lastModifiedBy>
  <cp:revision>132</cp:revision>
  <dcterms:created xsi:type="dcterms:W3CDTF">2011-07-19T21:48:52Z</dcterms:created>
  <dcterms:modified xsi:type="dcterms:W3CDTF">2016-02-17T14:59:43Z</dcterms:modified>
</cp:coreProperties>
</file>