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53724" autoAdjust="0"/>
  </p:normalViewPr>
  <p:slideViewPr>
    <p:cSldViewPr snapToObjects="1">
      <p:cViewPr varScale="1">
        <p:scale>
          <a:sx n="58" d="100"/>
          <a:sy n="58" d="100"/>
        </p:scale>
        <p:origin x="-30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232" y="348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5B18B0E-00CB-EC43-9115-7DF83D6E22F7}" type="datetime4">
              <a:rPr lang="en-US" smtClean="0"/>
              <a:t>March 27,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EC4AEC5-3D6C-B841-BE83-CAF88DF2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57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E911B6F-4120-B243-ADF4-6154416EDCC2}" type="datetime4">
              <a:rPr lang="en-US" smtClean="0"/>
              <a:t>March 27, 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5716667-0E14-6F41-AD4A-A6BA750D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44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</a:t>
            </a:r>
          </a:p>
          <a:p>
            <a:endParaRPr lang="en-US" dirty="0" smtClean="0"/>
          </a:p>
          <a:p>
            <a:r>
              <a:rPr lang="en-US" dirty="0" smtClean="0"/>
              <a:t>We officially started</a:t>
            </a:r>
            <a:r>
              <a:rPr lang="en-US" baseline="0" dirty="0" smtClean="0"/>
              <a:t> on the Chicago School of data project on March 25, 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11B6F-4120-B243-ADF4-6154416EDCC2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6667-0E14-6F41-AD4A-A6BA750DA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26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11B6F-4120-B243-ADF4-6154416EDCC2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6667-0E14-6F41-AD4A-A6BA750DAC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8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11B6F-4120-B243-ADF4-6154416EDCC2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6667-0E14-6F41-AD4A-A6BA750DAC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8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11B6F-4120-B243-ADF4-6154416EDCC2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6667-0E14-6F41-AD4A-A6BA750DAC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8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11B6F-4120-B243-ADF4-6154416EDCC2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6667-0E14-6F41-AD4A-A6BA750DAC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John D. and Catherine T. MacArthur Foundation</a:t>
            </a:r>
          </a:p>
          <a:p>
            <a:pPr lvl="1"/>
            <a:r>
              <a:rPr lang="en-US" dirty="0" smtClean="0"/>
              <a:t>A center for ideation and conception</a:t>
            </a:r>
          </a:p>
          <a:p>
            <a:pPr lvl="1"/>
            <a:r>
              <a:rPr lang="en-US" dirty="0" smtClean="0"/>
              <a:t>2007 report, “The City that </a:t>
            </a:r>
            <a:r>
              <a:rPr lang="en-US" dirty="0" err="1" smtClean="0"/>
              <a:t>NETWorks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primary source of funding</a:t>
            </a:r>
          </a:p>
          <a:p>
            <a:r>
              <a:rPr lang="en-US" dirty="0" smtClean="0"/>
              <a:t>Chicago Community Trust</a:t>
            </a:r>
          </a:p>
          <a:p>
            <a:pPr lvl="1"/>
            <a:r>
              <a:rPr lang="en-US" dirty="0" smtClean="0"/>
              <a:t>Provides housing for the organization and is fiscal agent</a:t>
            </a:r>
          </a:p>
          <a:p>
            <a:pPr lvl="1"/>
            <a:r>
              <a:rPr lang="en-US" dirty="0" smtClean="0"/>
              <a:t>At the center of funding and knowledge for the region</a:t>
            </a:r>
          </a:p>
          <a:p>
            <a:pPr lvl="1"/>
            <a:r>
              <a:rPr lang="en-US" dirty="0" smtClean="0"/>
              <a:t>Critical financial, human resources, and other support</a:t>
            </a:r>
          </a:p>
          <a:p>
            <a:r>
              <a:rPr lang="en-US" dirty="0" smtClean="0"/>
              <a:t>The City of Chicago</a:t>
            </a:r>
          </a:p>
          <a:p>
            <a:pPr lvl="1"/>
            <a:r>
              <a:rPr lang="en-US" dirty="0" smtClean="0"/>
              <a:t>The most important policy lever in the region</a:t>
            </a:r>
          </a:p>
          <a:p>
            <a:pPr lvl="1"/>
            <a:r>
              <a:rPr lang="en-US" dirty="0" smtClean="0"/>
              <a:t>Departmental relationships</a:t>
            </a:r>
          </a:p>
          <a:p>
            <a:pPr lvl="1"/>
            <a:r>
              <a:rPr lang="en-US" dirty="0" smtClean="0"/>
              <a:t>Getting things done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11B6F-4120-B243-ADF4-6154416EDCC2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6667-0E14-6F41-AD4A-A6BA750DAC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about technology</a:t>
            </a:r>
          </a:p>
          <a:p>
            <a:pPr lvl="1"/>
            <a:r>
              <a:rPr lang="en-US" dirty="0" smtClean="0"/>
              <a:t>Everything we do relates to technology. We are of and about the Internet</a:t>
            </a:r>
          </a:p>
          <a:p>
            <a:pPr lvl="1"/>
            <a:r>
              <a:rPr lang="en-US" dirty="0" smtClean="0"/>
              <a:t>We believe in the transformative power of the Internet to change lives and build the economy for all</a:t>
            </a:r>
          </a:p>
          <a:p>
            <a:r>
              <a:rPr lang="en-US" dirty="0" smtClean="0"/>
              <a:t>We are open</a:t>
            </a:r>
          </a:p>
          <a:p>
            <a:pPr lvl="1"/>
            <a:r>
              <a:rPr lang="en-US" dirty="0" smtClean="0"/>
              <a:t>We are a small organization looking to make the biggest impact possible. We can’t do that by being tight or closed</a:t>
            </a:r>
          </a:p>
          <a:p>
            <a:pPr lvl="1"/>
            <a:r>
              <a:rPr lang="en-US" dirty="0" smtClean="0"/>
              <a:t>We work in the open, using &amp; publishing open source technology</a:t>
            </a:r>
          </a:p>
          <a:p>
            <a:pPr lvl="1"/>
            <a:r>
              <a:rPr lang="en-US" dirty="0" smtClean="0"/>
              <a:t>We have methods for others allowed “in”, whether as contributors, observers, users, whatever</a:t>
            </a:r>
          </a:p>
          <a:p>
            <a:r>
              <a:rPr lang="en-US" dirty="0" smtClean="0"/>
              <a:t>We seek to be of use to everyone</a:t>
            </a:r>
          </a:p>
          <a:p>
            <a:pPr lvl="1"/>
            <a:r>
              <a:rPr lang="en-US" dirty="0" smtClean="0"/>
              <a:t>We believe in the power of the network</a:t>
            </a:r>
          </a:p>
          <a:p>
            <a:pPr lvl="1"/>
            <a:r>
              <a:rPr lang="en-US" dirty="0" smtClean="0"/>
              <a:t>The network needs everyone in it to be powerful</a:t>
            </a:r>
          </a:p>
          <a:p>
            <a:pPr lvl="1"/>
            <a:r>
              <a:rPr lang="en-US" dirty="0" smtClean="0"/>
              <a:t>We work on solutions that cover the entire city</a:t>
            </a:r>
          </a:p>
          <a:p>
            <a:r>
              <a:rPr lang="en-US" dirty="0" smtClean="0"/>
              <a:t>We focus on Chicago</a:t>
            </a:r>
          </a:p>
          <a:p>
            <a:pPr lvl="1"/>
            <a:r>
              <a:rPr lang="en-US" dirty="0" smtClean="0"/>
              <a:t>Our middle name</a:t>
            </a:r>
          </a:p>
          <a:p>
            <a:pPr lvl="1"/>
            <a:r>
              <a:rPr lang="en-US" dirty="0" smtClean="0"/>
              <a:t>We do seek to scale our solutions, but not without serving Chicago</a:t>
            </a:r>
          </a:p>
          <a:p>
            <a:pPr defTabSz="462229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11B6F-4120-B243-ADF4-6154416EDCC2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6667-0E14-6F41-AD4A-A6BA750DAC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Kelly Library, Englewood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11B6F-4120-B243-ADF4-6154416EDCC2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6667-0E14-6F41-AD4A-A6BA750DAC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11B6F-4120-B243-ADF4-6154416EDCC2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6667-0E14-6F41-AD4A-A6BA750DAC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Kelly Library, Englewood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11B6F-4120-B243-ADF4-6154416EDCC2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6667-0E14-6F41-AD4A-A6BA750DAC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8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11B6F-4120-B243-ADF4-6154416EDCC2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6667-0E14-6F41-AD4A-A6BA750DAC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8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Kelly Library, Englewood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11B6F-4120-B243-ADF4-6154416EDCC2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6667-0E14-6F41-AD4A-A6BA750DAC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r>
              <a:rPr lang="en-US" dirty="0" smtClean="0"/>
              <a:t>393 </a:t>
            </a:r>
            <a:r>
              <a:rPr lang="en-US" smtClean="0"/>
              <a:t>to 512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11B6F-4120-B243-ADF4-6154416EDCC2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16667-0E14-6F41-AD4A-A6BA750DAC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mart-chicago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57" y="509916"/>
            <a:ext cx="3279640" cy="953924"/>
          </a:xfrm>
          <a:prstGeom prst="rect">
            <a:avLst/>
          </a:prstGeom>
        </p:spPr>
      </p:pic>
      <p:pic>
        <p:nvPicPr>
          <p:cNvPr id="9" name="Picture 8" descr="smart-chicag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57" y="509916"/>
            <a:ext cx="3279640" cy="9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FFB8-4682-A248-8EE3-A3FCBC81E55A}" type="datetime4">
              <a:rPr lang="en-US" smtClean="0"/>
              <a:t>March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6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B38F-0B46-DA44-8D39-C68575A5903E}" type="datetime4">
              <a:rPr lang="en-US" smtClean="0"/>
              <a:t>March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2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B1C-CCD8-0746-BF04-B15A0FE7B207}" type="datetime4">
              <a:rPr lang="en-US" smtClean="0"/>
              <a:t>March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0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70AD-2613-F344-83C1-8BD92FA1A0BC}" type="datetime4">
              <a:rPr lang="en-US" smtClean="0"/>
              <a:t>March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9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9CCB-8E87-C641-A8C2-D0E4EE09ECE5}" type="datetime4">
              <a:rPr lang="en-US" smtClean="0"/>
              <a:t>March 27,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FE6B-8744-2D4E-80AA-F31312926E1A}" type="datetime4">
              <a:rPr lang="en-US" smtClean="0"/>
              <a:t>March 27,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6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6ED0-3A6B-8744-87F5-A8E30BADA8DB}" type="datetime4">
              <a:rPr lang="en-US" smtClean="0"/>
              <a:t>March 27,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2B73-89AC-3F4C-AF34-D39E79B55E1F}" type="datetime4">
              <a:rPr lang="en-US" smtClean="0"/>
              <a:t>March 27,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7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DE71-0AFC-1F40-A8F7-607AECD669C6}" type="datetime4">
              <a:rPr lang="en-US" smtClean="0"/>
              <a:t>March 27,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6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30CE-32D1-AD4E-9BF0-086236A9A00A}" type="datetime4">
              <a:rPr lang="en-US" smtClean="0"/>
              <a:t>March 27,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1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E14C-DE90-2848-ACE6-C7578A135E87}" type="datetime4">
              <a:rPr lang="en-US" smtClean="0"/>
              <a:t>March 27,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4E85A-F1B7-BD43-9FB0-15B22D35A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9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doneil@cct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Evolution of Open Data</a:t>
            </a:r>
            <a:r>
              <a:rPr lang="en-US" dirty="0"/>
              <a:t/>
            </a:r>
            <a:br>
              <a:rPr lang="en-US" dirty="0"/>
            </a:br>
            <a:r>
              <a:rPr lang="en-US" sz="4000" b="1" dirty="0" smtClean="0"/>
              <a:t>Meeting of the National Neighborhood Indicators Project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/>
              <a:t>St</a:t>
            </a:r>
            <a:r>
              <a:rPr lang="en-US" sz="2700" b="1" dirty="0"/>
              <a:t>. Louis, MO</a:t>
            </a:r>
            <a:endParaRPr lang="en-US" sz="27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67000" y="5486400"/>
            <a:ext cx="3886200" cy="838200"/>
          </a:xfrm>
        </p:spPr>
        <p:txBody>
          <a:bodyPr/>
          <a:lstStyle/>
          <a:p>
            <a:r>
              <a:rPr lang="en-US" b="1" dirty="0"/>
              <a:t>April </a:t>
            </a:r>
            <a:r>
              <a:rPr lang="en-US" b="1" dirty="0" smtClean="0"/>
              <a:t>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8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City Update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B1C-CCD8-0746-BF04-B15A0FE7B207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Screen Shot 2013-09-05 at 11.41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4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Chicago Works </a:t>
            </a:r>
            <a:r>
              <a:rPr lang="en-US" dirty="0" smtClean="0">
                <a:solidFill>
                  <a:srgbClr val="7F7F7F"/>
                </a:solidFill>
              </a:rPr>
              <a:t>For You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city services dashboard that helps people see the entire corpus of the city at once</a:t>
            </a:r>
          </a:p>
          <a:p>
            <a:r>
              <a:rPr lang="en-US" dirty="0" smtClean="0"/>
              <a:t>Not their little slice, but all of us</a:t>
            </a:r>
          </a:p>
          <a:p>
            <a:r>
              <a:rPr lang="en-US" dirty="0" smtClean="0"/>
              <a:t>We’re in this together, but we will have a hard time seeing things that way unless we have tools that frame it that way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B1C-CCD8-0746-BF04-B15A0FE7B207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#</a:t>
            </a:r>
            <a:r>
              <a:rPr lang="en-US" dirty="0" err="1" smtClean="0">
                <a:solidFill>
                  <a:srgbClr val="7F7F7F"/>
                </a:solidFill>
              </a:rPr>
              <a:t>CivicSummer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6 week program</a:t>
            </a:r>
          </a:p>
          <a:p>
            <a:r>
              <a:rPr lang="en-US" dirty="0" smtClean="0"/>
              <a:t>Learned a lot about teaching youth (150+)</a:t>
            </a:r>
          </a:p>
          <a:p>
            <a:r>
              <a:rPr lang="en-US" dirty="0" smtClean="0"/>
              <a:t>Learned a lot about the organizations (FSM and </a:t>
            </a:r>
            <a:r>
              <a:rPr lang="en-US" dirty="0" err="1" smtClean="0"/>
              <a:t>Mikva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Learned a lot about how summer works in Chicago</a:t>
            </a:r>
          </a:p>
          <a:p>
            <a:r>
              <a:rPr lang="en-US" dirty="0" smtClean="0"/>
              <a:t>Badge!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B1C-CCD8-0746-BF04-B15A0FE7B207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civic-summer-badge.png-300x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32995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5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Moar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always more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danxoneil</a:t>
            </a:r>
            <a:endParaRPr lang="en-US" dirty="0" smtClean="0"/>
          </a:p>
          <a:p>
            <a:r>
              <a:rPr lang="en-US" dirty="0" smtClean="0"/>
              <a:t>(773) 960-6045</a:t>
            </a:r>
          </a:p>
          <a:p>
            <a:r>
              <a:rPr lang="en-US" dirty="0" smtClean="0">
                <a:hlinkClick r:id="rId3"/>
              </a:rPr>
              <a:t>doneil@cct.org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B1C-CCD8-0746-BF04-B15A0FE7B207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9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Smart Chicago is a civic organization devoted to improving lives in Chicago through technology.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B1C-CCD8-0746-BF04-B15A0FE7B207}" type="datetime4">
              <a:rPr lang="en-US" smtClean="0"/>
              <a:t>March 28, 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go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1129734"/>
            <a:ext cx="18034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0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487781354_0927ce665e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Principles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90600" y="2514600"/>
            <a:ext cx="8229600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</a:rPr>
              <a:t>Technology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Open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Everyone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Chicago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B1C-CCD8-0746-BF04-B15A0FE7B207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0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328768884_23c515e3cb_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85"/>
            <a:ext cx="10403672" cy="6934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The Strategy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B1C-CCD8-0746-BF04-B15A0FE7B207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6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Access, Skills, and Data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Access to the Internet for all</a:t>
            </a:r>
          </a:p>
          <a:p>
            <a:pPr lvl="1"/>
            <a:r>
              <a:rPr lang="en-US" dirty="0" smtClean="0"/>
              <a:t>Broadband at home</a:t>
            </a:r>
          </a:p>
          <a:p>
            <a:pPr lvl="1"/>
            <a:r>
              <a:rPr lang="en-US" dirty="0" smtClean="0"/>
              <a:t>Public computer centers and Community </a:t>
            </a:r>
            <a:r>
              <a:rPr lang="en-US" dirty="0"/>
              <a:t>t</a:t>
            </a:r>
            <a:r>
              <a:rPr lang="en-US" dirty="0" smtClean="0"/>
              <a:t>echnology centers</a:t>
            </a:r>
          </a:p>
          <a:p>
            <a:pPr lvl="1"/>
            <a:r>
              <a:rPr lang="en-US" dirty="0" smtClean="0"/>
              <a:t>Next generation stuff</a:t>
            </a:r>
          </a:p>
          <a:p>
            <a:r>
              <a:rPr lang="en-US" dirty="0" smtClean="0"/>
              <a:t>Skills once you’re on the Internet</a:t>
            </a:r>
          </a:p>
          <a:p>
            <a:pPr lvl="1"/>
            <a:r>
              <a:rPr lang="en-US" dirty="0" smtClean="0"/>
              <a:t>All on ramps</a:t>
            </a:r>
          </a:p>
          <a:p>
            <a:r>
              <a:rPr lang="en-US" dirty="0" smtClean="0"/>
              <a:t>Data so that there’s something worth looking at once you’re on and know how to work it</a:t>
            </a:r>
          </a:p>
          <a:p>
            <a:pPr lvl="1"/>
            <a:r>
              <a:rPr lang="en-US" dirty="0" smtClean="0"/>
              <a:t>Apps</a:t>
            </a:r>
          </a:p>
          <a:p>
            <a:pPr lvl="1"/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B1C-CCD8-0746-BF04-B15A0FE7B207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056236441_f2a7c7c597_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228451"/>
            <a:ext cx="11201400" cy="7465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The Work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B1C-CCD8-0746-BF04-B15A0FE7B207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1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Connect Chicago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Connect Chicago is a loose network of more than 250 places in the city where internet and computer access, digital skills training, and online learning resources are available—for free.</a:t>
            </a:r>
            <a:endParaRPr lang="en-US" dirty="0" smtClean="0"/>
          </a:p>
          <a:p>
            <a:r>
              <a:rPr lang="en-US" dirty="0" smtClean="0"/>
              <a:t>Recent metrics project</a:t>
            </a:r>
          </a:p>
          <a:p>
            <a:pPr lvl="1"/>
            <a:r>
              <a:rPr lang="en-US" dirty="0" smtClean="0"/>
              <a:t>Two teams of 7 people employed for the summer with Federal money</a:t>
            </a:r>
          </a:p>
          <a:p>
            <a:pPr lvl="1"/>
            <a:r>
              <a:rPr lang="en-US" dirty="0" smtClean="0"/>
              <a:t>1,110 photos</a:t>
            </a:r>
          </a:p>
          <a:p>
            <a:pPr lvl="1"/>
            <a:r>
              <a:rPr lang="en-US" dirty="0" smtClean="0"/>
              <a:t>200+ records updated</a:t>
            </a:r>
          </a:p>
          <a:p>
            <a:pPr lvl="1"/>
            <a:r>
              <a:rPr lang="en-US" dirty="0" smtClean="0"/>
              <a:t>197 in-depth interviews</a:t>
            </a:r>
            <a:r>
              <a:rPr lang="en-US" dirty="0"/>
              <a:t> </a:t>
            </a:r>
            <a:r>
              <a:rPr lang="en-US" dirty="0" smtClean="0"/>
              <a:t>with front-line people working in public computer centers and community technology centers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B1C-CCD8-0746-BF04-B15A0FE7B207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5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The Work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B1C-CCD8-0746-BF04-B15A0FE7B207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Screen Shot 2013-09-09 at 12.11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9144000" cy="54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7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Civic User Testing </a:t>
            </a:r>
            <a:r>
              <a:rPr lang="en-US" dirty="0" smtClean="0">
                <a:solidFill>
                  <a:srgbClr val="7F7F7F"/>
                </a:solidFill>
              </a:rPr>
              <a:t>Group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512 signups </a:t>
            </a:r>
            <a:r>
              <a:rPr lang="en-US" dirty="0"/>
              <a:t>in </a:t>
            </a:r>
            <a:r>
              <a:rPr lang="en-US" dirty="0" smtClean="0"/>
              <a:t>49 </a:t>
            </a:r>
            <a:r>
              <a:rPr lang="en-US" dirty="0"/>
              <a:t>wards. </a:t>
            </a:r>
            <a:r>
              <a:rPr lang="en-US" dirty="0" smtClean="0"/>
              <a:t>+119 </a:t>
            </a:r>
            <a:r>
              <a:rPr lang="en-US" dirty="0"/>
              <a:t>since </a:t>
            </a:r>
            <a:r>
              <a:rPr lang="en-US" dirty="0" smtClean="0"/>
              <a:t>June 3</a:t>
            </a:r>
            <a:endParaRPr lang="en-US" dirty="0"/>
          </a:p>
          <a:p>
            <a:r>
              <a:rPr lang="en-US" dirty="0" smtClean="0"/>
              <a:t>Completed test #3</a:t>
            </a:r>
          </a:p>
          <a:p>
            <a:r>
              <a:rPr lang="en-US" dirty="0" smtClean="0"/>
              <a:t>Published results of </a:t>
            </a:r>
            <a:r>
              <a:rPr lang="en-US" dirty="0" err="1" smtClean="0"/>
              <a:t>FreedomPop</a:t>
            </a:r>
            <a:r>
              <a:rPr lang="en-US" dirty="0" smtClean="0"/>
              <a:t> test</a:t>
            </a:r>
            <a:endParaRPr lang="en-US" dirty="0"/>
          </a:p>
          <a:p>
            <a:r>
              <a:rPr lang="en-US" dirty="0" smtClean="0"/>
              <a:t>Patterns– our last month of Gansen</a:t>
            </a:r>
          </a:p>
          <a:p>
            <a:r>
              <a:rPr lang="en-US" dirty="0" smtClean="0"/>
              <a:t>We are planning a huge push on this, with a project page listing our advisors and philosophy</a:t>
            </a:r>
          </a:p>
          <a:p>
            <a:r>
              <a:rPr lang="en-US" dirty="0" smtClean="0"/>
              <a:t>Two partners (Hoy Newspaper and Open Maps) want to do tests with us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EB1C-CCD8-0746-BF04-B15A0FE7B207}" type="datetime4">
              <a:rPr lang="en-US" smtClean="0"/>
              <a:t>March 28,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459E-EADA-304B-8C94-05D27DDB34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6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94107</TotalTime>
  <Words>642</Words>
  <Application>Microsoft Macintosh PowerPoint</Application>
  <PresentationFormat>On-screen Show (4:3)</PresentationFormat>
  <Paragraphs>135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Theme</vt:lpstr>
      <vt:lpstr>The Evolution of Open Data Meeting of the National Neighborhood Indicators Project St. Louis, MO</vt:lpstr>
      <vt:lpstr>Smart Chicago is a civic organization devoted to improving lives in Chicago through technology.</vt:lpstr>
      <vt:lpstr>Our Principles</vt:lpstr>
      <vt:lpstr>The Strategy</vt:lpstr>
      <vt:lpstr>Access, Skills, and Data</vt:lpstr>
      <vt:lpstr>The Work</vt:lpstr>
      <vt:lpstr>Connect Chicago</vt:lpstr>
      <vt:lpstr>The Work</vt:lpstr>
      <vt:lpstr>Civic User Testing Group</vt:lpstr>
      <vt:lpstr>City Update</vt:lpstr>
      <vt:lpstr>Chicago Works For You</vt:lpstr>
      <vt:lpstr>#CivicSummer</vt:lpstr>
      <vt:lpstr>Moar</vt:lpstr>
    </vt:vector>
  </TitlesOfParts>
  <Company>Smart Chicago Collaborative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for Civic Innovation</dc:title>
  <dc:creator>Daniel X. O'Neil</dc:creator>
  <cp:lastModifiedBy>Daniel O'Neil</cp:lastModifiedBy>
  <cp:revision>680</cp:revision>
  <cp:lastPrinted>2014-03-26T23:59:53Z</cp:lastPrinted>
  <dcterms:created xsi:type="dcterms:W3CDTF">2011-11-09T03:30:16Z</dcterms:created>
  <dcterms:modified xsi:type="dcterms:W3CDTF">2014-03-28T20:03:33Z</dcterms:modified>
</cp:coreProperties>
</file>