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C651DAB-B527-4A42-977C-C1F84C2EEFE5}">
  <a:tblStyle styleName="Table_0" styleId="{6C651DAB-B527-4A42-977C-C1F84C2EEFE5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15.xml" Type="http://schemas.openxmlformats.org/officeDocument/2006/relationships/slide" Id="rId21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theme/theme3.xml" Type="http://schemas.openxmlformats.org/officeDocument/2006/relationships/theme" Id="rId1"/><Relationship Target="slides/slide7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952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2pPr>
            <a:lvl3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/>
            </a:lvl3pPr>
            <a:lvl4pPr algn="ctr" rtl="0" indent="-952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5pPr>
            <a:lvl6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/>
            </a:lvl6pPr>
            <a:lvl7pPr algn="ctr" rtl="0" indent="-952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8pPr>
            <a:lvl9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1" marL="34290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33350" marL="742950">
              <a:spcBef>
                <a:spcPts val="480"/>
              </a:spcBef>
              <a:buClr>
                <a:schemeClr val="dk1"/>
              </a:buClr>
              <a:buFont typeface="Arial"/>
              <a:buChar char="o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▪"/>
              <a:defRPr/>
            </a:lvl3pPr>
            <a:lvl4pPr algn="l" rtl="0" indent="-38100" marL="160020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4pPr>
            <a:lvl5pPr algn="l" rtl="0" indent="-114300" marL="2057400">
              <a:spcBef>
                <a:spcPts val="360"/>
              </a:spcBef>
              <a:buClr>
                <a:schemeClr val="dk1"/>
              </a:buClr>
              <a:buFont typeface="Arial"/>
              <a:buChar char="o"/>
              <a:defRPr/>
            </a:lvl5pPr>
            <a:lvl6pPr algn="l" rtl="0" indent="-114300" marL="2514600">
              <a:spcBef>
                <a:spcPts val="360"/>
              </a:spcBef>
              <a:buClr>
                <a:schemeClr val="dk1"/>
              </a:buClr>
              <a:buFont typeface="Arial"/>
              <a:buChar char="▪"/>
              <a:defRPr/>
            </a:lvl6pPr>
            <a:lvl7pPr algn="l" rtl="0" indent="-38100" marL="297180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14300" marL="3429000">
              <a:spcBef>
                <a:spcPts val="360"/>
              </a:spcBef>
              <a:buClr>
                <a:schemeClr val="dk1"/>
              </a:buClr>
              <a:buFont typeface="Arial"/>
              <a:buChar char="o"/>
              <a:defRPr/>
            </a:lvl8pPr>
            <a:lvl9pPr algn="l" rtl="0" indent="-114300" marL="3886200">
              <a:spcBef>
                <a:spcPts val="360"/>
              </a:spcBef>
              <a:buClr>
                <a:schemeClr val="dk1"/>
              </a:buClr>
              <a:buFont typeface="Arial"/>
              <a:buChar char="▪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246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8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401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l" rtl="0" marR="0" indent="-1333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2pPr>
            <a:lvl3pPr algn="l" rtl="0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/>
            </a:lvl3pPr>
            <a:lvl4pPr algn="l" rtl="0" marR="0" indent="-381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algn="l" rtl="0" marR="0" indent="-114300" marL="2057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5pPr>
            <a:lvl6pPr algn="l" rtl="0" marR="0" indent="-114300" marL="2514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/>
            </a:lvl6pPr>
            <a:lvl7pPr algn="l" rtl="0" marR="0" indent="-38100" marL="2971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14300" marL="3429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8pPr>
            <a:lvl9pPr algn="l" rtl="0" marR="0" indent="-114300" marL="3886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11.png" Type="http://schemas.openxmlformats.org/officeDocument/2006/relationships/image" Id="rId3"/><Relationship Target="../media/image01.jpg" Type="http://schemas.openxmlformats.org/officeDocument/2006/relationships/image" Id="rId6"/><Relationship Target="../media/image03.jp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11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11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7.png" Type="http://schemas.openxmlformats.org/officeDocument/2006/relationships/image" Id="rId4"/><Relationship Target="../media/image05.jpg" Type="http://schemas.openxmlformats.org/officeDocument/2006/relationships/image" Id="rId3"/><Relationship Target="../media/image08.jpg" Type="http://schemas.openxmlformats.org/officeDocument/2006/relationships/image" Id="rId6"/><Relationship Target="../media/image07.jpg" Type="http://schemas.openxmlformats.org/officeDocument/2006/relationships/image" Id="rId5"/><Relationship Target="../media/image10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2111123" x="685800"/>
            <a:ext cy="154647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3" name="Shape 33"/>
          <p:cNvSpPr/>
          <p:nvPr/>
        </p:nvSpPr>
        <p:spPr>
          <a:xfrm>
            <a:off y="0" x="0"/>
            <a:ext cy="6858000" cx="9220999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" name="Shape 34"/>
          <p:cNvSpPr txBox="1"/>
          <p:nvPr/>
        </p:nvSpPr>
        <p:spPr>
          <a:xfrm>
            <a:off y="3672250" x="880075"/>
            <a:ext cy="1292399" cx="826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3000" lang="en-US"/>
              <a:t>Open Data Policies: Challenges &amp; Opportunities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5320133" x="5357814"/>
            <a:ext cy="2257498" cx="40232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Emily Shaw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Policy Manager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@emilydshaw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493400" x="598925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strike="noStrike" u="none" b="1" cap="none" baseline="0" sz="3500" lang="en-US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Data Public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technical standards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open formats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for bulk download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 guidance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data portal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barriers to access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Sketch new frontiers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Digitize archival material</a:t>
            </a:r>
          </a:p>
        </p:txBody>
      </p:sp>
      <p:sp>
        <p:nvSpPr>
          <p:cNvPr id="129" name="Shape 129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0" name="Shape 130"/>
          <p:cNvSpPr txBox="1"/>
          <p:nvPr/>
        </p:nvSpPr>
        <p:spPr>
          <a:xfrm>
            <a:off y="181025" x="192375"/>
            <a:ext cy="457200" cx="753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Data Policy Guidelines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6274700" x="3281175"/>
            <a:ext cy="457200" cx="5938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http://sunlightfoundation.com/opendataguidelines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1645800" x="751325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strike="noStrike" u="none" b="1" cap="none" baseline="0" sz="3500" lang="en-US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Data Public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technical standards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800" lang="en-US"/>
              <a:t>O</a:t>
            </a: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 formats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800" lang="en-US"/>
              <a:t>Use-appropriate formats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800" lang="en-US"/>
              <a:t>B</a:t>
            </a: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ulk download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APIs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 use 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800" lang="en-US"/>
              <a:t>Central </a:t>
            </a: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sz="2800" lang="en-US"/>
              <a:t>location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licenses and </a:t>
            </a:r>
            <a:r>
              <a:rPr sz="2800" lang="en-US"/>
              <a:t>fees</a:t>
            </a:r>
          </a:p>
          <a:p>
            <a:pPr algn="l" rtl="0" lvl="3" marR="0" indent="-40640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Digitize archiv</a:t>
            </a:r>
            <a:r>
              <a:rPr sz="2800" lang="en-US"/>
              <a:t>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676400" x="6096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How to </a:t>
            </a:r>
            <a:r>
              <a:rPr strike="noStrike" u="none" b="1" cap="none" baseline="0" sz="3500" lang="en-US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Policy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guidance and oversight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data inventories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timelines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Mandate future review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public perspectives</a:t>
            </a:r>
          </a:p>
          <a:p>
            <a:r>
              <a:t/>
            </a:r>
          </a:p>
        </p:txBody>
      </p:sp>
      <p:sp>
        <p:nvSpPr>
          <p:cNvPr id="139" name="Shape 139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0" name="Shape 140"/>
          <p:cNvSpPr txBox="1"/>
          <p:nvPr/>
        </p:nvSpPr>
        <p:spPr>
          <a:xfrm>
            <a:off y="181025" x="192375"/>
            <a:ext cy="457200" cx="753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Data Policy Guidelines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6274700" x="3287000"/>
            <a:ext cy="457200" cx="5933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http://sunlightfoundation.com/opendataguidelines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1828800" x="7620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How to </a:t>
            </a:r>
            <a:r>
              <a:rPr strike="noStrike" u="none" b="1" cap="none" baseline="0" sz="3500" lang="en-US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Policy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guidance and oversight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timelines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partnerships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public perspectives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Mandate future review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49" name="Shape 149"/>
          <p:cNvSpPr/>
          <p:nvPr/>
        </p:nvSpPr>
        <p:spPr>
          <a:xfrm>
            <a:off y="-9055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0" name="Shape 150"/>
          <p:cNvSpPr txBox="1"/>
          <p:nvPr/>
        </p:nvSpPr>
        <p:spPr>
          <a:xfrm>
            <a:off y="181025" x="192375"/>
            <a:ext cy="457200" cx="753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Data Policies in the U.S.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451871" x="5579532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2" name="Shape 152"/>
          <p:cNvSpPr txBox="1"/>
          <p:nvPr/>
        </p:nvSpPr>
        <p:spPr>
          <a:xfrm>
            <a:off y="842275" x="374300"/>
            <a:ext cy="457200" cx="78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556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 policies on the state and local level since 2006</a:t>
            </a:r>
          </a:p>
          <a:p>
            <a:r>
              <a:t/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6186900" x="2642250"/>
            <a:ext cy="457200" cx="6632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http://sunlightfoundation.com/policy/opendatamap/</a:t>
            </a:r>
          </a:p>
          <a:p>
            <a:r>
              <a:t/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1680472" x="455279"/>
            <a:ext cy="3652837" cx="769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1" name="Shape 161"/>
          <p:cNvSpPr/>
          <p:nvPr/>
        </p:nvSpPr>
        <p:spPr>
          <a:xfrm>
            <a:off y="-45275" x="0"/>
            <a:ext cy="6948600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2" name="Shape 162"/>
          <p:cNvSpPr txBox="1"/>
          <p:nvPr/>
        </p:nvSpPr>
        <p:spPr>
          <a:xfrm>
            <a:off y="142873" x="225650"/>
            <a:ext cy="743699" cx="813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sz="4000" lang="en-US"/>
              <a:t>Guidelines + Specialization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1833450" x="714375"/>
            <a:ext cy="457200" cx="602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Locally embedding policies</a:t>
            </a:r>
          </a:p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More input = better policy</a:t>
            </a:r>
          </a:p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>
                <a:solidFill>
                  <a:schemeClr val="dk1"/>
                </a:solidFill>
              </a:rPr>
              <a:t>Create actionable guidance</a:t>
            </a:r>
          </a:p>
          <a:p>
            <a:r>
              <a:t/>
            </a:r>
          </a:p>
        </p:txBody>
      </p:sp>
      <p:sp>
        <p:nvSpPr>
          <p:cNvPr id="164" name="Shape 164"/>
          <p:cNvSpPr/>
          <p:nvPr/>
        </p:nvSpPr>
        <p:spPr>
          <a:xfrm>
            <a:off y="3587775" x="5837100"/>
            <a:ext cy="2489700" cx="2849699"/>
          </a:xfrm>
          <a:prstGeom prst="rect">
            <a:avLst/>
          </a:prstGeom>
          <a:blipFill rotWithShape="1">
            <a:blip r:embed="rId4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1" name="Shape 171"/>
          <p:cNvSpPr txBox="1"/>
          <p:nvPr>
            <p:ph idx="2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72" name="Shape 172"/>
          <p:cNvSpPr txBox="1"/>
          <p:nvPr>
            <p:ph idx="3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3" name="Shape 173"/>
          <p:cNvSpPr/>
          <p:nvPr/>
        </p:nvSpPr>
        <p:spPr>
          <a:xfrm>
            <a:off y="-45275" x="0"/>
            <a:ext cy="6948600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4" name="Shape 174"/>
          <p:cNvSpPr txBox="1"/>
          <p:nvPr/>
        </p:nvSpPr>
        <p:spPr>
          <a:xfrm>
            <a:off y="142873" x="225650"/>
            <a:ext cy="743699" cx="813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sz="4000" lang="en-US"/>
              <a:t>Challenges for Cities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1251575" x="358675"/>
            <a:ext cy="873000" cx="563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Fears around novelty: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Risk aversion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Power and process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Unknown liabilities</a:t>
            </a:r>
          </a:p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“New” disclosure risks: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Inadvertent release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Mosaic effect</a:t>
            </a:r>
          </a:p>
          <a:p>
            <a:r>
              <a:t/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44675" x="5897850"/>
            <a:ext cy="2143125" cx="2143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3" name="Shape 183"/>
          <p:cNvSpPr txBox="1"/>
          <p:nvPr>
            <p:ph idx="2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84" name="Shape 184"/>
          <p:cNvSpPr txBox="1"/>
          <p:nvPr>
            <p:ph idx="3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5" name="Shape 185"/>
          <p:cNvSpPr txBox="1"/>
          <p:nvPr>
            <p:ph idx="4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86" name="Shape 186"/>
          <p:cNvSpPr txBox="1"/>
          <p:nvPr>
            <p:ph idx="5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7" name="Shape 187"/>
          <p:cNvSpPr/>
          <p:nvPr/>
        </p:nvSpPr>
        <p:spPr>
          <a:xfrm>
            <a:off y="-45275" x="0"/>
            <a:ext cy="6948600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 txBox="1"/>
          <p:nvPr/>
        </p:nvSpPr>
        <p:spPr>
          <a:xfrm>
            <a:off y="142873" x="225650"/>
            <a:ext cy="743699" cx="813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sz="4000" lang="en-US"/>
              <a:t>Opportunities for Collaboration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1251575" x="358675"/>
            <a:ext cy="873000" cx="781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Open Data Production</a:t>
            </a:r>
          </a:p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Analysis of Open Data </a:t>
            </a:r>
          </a:p>
          <a:p>
            <a:pPr algn="l" rtl="0" lvl="0" marR="0" indent="-41275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3600" lang="en-US"/>
              <a:t>Connecting Networks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NGO to government</a:t>
            </a:r>
          </a:p>
          <a:p>
            <a:pPr algn="l" rtl="0" lvl="1" marR="0" indent="-4572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3600" lang="en-US"/>
              <a:t>NGO to NGO</a:t>
            </a:r>
          </a:p>
          <a:p>
            <a:r>
              <a:t/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lang="en-US"/>
              <a:t>Path: building on successful models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2" name="Shape 42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" name="Shape 43"/>
          <p:cNvSpPr txBox="1"/>
          <p:nvPr/>
        </p:nvSpPr>
        <p:spPr>
          <a:xfrm>
            <a:off y="189981" x="6028269"/>
            <a:ext cy="457200" cx="311700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r>
              <a:t/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25225" x="2005000"/>
            <a:ext cy="3285349" cx="4632874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45" name="Shape 4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66175" x="182650"/>
            <a:ext cy="2831075" cx="6209559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46" name="Shape 4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447799" x="5572900"/>
            <a:ext cy="3020374" cx="3479207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" name="Shape 52"/>
          <p:cNvSpPr txBox="1"/>
          <p:nvPr/>
        </p:nvSpPr>
        <p:spPr>
          <a:xfrm>
            <a:off y="192450" x="225075"/>
            <a:ext cy="4572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6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DATA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the right to information online 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y="6306475" x="2439500"/>
            <a:ext cy="457200" cx="795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http://sunlightfoundation.com/policy/documents/ten-open-data-principles/</a:t>
            </a:r>
          </a:p>
        </p:txBody>
      </p:sp>
      <p:graphicFrame>
        <p:nvGraphicFramePr>
          <p:cNvPr id="54" name="Shape 54"/>
          <p:cNvGraphicFramePr/>
          <p:nvPr/>
        </p:nvGraphicFramePr>
        <p:xfrm>
          <a:off y="2688433" x="8352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{6C651DAB-B527-4A42-977C-C1F84C2EEFE5}</a:tableStyleId>
              </a:tblPr>
              <a:tblGrid>
                <a:gridCol w="3707175"/>
                <a:gridCol w="3531825"/>
              </a:tblGrid>
              <a:tr h="6299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sz="3000" lang="en-US"/>
                        <a:t>ADMINISTRATIVE</a:t>
                      </a:r>
                    </a:p>
                  </a:txBody>
                  <a:tcPr marR="91425" marB="91425" marT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sz="3000" lang="en-US"/>
                        <a:t>TECHNICAL</a:t>
                      </a:r>
                    </a:p>
                  </a:txBody>
                  <a:tcPr marR="91425" marB="91425" marT="91425" marL="91425">
                    <a:solidFill>
                      <a:srgbClr val="D9D9D9"/>
                    </a:solidFill>
                  </a:tcPr>
                </a:tc>
              </a:tr>
              <a:tr h="6373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sz="2600" lang="en-US"/>
                        <a:t>Public = Online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sz="2600" lang="en-US"/>
                        <a:t>Non-proprietary</a:t>
                      </a:r>
                    </a:p>
                  </a:txBody>
                  <a:tcPr marR="91425" marB="91425" marT="91425" marL="91425"/>
                </a:tc>
              </a:tr>
              <a:tr h="6591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sz="2600" lang="en-US" i="1"/>
                        <a:t>Proactive </a:t>
                      </a:r>
                      <a:r>
                        <a:rPr b="1" sz="2600" lang="en-US"/>
                        <a:t>Disclosure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sz="2600" lang="en-US"/>
                        <a:t>Structured 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1" name="Shape 61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" name="Shape 62"/>
          <p:cNvSpPr txBox="1"/>
          <p:nvPr/>
        </p:nvSpPr>
        <p:spPr>
          <a:xfrm>
            <a:off y="470875" x="181100"/>
            <a:ext cy="457200" cx="850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sz="4000" lang="en-US"/>
              <a:t>Values of Open Data</a:t>
            </a:r>
            <a:r>
              <a:rPr strike="noStrike" u="none" b="1" cap="none" baseline="0" sz="4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1919650" x="181100"/>
            <a:ext cy="457200" cx="462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937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transparency</a:t>
            </a:r>
          </a:p>
          <a:p>
            <a:pPr algn="l" rtl="0" lvl="0" marR="0" indent="-3937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Empower accountability</a:t>
            </a:r>
          </a:p>
          <a:p>
            <a:pPr algn="l" rtl="0" lvl="0" marR="0" indent="-3937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 efficiency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1919650" x="4323625"/>
            <a:ext cy="457200" cx="49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937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service quality</a:t>
            </a:r>
          </a:p>
          <a:p>
            <a:pPr algn="l" rtl="0" lvl="0" marR="0" indent="-3937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Attract commerce</a:t>
            </a:r>
          </a:p>
          <a:p>
            <a:pPr algn="l" rtl="0" lvl="0" marR="0" indent="-3937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public participation</a:t>
            </a:r>
          </a:p>
          <a:p>
            <a:r>
              <a:t/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4354275" x="40277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6" name="Shape 66"/>
          <p:cNvSpPr txBox="1"/>
          <p:nvPr/>
        </p:nvSpPr>
        <p:spPr>
          <a:xfrm>
            <a:off y="6274700" x="2821575"/>
            <a:ext cy="457200" cx="632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http://sunlightfoundation.com/blog/tag/why-open-data/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>
            <a:off y="-38100" x="0"/>
            <a:ext cy="6948600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4" name="Shape 74"/>
          <p:cNvSpPr/>
          <p:nvPr/>
        </p:nvSpPr>
        <p:spPr>
          <a:xfrm>
            <a:off y="1493850" x="179500"/>
            <a:ext cy="4514999" cx="5905500"/>
          </a:xfrm>
          <a:prstGeom prst="rect">
            <a:avLst/>
          </a:prstGeom>
          <a:blipFill rotWithShape="1">
            <a:blip r:embed="rId4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5" name="Shape 75"/>
          <p:cNvSpPr/>
          <p:nvPr/>
        </p:nvSpPr>
        <p:spPr>
          <a:xfrm>
            <a:off y="288409" x="196432"/>
            <a:ext cy="1047600" cx="4781699"/>
          </a:xfrm>
          <a:prstGeom prst="rect">
            <a:avLst/>
          </a:prstGeom>
          <a:blipFill rotWithShape="1">
            <a:blip r:embed="rId5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6" name="Shape 76"/>
          <p:cNvSpPr txBox="1"/>
          <p:nvPr/>
        </p:nvSpPr>
        <p:spPr>
          <a:xfrm>
            <a:off y="6274700" x="6448928"/>
            <a:ext cy="457200" cx="354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http://openstates.org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1215700" x="55626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sourced from all 50 state legislatures (along with DC and Puerto Rico)</a:t>
            </a:r>
          </a:p>
          <a:p>
            <a:r>
              <a:t/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state bills, find your state legislator, explore recent votes</a:t>
            </a:r>
          </a:p>
          <a:p>
            <a:r>
              <a:t/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and reuse the data with an open API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84" name="Shape 8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-38100" x="0"/>
            <a:ext cy="6948600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136523" x="142795"/>
            <a:ext cy="4216500" cx="52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2209800" x="4384403"/>
            <a:ext cy="3691499" cx="45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y="6274700" x="4384403"/>
            <a:ext cy="457200" cx="5606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Councilmatic in Chicago and Philadelphia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93" name="Shape 93"/>
          <p:cNvPicPr preferRelativeResize="0"/>
          <p:nvPr>
            <p:ph idx="1" type="body"/>
          </p:nvPr>
        </p:nvPicPr>
        <p:blipFill rotWithShape="1">
          <a:blip r:embed="rId3"/>
          <a:srcRect t="0" b="0" r="0" l="0"/>
          <a:stretch/>
        </p:blipFill>
        <p:spPr>
          <a:xfrm>
            <a:off y="1600200" x="1449125"/>
            <a:ext cy="4526100" cx="624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-46020" x="-397"/>
            <a:ext cy="6950099" cx="91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y="242887" x="256428"/>
            <a:ext cy="868499" cx="8472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Data Ecosystem</a:t>
            </a:r>
          </a:p>
        </p:txBody>
      </p:sp>
      <p:sp>
        <p:nvSpPr>
          <p:cNvPr id="96" name="Shape 96"/>
          <p:cNvSpPr/>
          <p:nvPr/>
        </p:nvSpPr>
        <p:spPr>
          <a:xfrm>
            <a:off y="1143000" x="728472"/>
            <a:ext cy="4648199" cx="8001000"/>
          </a:xfrm>
          <a:prstGeom prst="rect">
            <a:avLst/>
          </a:prstGeom>
          <a:noFill/>
          <a:ln w="25400" cap="flat">
            <a:solidFill>
              <a:schemeClr val="lt1">
                <a:alpha val="61960"/>
              </a:scheme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7" name="Shape 97"/>
          <p:cNvSpPr txBox="1"/>
          <p:nvPr/>
        </p:nvSpPr>
        <p:spPr>
          <a:xfrm>
            <a:off y="1524000" x="761999"/>
            <a:ext cy="2246699" cx="823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71500" marL="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data = available to build on</a:t>
            </a:r>
          </a:p>
          <a:p>
            <a:pPr algn="l" rtl="0" lvl="5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2518166" x="3849250"/>
            <a:ext cy="2690100" cx="3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536255" x="0"/>
            <a:ext cy="2281500" cx="314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4482569" x="1257736"/>
            <a:ext cy="2226600" cx="3733500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7"/>
          <a:srcRect t="0" b="0" r="0" l="0"/>
          <a:stretch/>
        </p:blipFill>
        <p:spPr>
          <a:xfrm>
            <a:off y="4453583" x="5520503"/>
            <a:ext cy="2186399" cx="3473399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08" name="Shape 108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9" name="Shape 109"/>
          <p:cNvSpPr/>
          <p:nvPr/>
        </p:nvSpPr>
        <p:spPr>
          <a:xfrm>
            <a:off y="-22725" x="-23850"/>
            <a:ext cy="5286625" cx="7329423"/>
          </a:xfrm>
          <a:prstGeom prst="rect">
            <a:avLst/>
          </a:prstGeom>
          <a:blipFill rotWithShape="1">
            <a:blip r:embed="rId4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0" name="Shape 110"/>
          <p:cNvSpPr txBox="1"/>
          <p:nvPr/>
        </p:nvSpPr>
        <p:spPr>
          <a:xfrm>
            <a:off y="6274700" x="3159200"/>
            <a:ext cy="457200" cx="606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http://sunlightfoundation.com/opendataguidelines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3728362" x="5529600"/>
            <a:ext cy="1143000" cx="484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-US">
                <a:latin typeface="Times New Roman"/>
                <a:ea typeface="Times New Roman"/>
                <a:cs typeface="Times New Roman"/>
                <a:sym typeface="Times New Roman"/>
              </a:rPr>
              <a:t>V1: 2012</a:t>
            </a:r>
          </a:p>
          <a:p>
            <a:pPr rtl="0" lvl="0">
              <a:buNone/>
            </a:pPr>
            <a:r>
              <a:rPr sz="4800" lang="en-US">
                <a:latin typeface="Times New Roman"/>
                <a:ea typeface="Times New Roman"/>
                <a:cs typeface="Times New Roman"/>
                <a:sym typeface="Times New Roman"/>
              </a:rPr>
              <a:t>V2: 2013</a:t>
            </a:r>
          </a:p>
          <a:p>
            <a:pPr>
              <a:buNone/>
            </a:pPr>
            <a:r>
              <a:rPr sz="4800" lang="en-US">
                <a:latin typeface="Times New Roman"/>
                <a:ea typeface="Times New Roman"/>
                <a:cs typeface="Times New Roman"/>
                <a:sym typeface="Times New Roman"/>
              </a:rPr>
              <a:t>V3: 2014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8" name="Shape 118"/>
          <p:cNvSpPr/>
          <p:nvPr/>
        </p:nvSpPr>
        <p:spPr>
          <a:xfrm>
            <a:off y="-38100" x="0"/>
            <a:ext cy="6948549" cx="9144000"/>
          </a:xfrm>
          <a:prstGeom prst="rect">
            <a:avLst/>
          </a:prstGeom>
          <a:blipFill rotWithShape="1">
            <a:blip r:embed="rId3"/>
            <a:stretch>
              <a:fillRect t="0" b="0" r="0" l="0"/>
            </a:stretch>
          </a:blip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9" name="Shape 119"/>
          <p:cNvSpPr txBox="1"/>
          <p:nvPr/>
        </p:nvSpPr>
        <p:spPr>
          <a:xfrm>
            <a:off y="712375" x="639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0" name="Shape 120"/>
          <p:cNvSpPr txBox="1"/>
          <p:nvPr/>
        </p:nvSpPr>
        <p:spPr>
          <a:xfrm>
            <a:off y="181025" x="192375"/>
            <a:ext cy="457200" cx="753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3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Data Policy Guidelines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y="1646250" x="3609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Data </a:t>
            </a:r>
            <a:r>
              <a:rPr strike="noStrike" u="none" b="1" cap="none" baseline="0" sz="3500" lang="en-US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strike="noStrike" u="none" b="1" cap="none" baseline="0" sz="3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Public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Proactively </a:t>
            </a:r>
            <a:r>
              <a:rPr sz="2800" lang="en-US"/>
              <a:t>put </a:t>
            </a: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online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on existing public access </a:t>
            </a:r>
            <a:r>
              <a:rPr sz="2800" lang="en-US"/>
              <a:t>a</a:t>
            </a: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 goals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800" lang="en-US"/>
              <a:t>Inventory everything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800" lang="en-US"/>
              <a:t>P</a:t>
            </a: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rioritiz</a:t>
            </a:r>
            <a:r>
              <a:rPr sz="2800" lang="en-US"/>
              <a:t>e thoughtfully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contractors and quasi-governmentals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800" lang="en-US"/>
              <a:t>Balance-test exemptions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6274700" x="3324950"/>
            <a:ext cy="457200" cx="586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http://sunlightfoundation.com/opendataguidelines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