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828" r:id="rId2"/>
  </p:sldMasterIdLst>
  <p:notesMasterIdLst>
    <p:notesMasterId r:id="rId23"/>
  </p:notesMasterIdLst>
  <p:sldIdLst>
    <p:sldId id="256" r:id="rId3"/>
    <p:sldId id="264" r:id="rId4"/>
    <p:sldId id="266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82" r:id="rId13"/>
    <p:sldId id="273" r:id="rId14"/>
    <p:sldId id="281" r:id="rId15"/>
    <p:sldId id="280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0" autoAdjust="0"/>
    <p:restoredTop sz="90179" autoAdjust="0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F87A91-73B3-44F6-91DD-03AA87B1999F}" type="datetimeFigureOut">
              <a:rPr lang="en-US"/>
              <a:pPr>
                <a:defRPr/>
              </a:pPr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6614A1-B44C-4D9F-89BD-34C53D2A6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38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D7671F9-A80D-485D-BC9C-7E6A1AF8A6F3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54E3-77E9-43E4-BA44-DA21017E7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7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775B-7E3C-473D-9D80-883079520B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C3A8-E901-4F61-A700-8158286516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ED54E3-77E9-43E4-BA44-DA21017E71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F79E7CE-ABA2-44EA-BD2A-3F3FB45857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89A1588-BD55-4522-B468-0DFEAF56C3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B4C1C02-3179-4FF1-8BB1-479F7E1DF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EC641-388A-468B-B417-C5F6B92F29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079337F-0653-402D-B678-DA8E3307A6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A179BD-077B-4079-97F0-BE9F26549CE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30FC4-7932-4C47-9039-080AC4D223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32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AABF7CC-6E5B-4F76-92C5-6DC357245C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F775B-7E3C-473D-9D80-883079520B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1C3A8-E901-4F61-A700-8158286516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E7CE-ABA2-44EA-BD2A-3F3FB4585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1588-BD55-4522-B468-0DFEAF56C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8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1C02-3179-4FF1-8BB1-479F7E1DF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3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EC641-388A-468B-B417-C5F6B92F29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337F-0653-402D-B678-DA8E3307A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179BD-077B-4079-97F0-BE9F26549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2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F7CC-6E5B-4F76-92C5-6DC357245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55AB15-67FF-4C02-9493-1D89C87967ED}" type="slidenum">
              <a:rPr lang="en-US">
                <a:latin typeface="Arial" charset="0"/>
                <a:ea typeface="+mn-ea"/>
                <a:cs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5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7BEAE1-216D-4431-8108-652BEC6F61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hyperlink" Target="http://realestate.bniajfi.org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altimorepipeline.com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0" y="4664075"/>
            <a:ext cx="9150350" cy="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9150350 w 21600"/>
              <a:gd name="T5" fmla="*/ 1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007592"/>
              </a:gs>
              <a:gs pos="54000">
                <a:srgbClr val="5FD0ED"/>
              </a:gs>
              <a:gs pos="100000">
                <a:srgbClr val="007592"/>
              </a:gs>
            </a:gsLst>
            <a:lin ang="30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8763000" y="6543675"/>
            <a:ext cx="2492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fld id="{8E864FC0-D6DA-4637-9C64-4EE7D32D5917}" type="slidenum">
              <a:rPr lang="en-US" sz="100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r" eaLnBrk="1" hangingPunct="1"/>
              <a:t>1</a:t>
            </a:fld>
            <a:endParaRPr lang="en-US" sz="1000">
              <a:solidFill>
                <a:srgbClr val="FFFFFF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>
          <a:xfrm>
            <a:off x="207565" y="2636520"/>
            <a:ext cx="8735219" cy="1447800"/>
          </a:xfrm>
        </p:spPr>
        <p:txBody>
          <a:bodyPr/>
          <a:lstStyle/>
          <a:p>
            <a:pPr algn="ctr"/>
            <a:r>
              <a:rPr lang="en-US" sz="4000" dirty="0" smtClean="0">
                <a:effectLst/>
              </a:rPr>
              <a:t>An </a:t>
            </a:r>
            <a:r>
              <a:rPr lang="en-US" sz="4000" dirty="0">
                <a:effectLst/>
              </a:rPr>
              <a:t>Integrated Database of the Development Review Process </a:t>
            </a:r>
          </a:p>
        </p:txBody>
      </p:sp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07075"/>
            <a:ext cx="14478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-3175" y="5308600"/>
            <a:ext cx="3432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</a:rPr>
              <a:t>Seema D. Iyer, PhD</a:t>
            </a:r>
            <a:endParaRPr lang="en-US" sz="1600" b="1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Associate Director</a:t>
            </a:r>
          </a:p>
          <a:p>
            <a:r>
              <a:rPr lang="en-US" sz="1600">
                <a:solidFill>
                  <a:schemeClr val="bg1"/>
                </a:solidFill>
              </a:rPr>
              <a:t>Research Assistant Professor</a:t>
            </a:r>
          </a:p>
          <a:p>
            <a:r>
              <a:rPr lang="en-US" sz="1600">
                <a:solidFill>
                  <a:schemeClr val="bg1"/>
                </a:solidFill>
              </a:rPr>
              <a:t>Jacob France Institute</a:t>
            </a:r>
          </a:p>
          <a:p>
            <a:r>
              <a:rPr lang="en-US" sz="1600">
                <a:solidFill>
                  <a:schemeClr val="bg1"/>
                </a:solidFill>
              </a:rPr>
              <a:t>University of Baltimore</a:t>
            </a:r>
          </a:p>
          <a:p>
            <a:r>
              <a:rPr lang="en-US" sz="1600"/>
              <a:t> </a:t>
            </a:r>
            <a:r>
              <a:rPr lang="en-US" sz="1600" u="sng">
                <a:solidFill>
                  <a:schemeClr val="bg1"/>
                </a:solidFill>
              </a:rPr>
              <a:t>siyer@ubalt.edu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3" name="Picture 10" descr="BNIA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5459602"/>
            <a:ext cx="3441700" cy="143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912" y="4336158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5"/>
              </a:rPr>
              <a:t>http://realestate.bniajfi.org</a:t>
            </a:r>
            <a:r>
              <a:rPr lang="en-US" sz="3200" dirty="0" smtClean="0">
                <a:hlinkClick r:id="rId5"/>
              </a:rPr>
              <a:t>/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0" y="30480"/>
            <a:ext cx="6684264" cy="260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12500" r="16012" b="6250"/>
          <a:stretch/>
        </p:blipFill>
        <p:spPr bwMode="auto">
          <a:xfrm>
            <a:off x="83695" y="457200"/>
            <a:ext cx="9024079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16220" r="16840" b="13145"/>
          <a:stretch/>
        </p:blipFill>
        <p:spPr bwMode="auto">
          <a:xfrm>
            <a:off x="25400" y="1371600"/>
            <a:ext cx="8784771" cy="51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t="22421" r="53570" b="6249"/>
          <a:stretch/>
        </p:blipFill>
        <p:spPr bwMode="auto">
          <a:xfrm>
            <a:off x="4953000" y="304800"/>
            <a:ext cx="4047344" cy="521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t="12705" r="16473" b="6250"/>
          <a:stretch/>
        </p:blipFill>
        <p:spPr bwMode="auto">
          <a:xfrm>
            <a:off x="39592" y="381000"/>
            <a:ext cx="9086920" cy="608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5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10861" r="16703" b="6250"/>
          <a:stretch/>
        </p:blipFill>
        <p:spPr bwMode="auto">
          <a:xfrm>
            <a:off x="-47095" y="304800"/>
            <a:ext cx="9191096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9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68" y="2125980"/>
            <a:ext cx="6684264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1" t="12964" r="18750" b="5555"/>
          <a:stretch/>
        </p:blipFill>
        <p:spPr bwMode="auto">
          <a:xfrm>
            <a:off x="1066800" y="304800"/>
            <a:ext cx="7087352" cy="52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676338"/>
            <a:ext cx="3022600" cy="117844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533400" y="3810000"/>
            <a:ext cx="1981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019800" y="2197100"/>
            <a:ext cx="13716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2514600"/>
            <a:ext cx="1371600" cy="19988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391400" y="990600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200900" y="1231900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3400" y="958850"/>
            <a:ext cx="76200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46100" y="1562100"/>
            <a:ext cx="76200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4691" r="20070" b="5556"/>
          <a:stretch/>
        </p:blipFill>
        <p:spPr bwMode="auto">
          <a:xfrm>
            <a:off x="838200" y="304800"/>
            <a:ext cx="7215881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676338"/>
            <a:ext cx="3022600" cy="117844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410200" y="3962400"/>
            <a:ext cx="2133600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076700" y="3543300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14600" y="3733800"/>
            <a:ext cx="14478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676338"/>
            <a:ext cx="3022600" cy="1178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8600"/>
            <a:ext cx="7034265" cy="535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781800" y="838200"/>
            <a:ext cx="12954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9000" y="4800600"/>
            <a:ext cx="12954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086" r="19166" b="7408"/>
          <a:stretch/>
        </p:blipFill>
        <p:spPr bwMode="auto">
          <a:xfrm>
            <a:off x="838200" y="228600"/>
            <a:ext cx="7391400" cy="52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676338"/>
            <a:ext cx="3022600" cy="11784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43600" y="1219200"/>
            <a:ext cx="12954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2963" r="20000" b="6050"/>
          <a:stretch/>
        </p:blipFill>
        <p:spPr bwMode="auto">
          <a:xfrm>
            <a:off x="152400" y="154940"/>
            <a:ext cx="8839200" cy="666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3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16" y="2149470"/>
            <a:ext cx="1872154" cy="219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15" y="4343400"/>
            <a:ext cx="187215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id62hw06\AppData\Local\Microsoft\Windows\Temporary Internet Files\Content.IE5\GRQ6T877\MC9000787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57850"/>
            <a:ext cx="2524125" cy="29146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2"/>
          <a:stretch/>
        </p:blipFill>
        <p:spPr bwMode="auto">
          <a:xfrm>
            <a:off x="76200" y="274638"/>
            <a:ext cx="353161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6"/>
          <p:cNvSpPr>
            <a:spLocks noGrp="1" noChangeArrowheads="1"/>
          </p:cNvSpPr>
          <p:nvPr>
            <p:ph type="title"/>
          </p:nvPr>
        </p:nvSpPr>
        <p:spPr>
          <a:xfrm>
            <a:off x="710697" y="2589538"/>
            <a:ext cx="2362199" cy="3382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5600" dirty="0" smtClean="0">
                <a:latin typeface="Arial Rounded MT Bold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5638800" y="1629100"/>
            <a:ext cx="3124200" cy="4343400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Investment</a:t>
            </a:r>
          </a:p>
          <a:p>
            <a:pPr>
              <a:lnSpc>
                <a:spcPct val="200000"/>
              </a:lnSpc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Stability</a:t>
            </a:r>
          </a:p>
          <a:p>
            <a:pPr>
              <a:lnSpc>
                <a:spcPct val="200000"/>
              </a:lnSpc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Growth</a:t>
            </a:r>
          </a:p>
          <a:p>
            <a:pPr>
              <a:lnSpc>
                <a:spcPct val="200000"/>
              </a:lnSpc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Decline</a:t>
            </a:r>
          </a:p>
        </p:txBody>
      </p:sp>
    </p:spTree>
    <p:extLst>
      <p:ext uri="{BB962C8B-B14F-4D97-AF65-F5344CB8AC3E}">
        <p14:creationId xmlns:p14="http://schemas.microsoft.com/office/powerpoint/2010/main" val="1479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400" dirty="0" smtClean="0">
                <a:solidFill>
                  <a:srgbClr val="0070C0"/>
                </a:solidFill>
                <a:hlinkClick r:id="rId2"/>
              </a:rPr>
              <a:t>www.baltimorepipeline.com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676338"/>
            <a:ext cx="3022600" cy="11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evelopment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dirty="0" smtClean="0"/>
              <a:t>Zoning Appeals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Historic Preservation Review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Design and Architectural Review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Planning Commission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en-US" dirty="0" smtClean="0"/>
              <a:t>Keeping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BMZA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Every other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Tuesday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Docket released 2 weeks in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advance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UDARP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Every other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Thursday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Open meeting, but not a public hearing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CHAP</a:t>
            </a:r>
          </a:p>
          <a:p>
            <a:pPr lvl="1"/>
            <a:r>
              <a:rPr lang="en-US" sz="2000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Tuesday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of the month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 public hearing; agenda released ahead, but staff reports after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Planning Commission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Every other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Thursday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opposite UDARP</a:t>
            </a:r>
          </a:p>
          <a:p>
            <a:pPr lvl="1"/>
            <a:r>
              <a:rPr lang="en-US" sz="2000" dirty="0">
                <a:latin typeface="Calibri" pitchFamily="34" charset="0"/>
                <a:cs typeface="Calibri" pitchFamily="34" charset="0"/>
              </a:rPr>
              <a:t>A public hearing; agenda released ahead, but staff reports after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1742342" y="272414"/>
            <a:ext cx="7175673" cy="6179559"/>
            <a:chOff x="720" y="720"/>
            <a:chExt cx="10800" cy="13016"/>
          </a:xfrm>
        </p:grpSpPr>
        <p:sp>
          <p:nvSpPr>
            <p:cNvPr id="6" name="AutoShape 68"/>
            <p:cNvSpPr>
              <a:spLocks noChangeShapeType="1"/>
            </p:cNvSpPr>
            <p:nvPr/>
          </p:nvSpPr>
          <p:spPr bwMode="auto">
            <a:xfrm>
              <a:off x="6210" y="3420"/>
              <a:ext cx="1" cy="12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67"/>
            <p:cNvSpPr>
              <a:spLocks noChangeArrowheads="1"/>
            </p:cNvSpPr>
            <p:nvPr/>
          </p:nvSpPr>
          <p:spPr bwMode="auto">
            <a:xfrm>
              <a:off x="9635" y="11375"/>
              <a:ext cx="1824" cy="1312"/>
            </a:xfrm>
            <a:prstGeom prst="flowChartAlternateProcess">
              <a:avLst/>
            </a:prstGeom>
            <a:gradFill rotWithShape="1">
              <a:gsLst>
                <a:gs pos="0">
                  <a:srgbClr val="CCFFCC">
                    <a:gamma/>
                    <a:shade val="66275"/>
                    <a:invGamma/>
                  </a:srgbClr>
                </a:gs>
                <a:gs pos="100000">
                  <a:srgbClr val="CCFFCC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Economic Impact Statement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AutoShape 66"/>
            <p:cNvSpPr>
              <a:spLocks noChangeArrowheads="1"/>
            </p:cNvSpPr>
            <p:nvPr/>
          </p:nvSpPr>
          <p:spPr bwMode="auto">
            <a:xfrm>
              <a:off x="8820" y="720"/>
              <a:ext cx="1800" cy="1260"/>
            </a:xfrm>
            <a:prstGeom prst="flowChartProcess">
              <a:avLst/>
            </a:prstGeom>
            <a:gradFill rotWithShape="1">
              <a:gsLst>
                <a:gs pos="0">
                  <a:srgbClr val="CCFFFF">
                    <a:gamma/>
                    <a:shade val="66275"/>
                    <a:invGamma/>
                  </a:srgbClr>
                </a:gs>
                <a:gs pos="100000">
                  <a:srgbClr val="CCFFFF"/>
                </a:gs>
              </a:gsLst>
              <a:lin ang="18900000" scaled="1"/>
            </a:gra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Housing  initiated projects</a:t>
              </a: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AutoShape 65"/>
            <p:cNvSpPr>
              <a:spLocks noChangeArrowheads="1"/>
            </p:cNvSpPr>
            <p:nvPr/>
          </p:nvSpPr>
          <p:spPr bwMode="auto">
            <a:xfrm>
              <a:off x="4860" y="1751"/>
              <a:ext cx="2700" cy="1669"/>
            </a:xfrm>
            <a:prstGeom prst="flowChartAlternateProcess">
              <a:avLst/>
            </a:prstGeom>
            <a:gradFill rotWithShape="1">
              <a:gsLst>
                <a:gs pos="0">
                  <a:srgbClr val="CCFFCC">
                    <a:gamma/>
                    <a:shade val="66275"/>
                    <a:invGamma/>
                  </a:srgbClr>
                </a:gs>
                <a:gs pos="100000">
                  <a:srgbClr val="CCFFCC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(Planning)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Pre-development meeting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	</a:t>
              </a: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1980" y="3600"/>
              <a:ext cx="8640" cy="5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Internal Viewing Only</a:t>
              </a: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63"/>
            <p:cNvSpPr>
              <a:spLocks noChangeArrowheads="1"/>
            </p:cNvSpPr>
            <p:nvPr/>
          </p:nvSpPr>
          <p:spPr bwMode="auto">
            <a:xfrm>
              <a:off x="4860" y="4680"/>
              <a:ext cx="2700" cy="1620"/>
            </a:xfrm>
            <a:prstGeom prst="flowChartAlternateProcess">
              <a:avLst/>
            </a:prstGeom>
            <a:gradFill rotWithShape="1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100000">
                  <a:srgbClr val="CCFFCC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Site Plan Review Committee(SPRC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)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62"/>
            <p:cNvSpPr>
              <a:spLocks noChangeArrowheads="1"/>
            </p:cNvSpPr>
            <p:nvPr/>
          </p:nvSpPr>
          <p:spPr bwMode="auto">
            <a:xfrm>
              <a:off x="720" y="7380"/>
              <a:ext cx="2322" cy="1440"/>
            </a:xfrm>
            <a:prstGeom prst="flowChartAlternateProcess">
              <a:avLst/>
            </a:prstGeom>
            <a:gradFill rotWithShape="0">
              <a:gsLst>
                <a:gs pos="0">
                  <a:srgbClr val="FFFF99">
                    <a:gamma/>
                    <a:shade val="66275"/>
                    <a:invGamma/>
                  </a:srgbClr>
                </a:gs>
                <a:gs pos="100000">
                  <a:srgbClr val="FFFF99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CHAP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Commission for Historical and Architectural Preservation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AutoShape 61"/>
            <p:cNvSpPr>
              <a:spLocks noChangeArrowheads="1"/>
            </p:cNvSpPr>
            <p:nvPr/>
          </p:nvSpPr>
          <p:spPr bwMode="auto">
            <a:xfrm>
              <a:off x="3600" y="7380"/>
              <a:ext cx="2160" cy="1440"/>
            </a:xfrm>
            <a:prstGeom prst="flowChartAlternateProcess">
              <a:avLst/>
            </a:prstGeom>
            <a:gradFill rotWithShape="0">
              <a:gsLst>
                <a:gs pos="0">
                  <a:srgbClr val="FFCC99">
                    <a:gamma/>
                    <a:shade val="66275"/>
                    <a:invGamma/>
                  </a:srgbClr>
                </a:gs>
                <a:gs pos="100000">
                  <a:srgbClr val="FFCC99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UDARP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Urban Design and Architecture Review Panel</a:t>
              </a: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AutoShape 60"/>
            <p:cNvSpPr>
              <a:spLocks noChangeArrowheads="1"/>
            </p:cNvSpPr>
            <p:nvPr/>
          </p:nvSpPr>
          <p:spPr bwMode="auto">
            <a:xfrm>
              <a:off x="9360" y="7381"/>
              <a:ext cx="2160" cy="3343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Traffic Impact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Forest Conservation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Critical Area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Flood Plain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Wetlands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Subdivision</a:t>
              </a:r>
              <a:endParaRPr kumimoji="0" lang="en-US" sz="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Etc.</a:t>
              </a: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Line 59"/>
            <p:cNvSpPr>
              <a:spLocks noChangeShapeType="1"/>
            </p:cNvSpPr>
            <p:nvPr/>
          </p:nvSpPr>
          <p:spPr bwMode="auto">
            <a:xfrm>
              <a:off x="1620" y="4320"/>
              <a:ext cx="9360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57"/>
            <p:cNvSpPr>
              <a:spLocks noChangeArrowheads="1"/>
            </p:cNvSpPr>
            <p:nvPr/>
          </p:nvSpPr>
          <p:spPr bwMode="auto">
            <a:xfrm>
              <a:off x="6480" y="7380"/>
              <a:ext cx="2160" cy="1440"/>
            </a:xfrm>
            <a:prstGeom prst="flowChartAlternateProcess">
              <a:avLst/>
            </a:prstGeom>
            <a:gradFill rotWithShape="0">
              <a:gsLst>
                <a:gs pos="0">
                  <a:srgbClr val="FFCCFF">
                    <a:gamma/>
                    <a:shade val="66275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BMZA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Board of Municipal and Zoning Appeals</a:t>
              </a: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7" name="AutoShape 56"/>
            <p:cNvSpPr>
              <a:spLocks noChangeArrowheads="1"/>
            </p:cNvSpPr>
            <p:nvPr/>
          </p:nvSpPr>
          <p:spPr bwMode="auto">
            <a:xfrm>
              <a:off x="1800" y="720"/>
              <a:ext cx="1800" cy="1260"/>
            </a:xfrm>
            <a:prstGeom prst="flowChartProcess">
              <a:avLst/>
            </a:prstGeom>
            <a:gradFill rotWithShape="1">
              <a:gsLst>
                <a:gs pos="0">
                  <a:srgbClr val="CCFFFF">
                    <a:gamma/>
                    <a:shade val="76471"/>
                    <a:invGamma/>
                  </a:srgbClr>
                </a:gs>
                <a:gs pos="100000">
                  <a:srgbClr val="CCFFFF"/>
                </a:gs>
              </a:gsLst>
              <a:lin ang="18900000" scaled="1"/>
            </a:gra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BDC  initiated projects</a:t>
              </a: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AutoShape 49"/>
            <p:cNvSpPr>
              <a:spLocks noChangeShapeType="1"/>
            </p:cNvSpPr>
            <p:nvPr/>
          </p:nvSpPr>
          <p:spPr bwMode="auto">
            <a:xfrm>
              <a:off x="2700" y="2005"/>
              <a:ext cx="2160" cy="6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8"/>
            <p:cNvSpPr>
              <a:spLocks noChangeShapeType="1"/>
            </p:cNvSpPr>
            <p:nvPr/>
          </p:nvSpPr>
          <p:spPr bwMode="auto">
            <a:xfrm flipH="1">
              <a:off x="7560" y="2005"/>
              <a:ext cx="2160" cy="6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7"/>
            <p:cNvSpPr>
              <a:spLocks noChangeShapeType="1"/>
            </p:cNvSpPr>
            <p:nvPr/>
          </p:nvSpPr>
          <p:spPr bwMode="auto">
            <a:xfrm flipH="1">
              <a:off x="1800" y="6299"/>
              <a:ext cx="4410" cy="10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6"/>
            <p:cNvSpPr>
              <a:spLocks noChangeShapeType="1"/>
            </p:cNvSpPr>
            <p:nvPr/>
          </p:nvSpPr>
          <p:spPr bwMode="auto">
            <a:xfrm flipH="1">
              <a:off x="4680" y="6299"/>
              <a:ext cx="1530" cy="10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5"/>
            <p:cNvSpPr>
              <a:spLocks noChangeShapeType="1"/>
            </p:cNvSpPr>
            <p:nvPr/>
          </p:nvSpPr>
          <p:spPr bwMode="auto">
            <a:xfrm>
              <a:off x="6210" y="6299"/>
              <a:ext cx="1350" cy="10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4"/>
            <p:cNvSpPr>
              <a:spLocks noChangeShapeType="1"/>
            </p:cNvSpPr>
            <p:nvPr/>
          </p:nvSpPr>
          <p:spPr bwMode="auto">
            <a:xfrm>
              <a:off x="6210" y="6299"/>
              <a:ext cx="4230" cy="10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6341" y="10969"/>
              <a:ext cx="3058" cy="812"/>
            </a:xfrm>
            <a:prstGeom prst="flowChartAlternateProcess">
              <a:avLst/>
            </a:prstGeom>
            <a:gradFill rotWithShape="1">
              <a:gsLst>
                <a:gs pos="0">
                  <a:srgbClr val="CCFFCC">
                    <a:gamma/>
                    <a:shade val="66275"/>
                    <a:invGamma/>
                  </a:srgbClr>
                </a:gs>
                <a:gs pos="100000">
                  <a:srgbClr val="CCFFCC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Planning Commission</a:t>
              </a:r>
              <a:endParaRPr kumimoji="0" lang="en-US" sz="4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>
              <a:off x="6480" y="12557"/>
              <a:ext cx="3058" cy="1179"/>
            </a:xfrm>
            <a:prstGeom prst="flowChartAlternateProcess">
              <a:avLst/>
            </a:prstGeom>
            <a:gradFill rotWithShape="1">
              <a:gsLst>
                <a:gs pos="0">
                  <a:srgbClr val="CCFFCC">
                    <a:gamma/>
                    <a:shade val="66275"/>
                    <a:invGamma/>
                  </a:srgbClr>
                </a:gs>
                <a:gs pos="100000">
                  <a:srgbClr val="CCFFCC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City Council</a:t>
              </a: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736" y="11416"/>
              <a:ext cx="3060" cy="1253"/>
            </a:xfrm>
            <a:prstGeom prst="flowChartAlternateProcess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ill Sans" charset="0"/>
                  <a:ea typeface="Times New Roman" pitchFamily="18" charset="0"/>
                  <a:sym typeface="Gill Sans" charset="0"/>
                </a:rPr>
                <a:t>Project Approval and Permitting</a:t>
              </a: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7" name="AutoShape 18"/>
            <p:cNvSpPr>
              <a:spLocks noChangeShapeType="1"/>
            </p:cNvSpPr>
            <p:nvPr/>
          </p:nvSpPr>
          <p:spPr bwMode="auto">
            <a:xfrm>
              <a:off x="1980" y="8820"/>
              <a:ext cx="287" cy="25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17"/>
            <p:cNvSpPr>
              <a:spLocks noChangeShapeType="1"/>
            </p:cNvSpPr>
            <p:nvPr/>
          </p:nvSpPr>
          <p:spPr bwMode="auto">
            <a:xfrm flipH="1">
              <a:off x="2266" y="8820"/>
              <a:ext cx="2414" cy="25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16"/>
            <p:cNvSpPr>
              <a:spLocks noChangeShapeType="1"/>
            </p:cNvSpPr>
            <p:nvPr/>
          </p:nvSpPr>
          <p:spPr bwMode="auto">
            <a:xfrm>
              <a:off x="1881" y="8820"/>
              <a:ext cx="4435" cy="26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15"/>
            <p:cNvSpPr>
              <a:spLocks noChangeShapeType="1"/>
            </p:cNvSpPr>
            <p:nvPr/>
          </p:nvSpPr>
          <p:spPr bwMode="auto">
            <a:xfrm>
              <a:off x="4680" y="8820"/>
              <a:ext cx="1636" cy="26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14"/>
            <p:cNvSpPr>
              <a:spLocks noChangeShapeType="1"/>
            </p:cNvSpPr>
            <p:nvPr/>
          </p:nvSpPr>
          <p:spPr bwMode="auto">
            <a:xfrm flipH="1">
              <a:off x="2267" y="8820"/>
              <a:ext cx="5293" cy="25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13"/>
            <p:cNvSpPr>
              <a:spLocks noChangeShapeType="1"/>
            </p:cNvSpPr>
            <p:nvPr/>
          </p:nvSpPr>
          <p:spPr bwMode="auto">
            <a:xfrm>
              <a:off x="7570" y="8820"/>
              <a:ext cx="167" cy="21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12"/>
            <p:cNvSpPr>
              <a:spLocks noChangeShapeType="1"/>
            </p:cNvSpPr>
            <p:nvPr/>
          </p:nvSpPr>
          <p:spPr bwMode="auto">
            <a:xfrm>
              <a:off x="7870" y="11781"/>
              <a:ext cx="1" cy="7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11"/>
            <p:cNvSpPr>
              <a:spLocks noChangeShapeType="1"/>
            </p:cNvSpPr>
            <p:nvPr/>
          </p:nvSpPr>
          <p:spPr bwMode="auto">
            <a:xfrm flipH="1" flipV="1">
              <a:off x="3795" y="12228"/>
              <a:ext cx="2685" cy="9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Rectangle 6"/>
          <p:cNvSpPr>
            <a:spLocks noGrp="1" noChangeArrowheads="1"/>
          </p:cNvSpPr>
          <p:nvPr>
            <p:ph type="title"/>
          </p:nvPr>
        </p:nvSpPr>
        <p:spPr>
          <a:xfrm>
            <a:off x="-228600" y="274638"/>
            <a:ext cx="2362199" cy="3382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419951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Agendas</a:t>
            </a:r>
          </a:p>
          <a:p>
            <a:endParaRPr lang="en-US" dirty="0" smtClean="0"/>
          </a:p>
          <a:p>
            <a:r>
              <a:rPr lang="en-US" dirty="0" smtClean="0"/>
              <a:t>Word Documents</a:t>
            </a:r>
          </a:p>
          <a:p>
            <a:endParaRPr lang="en-US" dirty="0"/>
          </a:p>
          <a:p>
            <a:r>
              <a:rPr lang="en-US" dirty="0" smtClean="0"/>
              <a:t>Not high volume</a:t>
            </a:r>
          </a:p>
          <a:p>
            <a:endParaRPr lang="en-US" dirty="0" smtClean="0"/>
          </a:p>
          <a:p>
            <a:r>
              <a:rPr lang="en-US" dirty="0" smtClean="0"/>
              <a:t>Very difficult to automate data  entry for geocoding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 descr="C:\Users\id62hw06\AppData\Local\Microsoft\Windows\Temporary Internet Files\Content.IE5\AQCTBCZC\MC9003908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285315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Database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66987" y="1417638"/>
            <a:ext cx="3717925" cy="76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Relational Database in Access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3" t="19281" r="48538" b="17694"/>
          <a:stretch/>
        </p:blipFill>
        <p:spPr bwMode="auto">
          <a:xfrm>
            <a:off x="4572000" y="248992"/>
            <a:ext cx="4379598" cy="518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0" t="16276" r="33643" b="13364"/>
          <a:stretch/>
        </p:blipFill>
        <p:spPr bwMode="auto">
          <a:xfrm>
            <a:off x="7513" y="2351365"/>
            <a:ext cx="4378817" cy="452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8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30FC4-7932-4C47-9039-080AC4D223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11681" r="15724" b="5976"/>
          <a:stretch/>
        </p:blipFill>
        <p:spPr bwMode="auto">
          <a:xfrm>
            <a:off x="-152400" y="157398"/>
            <a:ext cx="9293008" cy="616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867400" y="304800"/>
            <a:ext cx="1143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0107_slide">
  <a:themeElements>
    <a:clrScheme name="ind_0107_slide 2">
      <a:dk1>
        <a:srgbClr val="000000"/>
      </a:dk1>
      <a:lt1>
        <a:srgbClr val="00B2EE"/>
      </a:lt1>
      <a:dk2>
        <a:srgbClr val="000000"/>
      </a:dk2>
      <a:lt2>
        <a:srgbClr val="B2B2B2"/>
      </a:lt2>
      <a:accent1>
        <a:srgbClr val="2A568D"/>
      </a:accent1>
      <a:accent2>
        <a:srgbClr val="4D7540"/>
      </a:accent2>
      <a:accent3>
        <a:srgbClr val="AAD5F5"/>
      </a:accent3>
      <a:accent4>
        <a:srgbClr val="000000"/>
      </a:accent4>
      <a:accent5>
        <a:srgbClr val="ACB4C5"/>
      </a:accent5>
      <a:accent6>
        <a:srgbClr val="456939"/>
      </a:accent6>
      <a:hlink>
        <a:srgbClr val="295180"/>
      </a:hlink>
      <a:folHlink>
        <a:srgbClr val="056286"/>
      </a:folHlink>
    </a:clrScheme>
    <a:fontScheme name="ind_010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107_slide 1">
        <a:dk1>
          <a:srgbClr val="000000"/>
        </a:dk1>
        <a:lt1>
          <a:srgbClr val="00B2EE"/>
        </a:lt1>
        <a:dk2>
          <a:srgbClr val="000000"/>
        </a:dk2>
        <a:lt2>
          <a:srgbClr val="B2B2B2"/>
        </a:lt2>
        <a:accent1>
          <a:srgbClr val="0E7FA4"/>
        </a:accent1>
        <a:accent2>
          <a:srgbClr val="16579C"/>
        </a:accent2>
        <a:accent3>
          <a:srgbClr val="AAD5F5"/>
        </a:accent3>
        <a:accent4>
          <a:srgbClr val="000000"/>
        </a:accent4>
        <a:accent5>
          <a:srgbClr val="AAC0CF"/>
        </a:accent5>
        <a:accent6>
          <a:srgbClr val="134E8D"/>
        </a:accent6>
        <a:hlink>
          <a:srgbClr val="056485"/>
        </a:hlink>
        <a:folHlink>
          <a:srgbClr val="035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07_slide 2">
        <a:dk1>
          <a:srgbClr val="000000"/>
        </a:dk1>
        <a:lt1>
          <a:srgbClr val="00B2EE"/>
        </a:lt1>
        <a:dk2>
          <a:srgbClr val="000000"/>
        </a:dk2>
        <a:lt2>
          <a:srgbClr val="B2B2B2"/>
        </a:lt2>
        <a:accent1>
          <a:srgbClr val="2A568D"/>
        </a:accent1>
        <a:accent2>
          <a:srgbClr val="4D7540"/>
        </a:accent2>
        <a:accent3>
          <a:srgbClr val="AAD5F5"/>
        </a:accent3>
        <a:accent4>
          <a:srgbClr val="000000"/>
        </a:accent4>
        <a:accent5>
          <a:srgbClr val="ACB4C5"/>
        </a:accent5>
        <a:accent6>
          <a:srgbClr val="456939"/>
        </a:accent6>
        <a:hlink>
          <a:srgbClr val="295180"/>
        </a:hlink>
        <a:folHlink>
          <a:srgbClr val="0562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07_slide 3">
        <a:dk1>
          <a:srgbClr val="000000"/>
        </a:dk1>
        <a:lt1>
          <a:srgbClr val="00B2EE"/>
        </a:lt1>
        <a:dk2>
          <a:srgbClr val="000000"/>
        </a:dk2>
        <a:lt2>
          <a:srgbClr val="B2B2B2"/>
        </a:lt2>
        <a:accent1>
          <a:srgbClr val="825816"/>
        </a:accent1>
        <a:accent2>
          <a:srgbClr val="106B8B"/>
        </a:accent2>
        <a:accent3>
          <a:srgbClr val="AAD5F5"/>
        </a:accent3>
        <a:accent4>
          <a:srgbClr val="000000"/>
        </a:accent4>
        <a:accent5>
          <a:srgbClr val="C1B4AB"/>
        </a:accent5>
        <a:accent6>
          <a:srgbClr val="0D607D"/>
        </a:accent6>
        <a:hlink>
          <a:srgbClr val="706E2A"/>
        </a:hlink>
        <a:folHlink>
          <a:srgbClr val="8745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07_slide 4">
        <a:dk1>
          <a:srgbClr val="000000"/>
        </a:dk1>
        <a:lt1>
          <a:srgbClr val="00B2EE"/>
        </a:lt1>
        <a:dk2>
          <a:srgbClr val="000000"/>
        </a:dk2>
        <a:lt2>
          <a:srgbClr val="B2B2B2"/>
        </a:lt2>
        <a:accent1>
          <a:srgbClr val="666517"/>
        </a:accent1>
        <a:accent2>
          <a:srgbClr val="7E461A"/>
        </a:accent2>
        <a:accent3>
          <a:srgbClr val="AAD5F5"/>
        </a:accent3>
        <a:accent4>
          <a:srgbClr val="000000"/>
        </a:accent4>
        <a:accent5>
          <a:srgbClr val="B8B8AB"/>
        </a:accent5>
        <a:accent6>
          <a:srgbClr val="723F16"/>
        </a:accent6>
        <a:hlink>
          <a:srgbClr val="036487"/>
        </a:hlink>
        <a:folHlink>
          <a:srgbClr val="5D3C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07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E7FA4"/>
        </a:accent1>
        <a:accent2>
          <a:srgbClr val="16579C"/>
        </a:accent2>
        <a:accent3>
          <a:srgbClr val="FFFFFF"/>
        </a:accent3>
        <a:accent4>
          <a:srgbClr val="000000"/>
        </a:accent4>
        <a:accent5>
          <a:srgbClr val="AAC0CF"/>
        </a:accent5>
        <a:accent6>
          <a:srgbClr val="134E8D"/>
        </a:accent6>
        <a:hlink>
          <a:srgbClr val="056485"/>
        </a:hlink>
        <a:folHlink>
          <a:srgbClr val="035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07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A568D"/>
        </a:accent1>
        <a:accent2>
          <a:srgbClr val="4D7540"/>
        </a:accent2>
        <a:accent3>
          <a:srgbClr val="FFFFFF"/>
        </a:accent3>
        <a:accent4>
          <a:srgbClr val="000000"/>
        </a:accent4>
        <a:accent5>
          <a:srgbClr val="ACB4C5"/>
        </a:accent5>
        <a:accent6>
          <a:srgbClr val="456939"/>
        </a:accent6>
        <a:hlink>
          <a:srgbClr val="295180"/>
        </a:hlink>
        <a:folHlink>
          <a:srgbClr val="0562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07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5816"/>
        </a:accent1>
        <a:accent2>
          <a:srgbClr val="106B8B"/>
        </a:accent2>
        <a:accent3>
          <a:srgbClr val="FFFFFF"/>
        </a:accent3>
        <a:accent4>
          <a:srgbClr val="000000"/>
        </a:accent4>
        <a:accent5>
          <a:srgbClr val="C1B4AB"/>
        </a:accent5>
        <a:accent6>
          <a:srgbClr val="0D607D"/>
        </a:accent6>
        <a:hlink>
          <a:srgbClr val="706E2A"/>
        </a:hlink>
        <a:folHlink>
          <a:srgbClr val="8745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107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6517"/>
        </a:accent1>
        <a:accent2>
          <a:srgbClr val="7E461A"/>
        </a:accent2>
        <a:accent3>
          <a:srgbClr val="FFFFFF"/>
        </a:accent3>
        <a:accent4>
          <a:srgbClr val="000000"/>
        </a:accent4>
        <a:accent5>
          <a:srgbClr val="B8B8AB"/>
        </a:accent5>
        <a:accent6>
          <a:srgbClr val="723F16"/>
        </a:accent6>
        <a:hlink>
          <a:srgbClr val="036487"/>
        </a:hlink>
        <a:folHlink>
          <a:srgbClr val="5D3C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Pages>0</Pages>
  <Words>215</Words>
  <Characters>0</Characters>
  <Application>Microsoft Office PowerPoint</Application>
  <PresentationFormat>On-screen Show (4:3)</PresentationFormat>
  <Lines>0</Lines>
  <Paragraphs>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ind_0107_slide</vt:lpstr>
      <vt:lpstr>Verve</vt:lpstr>
      <vt:lpstr>An Integrated Database of the Development Review Process </vt:lpstr>
      <vt:lpstr>X</vt:lpstr>
      <vt:lpstr>Development Review Process</vt:lpstr>
      <vt:lpstr>Keeping Track</vt:lpstr>
      <vt:lpstr>The Process</vt:lpstr>
      <vt:lpstr>Data Sources</vt:lpstr>
      <vt:lpstr>The Opportunity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Stacey Lee</dc:creator>
  <cp:lastModifiedBy>Losoya, Brianna</cp:lastModifiedBy>
  <cp:revision>29</cp:revision>
  <dcterms:modified xsi:type="dcterms:W3CDTF">2014-03-27T15:04:04Z</dcterms:modified>
</cp:coreProperties>
</file>