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55" r:id="rId2"/>
    <p:sldId id="373" r:id="rId3"/>
    <p:sldId id="336" r:id="rId4"/>
    <p:sldId id="338" r:id="rId5"/>
    <p:sldId id="374" r:id="rId6"/>
    <p:sldId id="340" r:id="rId7"/>
    <p:sldId id="341" r:id="rId8"/>
    <p:sldId id="360" r:id="rId9"/>
    <p:sldId id="362" r:id="rId10"/>
    <p:sldId id="375" r:id="rId11"/>
    <p:sldId id="376" r:id="rId12"/>
    <p:sldId id="377" r:id="rId13"/>
    <p:sldId id="378" r:id="rId14"/>
    <p:sldId id="379" r:id="rId15"/>
    <p:sldId id="3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94650" autoAdjust="0"/>
  </p:normalViewPr>
  <p:slideViewPr>
    <p:cSldViewPr>
      <p:cViewPr>
        <p:scale>
          <a:sx n="75" d="100"/>
          <a:sy n="75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EFA0D-AC59-449A-9F19-1DA0F2EC8F46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DE9DE9-D368-47A3-AE39-A9605850A388}">
      <dgm:prSet phldrT="[Text]" custT="1"/>
      <dgm:spPr/>
      <dgm:t>
        <a:bodyPr/>
        <a:lstStyle/>
        <a:p>
          <a:pPr algn="ctr"/>
          <a:r>
            <a:rPr lang="en-US" sz="1600" dirty="0" smtClean="0"/>
            <a:t>Cuyahoga County Fiscal Officer</a:t>
          </a:r>
          <a:endParaRPr lang="en-US" sz="1600" dirty="0"/>
        </a:p>
      </dgm:t>
    </dgm:pt>
    <dgm:pt modelId="{0847E9C9-F164-4E7D-BD40-A031B4D71C9C}" type="parTrans" cxnId="{08253321-69A8-4DD3-A5CE-40755B96C65E}">
      <dgm:prSet/>
      <dgm:spPr/>
      <dgm:t>
        <a:bodyPr/>
        <a:lstStyle/>
        <a:p>
          <a:endParaRPr lang="en-US"/>
        </a:p>
      </dgm:t>
    </dgm:pt>
    <dgm:pt modelId="{C3ED4866-D5E5-4681-A78B-7C36EE046222}" type="sibTrans" cxnId="{08253321-69A8-4DD3-A5CE-40755B96C65E}">
      <dgm:prSet/>
      <dgm:spPr/>
      <dgm:t>
        <a:bodyPr/>
        <a:lstStyle/>
        <a:p>
          <a:endParaRPr lang="en-US"/>
        </a:p>
      </dgm:t>
    </dgm:pt>
    <dgm:pt modelId="{EDC5BCA5-9922-4E19-93DD-031692309F78}">
      <dgm:prSet phldrT="[Text]"/>
      <dgm:spPr/>
      <dgm:t>
        <a:bodyPr/>
        <a:lstStyle/>
        <a:p>
          <a:pPr algn="ctr"/>
          <a:r>
            <a:rPr lang="en-US" dirty="0" smtClean="0"/>
            <a:t>City of Cleveland- Building and Housing</a:t>
          </a:r>
          <a:endParaRPr lang="en-US" dirty="0"/>
        </a:p>
      </dgm:t>
    </dgm:pt>
    <dgm:pt modelId="{3597FA5E-6D3D-4DC7-AC7B-19E0FAE59697}" type="parTrans" cxnId="{DDC85F22-C090-40E9-B9B9-3D220BA621B2}">
      <dgm:prSet/>
      <dgm:spPr/>
      <dgm:t>
        <a:bodyPr/>
        <a:lstStyle/>
        <a:p>
          <a:endParaRPr lang="en-US"/>
        </a:p>
      </dgm:t>
    </dgm:pt>
    <dgm:pt modelId="{3C3080AA-0CF2-4180-BAB4-D56CD24EE0C6}" type="sibTrans" cxnId="{DDC85F22-C090-40E9-B9B9-3D220BA621B2}">
      <dgm:prSet/>
      <dgm:spPr/>
      <dgm:t>
        <a:bodyPr/>
        <a:lstStyle/>
        <a:p>
          <a:endParaRPr lang="en-US"/>
        </a:p>
      </dgm:t>
    </dgm:pt>
    <dgm:pt modelId="{D8EB812E-56F2-4B1A-A4A8-B627010A60DC}">
      <dgm:prSet phldrT="[Text]" custT="1"/>
      <dgm:spPr/>
      <dgm:t>
        <a:bodyPr/>
        <a:lstStyle/>
        <a:p>
          <a:pPr algn="ctr"/>
          <a:r>
            <a:rPr lang="en-US" sz="1700" dirty="0" smtClean="0"/>
            <a:t>Cuyahoga Count Common Pleas Court</a:t>
          </a:r>
        </a:p>
        <a:p>
          <a:pPr algn="l"/>
          <a:r>
            <a:rPr lang="en-US" sz="1200" baseline="0" dirty="0" smtClean="0"/>
            <a:t>Foreclosure filings and court docket entries (weekly)</a:t>
          </a:r>
        </a:p>
      </dgm:t>
    </dgm:pt>
    <dgm:pt modelId="{4E3D97A9-F2AF-4C04-A48F-7E1D738BA34F}" type="parTrans" cxnId="{0762D4F3-C306-4D78-BE80-61C43DC6AD24}">
      <dgm:prSet/>
      <dgm:spPr/>
      <dgm:t>
        <a:bodyPr/>
        <a:lstStyle/>
        <a:p>
          <a:endParaRPr lang="en-US"/>
        </a:p>
      </dgm:t>
    </dgm:pt>
    <dgm:pt modelId="{14624830-3A00-44D4-AC75-20DB35C9E7D9}" type="sibTrans" cxnId="{0762D4F3-C306-4D78-BE80-61C43DC6AD24}">
      <dgm:prSet/>
      <dgm:spPr/>
      <dgm:t>
        <a:bodyPr/>
        <a:lstStyle/>
        <a:p>
          <a:endParaRPr lang="en-US"/>
        </a:p>
      </dgm:t>
    </dgm:pt>
    <dgm:pt modelId="{49FE909A-FBB7-4639-AACD-2B726E5C48F1}">
      <dgm:prSet phldrT="[Text]" custT="1"/>
      <dgm:spPr/>
      <dgm:t>
        <a:bodyPr/>
        <a:lstStyle/>
        <a:p>
          <a:pPr algn="ctr"/>
          <a:r>
            <a:rPr lang="en-US" sz="1700" dirty="0" smtClean="0"/>
            <a:t>Cuyahoga Land Bank</a:t>
          </a:r>
        </a:p>
        <a:p>
          <a:pPr algn="l"/>
          <a:r>
            <a:rPr lang="en-US" sz="1200" dirty="0" smtClean="0"/>
            <a:t>Acquisitions, dispositions, demolitions (weekly)</a:t>
          </a:r>
          <a:endParaRPr lang="en-US" sz="1200" dirty="0"/>
        </a:p>
      </dgm:t>
    </dgm:pt>
    <dgm:pt modelId="{03F88B65-A193-4DAC-96FB-50325A869FD8}" type="parTrans" cxnId="{87DB3023-D91A-46EE-9644-55F29C8A23CA}">
      <dgm:prSet/>
      <dgm:spPr/>
      <dgm:t>
        <a:bodyPr/>
        <a:lstStyle/>
        <a:p>
          <a:endParaRPr lang="en-US"/>
        </a:p>
      </dgm:t>
    </dgm:pt>
    <dgm:pt modelId="{A2C7F9D9-FD84-4BB8-8DB4-2CE75A3E0D0A}" type="sibTrans" cxnId="{87DB3023-D91A-46EE-9644-55F29C8A23CA}">
      <dgm:prSet/>
      <dgm:spPr/>
      <dgm:t>
        <a:bodyPr/>
        <a:lstStyle/>
        <a:p>
          <a:endParaRPr lang="en-US"/>
        </a:p>
      </dgm:t>
    </dgm:pt>
    <dgm:pt modelId="{2714A6AE-A441-495C-963A-23918A8085F1}">
      <dgm:prSet phldrT="[Text]" custT="1"/>
      <dgm:spPr/>
      <dgm:t>
        <a:bodyPr/>
        <a:lstStyle/>
        <a:p>
          <a:pPr algn="ctr"/>
          <a:r>
            <a:rPr lang="en-US" sz="1700" dirty="0" smtClean="0"/>
            <a:t>City of Cleveland- Comm. </a:t>
          </a:r>
          <a:r>
            <a:rPr lang="en-US" sz="1700" dirty="0" err="1" smtClean="0"/>
            <a:t>Dev</a:t>
          </a:r>
          <a:endParaRPr lang="en-US" sz="1700" dirty="0" smtClean="0"/>
        </a:p>
        <a:p>
          <a:pPr algn="l"/>
          <a:r>
            <a:rPr lang="en-US" sz="1200" dirty="0" smtClean="0"/>
            <a:t>Vacant and blighted survey (as conducted)</a:t>
          </a:r>
          <a:endParaRPr lang="en-US" sz="1200" dirty="0"/>
        </a:p>
      </dgm:t>
    </dgm:pt>
    <dgm:pt modelId="{39C2E4DC-532F-44E9-A375-CA64AEEAC96E}" type="parTrans" cxnId="{0A4CC6F4-0A8E-435F-BCAB-7372525EEBD2}">
      <dgm:prSet/>
      <dgm:spPr/>
      <dgm:t>
        <a:bodyPr/>
        <a:lstStyle/>
        <a:p>
          <a:endParaRPr lang="en-US"/>
        </a:p>
      </dgm:t>
    </dgm:pt>
    <dgm:pt modelId="{C6E50F18-AAF2-4272-ADD1-78DB8E0F7071}" type="sibTrans" cxnId="{0A4CC6F4-0A8E-435F-BCAB-7372525EEBD2}">
      <dgm:prSet/>
      <dgm:spPr/>
      <dgm:t>
        <a:bodyPr/>
        <a:lstStyle/>
        <a:p>
          <a:endParaRPr lang="en-US"/>
        </a:p>
      </dgm:t>
    </dgm:pt>
    <dgm:pt modelId="{B936FD1E-EF95-4DBD-A1DC-6AD7AAFA0C75}">
      <dgm:prSet phldrT="[Text]"/>
      <dgm:spPr/>
      <dgm:t>
        <a:bodyPr/>
        <a:lstStyle/>
        <a:p>
          <a:pPr algn="l"/>
          <a:r>
            <a:rPr lang="en-US" sz="1100" dirty="0" smtClean="0"/>
            <a:t>Property characteristics (yearly)</a:t>
          </a:r>
          <a:endParaRPr lang="en-US" sz="1100" dirty="0"/>
        </a:p>
      </dgm:t>
    </dgm:pt>
    <dgm:pt modelId="{1DDA9F4E-781D-476B-BE66-AF8BFA14B40A}" type="parTrans" cxnId="{D67AEFC6-64EF-4A27-89FD-4DA9971A4FF3}">
      <dgm:prSet/>
      <dgm:spPr/>
      <dgm:t>
        <a:bodyPr/>
        <a:lstStyle/>
        <a:p>
          <a:endParaRPr lang="en-US"/>
        </a:p>
      </dgm:t>
    </dgm:pt>
    <dgm:pt modelId="{8F7FB2DA-5F97-4701-B0F6-1A8AEB0D40B7}" type="sibTrans" cxnId="{D67AEFC6-64EF-4A27-89FD-4DA9971A4FF3}">
      <dgm:prSet/>
      <dgm:spPr/>
      <dgm:t>
        <a:bodyPr/>
        <a:lstStyle/>
        <a:p>
          <a:endParaRPr lang="en-US"/>
        </a:p>
      </dgm:t>
    </dgm:pt>
    <dgm:pt modelId="{42A4EFA1-9942-4FD2-8C94-912625553AC7}">
      <dgm:prSet phldrT="[Text]"/>
      <dgm:spPr/>
      <dgm:t>
        <a:bodyPr/>
        <a:lstStyle/>
        <a:p>
          <a:pPr algn="l"/>
          <a:r>
            <a:rPr lang="en-US" dirty="0" smtClean="0"/>
            <a:t>Permits (weekly)</a:t>
          </a:r>
          <a:endParaRPr lang="en-US" dirty="0"/>
        </a:p>
      </dgm:t>
    </dgm:pt>
    <dgm:pt modelId="{A1284118-14B3-4FB8-B9C0-DD1B039FBB84}" type="parTrans" cxnId="{685E6FE8-BB46-483A-8BC2-4227A645092F}">
      <dgm:prSet/>
      <dgm:spPr/>
      <dgm:t>
        <a:bodyPr/>
        <a:lstStyle/>
        <a:p>
          <a:endParaRPr lang="en-US"/>
        </a:p>
      </dgm:t>
    </dgm:pt>
    <dgm:pt modelId="{67044FC4-57FC-49E3-A7C1-063BBFD7DFA9}" type="sibTrans" cxnId="{685E6FE8-BB46-483A-8BC2-4227A645092F}">
      <dgm:prSet/>
      <dgm:spPr/>
      <dgm:t>
        <a:bodyPr/>
        <a:lstStyle/>
        <a:p>
          <a:endParaRPr lang="en-US"/>
        </a:p>
      </dgm:t>
    </dgm:pt>
    <dgm:pt modelId="{F3CB06DC-B88E-4023-9FA9-569D0D25B8A0}">
      <dgm:prSet phldrT="[Text]"/>
      <dgm:spPr/>
      <dgm:t>
        <a:bodyPr/>
        <a:lstStyle/>
        <a:p>
          <a:pPr algn="l"/>
          <a:r>
            <a:rPr lang="en-US" dirty="0" smtClean="0"/>
            <a:t>Condemnations/Violation (weekly)</a:t>
          </a:r>
          <a:endParaRPr lang="en-US" dirty="0"/>
        </a:p>
      </dgm:t>
    </dgm:pt>
    <dgm:pt modelId="{3DA7FFAE-7A5E-4D3E-8216-19453C46C9DF}" type="parTrans" cxnId="{C7DE5BAF-8EAC-498B-997A-1DC6FEC074A4}">
      <dgm:prSet/>
      <dgm:spPr/>
      <dgm:t>
        <a:bodyPr/>
        <a:lstStyle/>
        <a:p>
          <a:endParaRPr lang="en-US"/>
        </a:p>
      </dgm:t>
    </dgm:pt>
    <dgm:pt modelId="{A15E87DA-7DCD-480D-A7A3-4A7FD5BA7BBF}" type="sibTrans" cxnId="{C7DE5BAF-8EAC-498B-997A-1DC6FEC074A4}">
      <dgm:prSet/>
      <dgm:spPr/>
      <dgm:t>
        <a:bodyPr/>
        <a:lstStyle/>
        <a:p>
          <a:endParaRPr lang="en-US"/>
        </a:p>
      </dgm:t>
    </dgm:pt>
    <dgm:pt modelId="{FD9D0E02-C73B-47C7-B93B-49D4E7FA96DB}">
      <dgm:prSet phldrT="[Text]"/>
      <dgm:spPr/>
      <dgm:t>
        <a:bodyPr/>
        <a:lstStyle/>
        <a:p>
          <a:pPr algn="l"/>
          <a:r>
            <a:rPr lang="en-US" dirty="0" smtClean="0"/>
            <a:t>Demolitions (weekly)</a:t>
          </a:r>
          <a:endParaRPr lang="en-US" dirty="0"/>
        </a:p>
      </dgm:t>
    </dgm:pt>
    <dgm:pt modelId="{D3017345-270C-45B5-8147-92F562F499C2}" type="parTrans" cxnId="{2142FD78-51AE-4FAB-B83A-5D97B053B833}">
      <dgm:prSet/>
      <dgm:spPr/>
      <dgm:t>
        <a:bodyPr/>
        <a:lstStyle/>
        <a:p>
          <a:endParaRPr lang="en-US"/>
        </a:p>
      </dgm:t>
    </dgm:pt>
    <dgm:pt modelId="{D55CAE05-B79E-4B1F-8FC1-2226B95438BC}" type="sibTrans" cxnId="{2142FD78-51AE-4FAB-B83A-5D97B053B833}">
      <dgm:prSet/>
      <dgm:spPr/>
      <dgm:t>
        <a:bodyPr/>
        <a:lstStyle/>
        <a:p>
          <a:endParaRPr lang="en-US"/>
        </a:p>
      </dgm:t>
    </dgm:pt>
    <dgm:pt modelId="{0B7AA173-F5E5-4697-8058-738DC56A5B7E}">
      <dgm:prSet phldrT="[Text]"/>
      <dgm:spPr/>
      <dgm:t>
        <a:bodyPr/>
        <a:lstStyle/>
        <a:p>
          <a:pPr algn="l"/>
          <a:r>
            <a:rPr lang="en-US" sz="1100" dirty="0" smtClean="0"/>
            <a:t>Deed transfers (weekly)</a:t>
          </a:r>
          <a:endParaRPr lang="en-US" sz="1100" dirty="0"/>
        </a:p>
      </dgm:t>
    </dgm:pt>
    <dgm:pt modelId="{330B15E2-806A-4183-AD42-E0B90E217B76}" type="parTrans" cxnId="{ABBC99B7-C7E9-4CE5-BD1F-0F87EFAD665F}">
      <dgm:prSet/>
      <dgm:spPr/>
      <dgm:t>
        <a:bodyPr/>
        <a:lstStyle/>
        <a:p>
          <a:endParaRPr lang="en-US"/>
        </a:p>
      </dgm:t>
    </dgm:pt>
    <dgm:pt modelId="{9BA51916-C963-4024-80BD-D331C27A241D}" type="sibTrans" cxnId="{ABBC99B7-C7E9-4CE5-BD1F-0F87EFAD665F}">
      <dgm:prSet/>
      <dgm:spPr/>
      <dgm:t>
        <a:bodyPr/>
        <a:lstStyle/>
        <a:p>
          <a:endParaRPr lang="en-US"/>
        </a:p>
      </dgm:t>
    </dgm:pt>
    <dgm:pt modelId="{E977E3EF-549D-41E5-BB5E-5F3E68F3780C}">
      <dgm:prSet phldrT="[Text]"/>
      <dgm:spPr/>
      <dgm:t>
        <a:bodyPr/>
        <a:lstStyle/>
        <a:p>
          <a:pPr algn="l"/>
          <a:r>
            <a:rPr lang="en-US" sz="1100" dirty="0" smtClean="0"/>
            <a:t>Mortgage and other lien recordings (weekly)</a:t>
          </a:r>
          <a:endParaRPr lang="en-US" sz="1100" dirty="0"/>
        </a:p>
      </dgm:t>
    </dgm:pt>
    <dgm:pt modelId="{C23B6DF0-BE3E-41C4-B3C8-A54D8429DCBD}" type="parTrans" cxnId="{85949D0A-C0F1-4A29-9F94-19832EF8212E}">
      <dgm:prSet/>
      <dgm:spPr/>
      <dgm:t>
        <a:bodyPr/>
        <a:lstStyle/>
        <a:p>
          <a:endParaRPr lang="en-US"/>
        </a:p>
      </dgm:t>
    </dgm:pt>
    <dgm:pt modelId="{300A83AA-15D3-4ECC-A61D-935522C7302B}" type="sibTrans" cxnId="{85949D0A-C0F1-4A29-9F94-19832EF8212E}">
      <dgm:prSet/>
      <dgm:spPr/>
      <dgm:t>
        <a:bodyPr/>
        <a:lstStyle/>
        <a:p>
          <a:endParaRPr lang="en-US"/>
        </a:p>
      </dgm:t>
    </dgm:pt>
    <dgm:pt modelId="{C46719FD-4DD0-4FF7-AED4-2E347F4F803B}">
      <dgm:prSet phldrT="[Text]"/>
      <dgm:spPr/>
      <dgm:t>
        <a:bodyPr/>
        <a:lstStyle/>
        <a:p>
          <a:pPr algn="l"/>
          <a:r>
            <a:rPr lang="en-US" sz="1100" dirty="0" smtClean="0"/>
            <a:t>Tax delinquency and property values (monthly)</a:t>
          </a:r>
          <a:endParaRPr lang="en-US" sz="1100" dirty="0"/>
        </a:p>
      </dgm:t>
    </dgm:pt>
    <dgm:pt modelId="{800E253B-BA01-4DE5-A094-391AEB60B897}" type="parTrans" cxnId="{40629059-A467-4CA1-9AFF-4E288A4976C1}">
      <dgm:prSet/>
      <dgm:spPr/>
      <dgm:t>
        <a:bodyPr/>
        <a:lstStyle/>
        <a:p>
          <a:endParaRPr lang="en-US"/>
        </a:p>
      </dgm:t>
    </dgm:pt>
    <dgm:pt modelId="{BD216616-CB07-4189-9C16-C95660CC7DCF}" type="sibTrans" cxnId="{40629059-A467-4CA1-9AFF-4E288A4976C1}">
      <dgm:prSet/>
      <dgm:spPr/>
      <dgm:t>
        <a:bodyPr/>
        <a:lstStyle/>
        <a:p>
          <a:endParaRPr lang="en-US"/>
        </a:p>
      </dgm:t>
    </dgm:pt>
    <dgm:pt modelId="{7C675BAC-02FB-4999-BB7B-E226E34D1DB1}">
      <dgm:prSet phldrT="[Text]" custT="1"/>
      <dgm:spPr/>
      <dgm:t>
        <a:bodyPr/>
        <a:lstStyle/>
        <a:p>
          <a:pPr algn="ctr"/>
          <a:r>
            <a:rPr lang="en-US" sz="1700" dirty="0" smtClean="0"/>
            <a:t>Cuyahoga County Sheriff’s Department</a:t>
          </a:r>
          <a:br>
            <a:rPr lang="en-US" sz="1700" dirty="0" smtClean="0"/>
          </a:br>
          <a:endParaRPr lang="en-US" sz="1200" dirty="0" smtClean="0"/>
        </a:p>
        <a:p>
          <a:pPr algn="l"/>
          <a:r>
            <a:rPr lang="en-US" sz="1200" dirty="0" smtClean="0"/>
            <a:t>Scheduled sheriff’s sales (weekly)</a:t>
          </a:r>
          <a:endParaRPr lang="en-US" sz="1200" dirty="0"/>
        </a:p>
      </dgm:t>
    </dgm:pt>
    <dgm:pt modelId="{B260E649-B4ED-4FBC-8978-3AE59DBEA583}" type="parTrans" cxnId="{C8AB6AF5-F26C-4D9D-8731-434D4546A80C}">
      <dgm:prSet/>
      <dgm:spPr/>
      <dgm:t>
        <a:bodyPr/>
        <a:lstStyle/>
        <a:p>
          <a:endParaRPr lang="en-US"/>
        </a:p>
      </dgm:t>
    </dgm:pt>
    <dgm:pt modelId="{709E2911-DD23-41D4-8B31-69AA04E1DBED}" type="sibTrans" cxnId="{C8AB6AF5-F26C-4D9D-8731-434D4546A80C}">
      <dgm:prSet/>
      <dgm:spPr/>
      <dgm:t>
        <a:bodyPr/>
        <a:lstStyle/>
        <a:p>
          <a:endParaRPr lang="en-US"/>
        </a:p>
      </dgm:t>
    </dgm:pt>
    <dgm:pt modelId="{A9CFD184-F336-45B6-84B4-CFC0F87590A9}">
      <dgm:prSet phldrT="[Text]"/>
      <dgm:spPr/>
      <dgm:t>
        <a:bodyPr/>
        <a:lstStyle/>
        <a:p>
          <a:pPr algn="l"/>
          <a:r>
            <a:rPr lang="en-US" dirty="0" smtClean="0"/>
            <a:t>Rental registry (irregular)</a:t>
          </a:r>
          <a:endParaRPr lang="en-US" dirty="0"/>
        </a:p>
      </dgm:t>
    </dgm:pt>
    <dgm:pt modelId="{95E3404C-288F-434F-8338-AD49789F6348}" type="parTrans" cxnId="{7CDF4614-90AD-4F93-BBF5-953A083298B8}">
      <dgm:prSet/>
      <dgm:spPr/>
      <dgm:t>
        <a:bodyPr/>
        <a:lstStyle/>
        <a:p>
          <a:endParaRPr lang="en-US"/>
        </a:p>
      </dgm:t>
    </dgm:pt>
    <dgm:pt modelId="{80159631-B82A-41D2-A9C3-CBEA7429E73E}" type="sibTrans" cxnId="{7CDF4614-90AD-4F93-BBF5-953A083298B8}">
      <dgm:prSet/>
      <dgm:spPr/>
      <dgm:t>
        <a:bodyPr/>
        <a:lstStyle/>
        <a:p>
          <a:endParaRPr lang="en-US"/>
        </a:p>
      </dgm:t>
    </dgm:pt>
    <dgm:pt modelId="{A524B93B-555D-4631-BE0F-36215C49F7E0}">
      <dgm:prSet phldrT="[Text]"/>
      <dgm:spPr/>
      <dgm:t>
        <a:bodyPr/>
        <a:lstStyle/>
        <a:p>
          <a:pPr algn="ctr"/>
          <a:r>
            <a:rPr lang="en-US" dirty="0" smtClean="0"/>
            <a:t>Other sources</a:t>
          </a:r>
          <a:endParaRPr lang="en-US" dirty="0"/>
        </a:p>
      </dgm:t>
    </dgm:pt>
    <dgm:pt modelId="{5B92D082-3691-49E1-95AA-219273111F97}" type="parTrans" cxnId="{30A2E0DC-43B7-4342-8F78-0BAEC0442FA9}">
      <dgm:prSet/>
      <dgm:spPr/>
      <dgm:t>
        <a:bodyPr/>
        <a:lstStyle/>
        <a:p>
          <a:endParaRPr lang="en-US"/>
        </a:p>
      </dgm:t>
    </dgm:pt>
    <dgm:pt modelId="{5014220B-7AF3-4F43-8C9A-89B7F3EEF2BE}" type="sibTrans" cxnId="{30A2E0DC-43B7-4342-8F78-0BAEC0442FA9}">
      <dgm:prSet/>
      <dgm:spPr/>
      <dgm:t>
        <a:bodyPr/>
        <a:lstStyle/>
        <a:p>
          <a:endParaRPr lang="en-US"/>
        </a:p>
      </dgm:t>
    </dgm:pt>
    <dgm:pt modelId="{3B2B2ACA-7385-468A-89B7-76139DC1B8D2}">
      <dgm:prSet phldrT="[Text]"/>
      <dgm:spPr/>
      <dgm:t>
        <a:bodyPr/>
        <a:lstStyle/>
        <a:p>
          <a:pPr algn="l"/>
          <a:r>
            <a:rPr lang="en-US" dirty="0" smtClean="0"/>
            <a:t>USPS vacancy data (every other month)</a:t>
          </a:r>
          <a:endParaRPr lang="en-US" dirty="0"/>
        </a:p>
      </dgm:t>
    </dgm:pt>
    <dgm:pt modelId="{219C7055-049F-4AE4-AEB6-44D222B35FF3}" type="parTrans" cxnId="{FE174056-090C-47B5-A066-7F9DC5FD2580}">
      <dgm:prSet/>
      <dgm:spPr/>
      <dgm:t>
        <a:bodyPr/>
        <a:lstStyle/>
        <a:p>
          <a:endParaRPr lang="en-US"/>
        </a:p>
      </dgm:t>
    </dgm:pt>
    <dgm:pt modelId="{ACDA47E5-A80F-4813-869D-F06A77E28FC8}" type="sibTrans" cxnId="{FE174056-090C-47B5-A066-7F9DC5FD2580}">
      <dgm:prSet/>
      <dgm:spPr/>
      <dgm:t>
        <a:bodyPr/>
        <a:lstStyle/>
        <a:p>
          <a:endParaRPr lang="en-US"/>
        </a:p>
      </dgm:t>
    </dgm:pt>
    <dgm:pt modelId="{5D12CD55-B2BC-4D8A-81C5-EE1ABC885E3F}">
      <dgm:prSet phldrT="[Text]"/>
      <dgm:spPr/>
      <dgm:t>
        <a:bodyPr/>
        <a:lstStyle/>
        <a:p>
          <a:pPr algn="l"/>
          <a:r>
            <a:rPr lang="en-US" dirty="0" smtClean="0"/>
            <a:t>NPI Programmatic data</a:t>
          </a:r>
          <a:endParaRPr lang="en-US" dirty="0"/>
        </a:p>
      </dgm:t>
    </dgm:pt>
    <dgm:pt modelId="{49241965-D8A1-4C0F-9F31-9831B349855B}" type="parTrans" cxnId="{1364B1A5-60A7-4FA5-95A0-3468033E8BE1}">
      <dgm:prSet/>
      <dgm:spPr/>
      <dgm:t>
        <a:bodyPr/>
        <a:lstStyle/>
        <a:p>
          <a:endParaRPr lang="en-US"/>
        </a:p>
      </dgm:t>
    </dgm:pt>
    <dgm:pt modelId="{CDBC3086-A993-4451-A629-908A277172C0}" type="sibTrans" cxnId="{1364B1A5-60A7-4FA5-95A0-3468033E8BE1}">
      <dgm:prSet/>
      <dgm:spPr/>
      <dgm:t>
        <a:bodyPr/>
        <a:lstStyle/>
        <a:p>
          <a:endParaRPr lang="en-US"/>
        </a:p>
      </dgm:t>
    </dgm:pt>
    <dgm:pt modelId="{EE4B5FFD-02FC-4DEA-AA6A-BE707ACCED86}">
      <dgm:prSet phldrT="[Text]"/>
      <dgm:spPr/>
      <dgm:t>
        <a:bodyPr/>
        <a:lstStyle/>
        <a:p>
          <a:pPr algn="l"/>
          <a:r>
            <a:rPr lang="en-US" dirty="0" smtClean="0"/>
            <a:t>Suburban demolition data</a:t>
          </a:r>
          <a:endParaRPr lang="en-US" dirty="0"/>
        </a:p>
      </dgm:t>
    </dgm:pt>
    <dgm:pt modelId="{88E400A4-1FBD-48E2-903A-600D99B53944}" type="parTrans" cxnId="{44D3AD2F-1DBF-4681-A820-B5033BCA36A1}">
      <dgm:prSet/>
      <dgm:spPr/>
      <dgm:t>
        <a:bodyPr/>
        <a:lstStyle/>
        <a:p>
          <a:endParaRPr lang="en-US"/>
        </a:p>
      </dgm:t>
    </dgm:pt>
    <dgm:pt modelId="{8DA534C0-7CFC-4491-A28A-75E67612D657}" type="sibTrans" cxnId="{44D3AD2F-1DBF-4681-A820-B5033BCA36A1}">
      <dgm:prSet/>
      <dgm:spPr/>
      <dgm:t>
        <a:bodyPr/>
        <a:lstStyle/>
        <a:p>
          <a:endParaRPr lang="en-US"/>
        </a:p>
      </dgm:t>
    </dgm:pt>
    <dgm:pt modelId="{9563D511-E90D-44AC-95FC-AACB04332EF1}">
      <dgm:prSet phldrT="[Text]"/>
      <dgm:spPr/>
      <dgm:t>
        <a:bodyPr/>
        <a:lstStyle/>
        <a:p>
          <a:pPr algn="l"/>
          <a:r>
            <a:rPr lang="en-US" dirty="0" smtClean="0"/>
            <a:t>Neighborhood assets</a:t>
          </a:r>
          <a:endParaRPr lang="en-US" dirty="0"/>
        </a:p>
      </dgm:t>
    </dgm:pt>
    <dgm:pt modelId="{D26D9033-FBBF-4D32-A303-504919F6EDD2}" type="parTrans" cxnId="{3BB409B9-1F6C-48E9-B238-4EA4574FDB40}">
      <dgm:prSet/>
      <dgm:spPr/>
      <dgm:t>
        <a:bodyPr/>
        <a:lstStyle/>
        <a:p>
          <a:endParaRPr lang="en-US"/>
        </a:p>
      </dgm:t>
    </dgm:pt>
    <dgm:pt modelId="{85847581-AE74-4703-A14B-655B515D0548}" type="sibTrans" cxnId="{3BB409B9-1F6C-48E9-B238-4EA4574FDB40}">
      <dgm:prSet/>
      <dgm:spPr/>
      <dgm:t>
        <a:bodyPr/>
        <a:lstStyle/>
        <a:p>
          <a:endParaRPr lang="en-US"/>
        </a:p>
      </dgm:t>
    </dgm:pt>
    <dgm:pt modelId="{D3E28734-515D-4AE3-B92E-669D26D91DD6}">
      <dgm:prSet phldrT="[Text]"/>
      <dgm:spPr/>
      <dgm:t>
        <a:bodyPr/>
        <a:lstStyle/>
        <a:p>
          <a:pPr algn="l"/>
          <a:r>
            <a:rPr lang="en-US" dirty="0" smtClean="0"/>
            <a:t>Section 8 vouchers</a:t>
          </a:r>
          <a:endParaRPr lang="en-US" dirty="0"/>
        </a:p>
      </dgm:t>
    </dgm:pt>
    <dgm:pt modelId="{D4288C49-F75A-4BAB-9D8F-1E2B624E7186}" type="parTrans" cxnId="{BE737453-3DA2-4147-BE8A-7CFEB74E2B2B}">
      <dgm:prSet/>
      <dgm:spPr/>
      <dgm:t>
        <a:bodyPr/>
        <a:lstStyle/>
        <a:p>
          <a:endParaRPr lang="en-US"/>
        </a:p>
      </dgm:t>
    </dgm:pt>
    <dgm:pt modelId="{B61AB657-BAAD-43BF-81C5-FBEA65197494}" type="sibTrans" cxnId="{BE737453-3DA2-4147-BE8A-7CFEB74E2B2B}">
      <dgm:prSet/>
      <dgm:spPr/>
      <dgm:t>
        <a:bodyPr/>
        <a:lstStyle/>
        <a:p>
          <a:endParaRPr lang="en-US"/>
        </a:p>
      </dgm:t>
    </dgm:pt>
    <dgm:pt modelId="{A22D01E5-A752-4D9C-B5C0-3BDA4C0E34D5}" type="pres">
      <dgm:prSet presAssocID="{BFDEFA0D-AC59-449A-9F19-1DA0F2EC8F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B4281-5437-4DAB-9A73-B04DFF2CFB4A}" type="pres">
      <dgm:prSet presAssocID="{BDDE9DE9-D368-47A3-AE39-A9605850A388}" presName="node" presStyleLbl="node1" presStyleIdx="0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AA594-B37B-4303-81B9-AB84BEA3D46C}" type="pres">
      <dgm:prSet presAssocID="{C3ED4866-D5E5-4681-A78B-7C36EE046222}" presName="sibTrans" presStyleCnt="0"/>
      <dgm:spPr/>
      <dgm:t>
        <a:bodyPr/>
        <a:lstStyle/>
        <a:p>
          <a:endParaRPr lang="en-US"/>
        </a:p>
      </dgm:t>
    </dgm:pt>
    <dgm:pt modelId="{3AAFCC7F-7CCF-4EAB-98DC-90672296701F}" type="pres">
      <dgm:prSet presAssocID="{EDC5BCA5-9922-4E19-93DD-031692309F78}" presName="node" presStyleLbl="node1" presStyleIdx="1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F11BD-6069-4810-8CBE-7BBDC4300862}" type="pres">
      <dgm:prSet presAssocID="{3C3080AA-0CF2-4180-BAB4-D56CD24EE0C6}" presName="sibTrans" presStyleCnt="0"/>
      <dgm:spPr/>
      <dgm:t>
        <a:bodyPr/>
        <a:lstStyle/>
        <a:p>
          <a:endParaRPr lang="en-US"/>
        </a:p>
      </dgm:t>
    </dgm:pt>
    <dgm:pt modelId="{29268E10-B9D1-44AE-85FE-519E3941FEB1}" type="pres">
      <dgm:prSet presAssocID="{D8EB812E-56F2-4B1A-A4A8-B627010A60DC}" presName="node" presStyleLbl="node1" presStyleIdx="2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023A-B158-4091-A4D4-C5A3E9943C42}" type="pres">
      <dgm:prSet presAssocID="{14624830-3A00-44D4-AC75-20DB35C9E7D9}" presName="sibTrans" presStyleCnt="0"/>
      <dgm:spPr/>
      <dgm:t>
        <a:bodyPr/>
        <a:lstStyle/>
        <a:p>
          <a:endParaRPr lang="en-US"/>
        </a:p>
      </dgm:t>
    </dgm:pt>
    <dgm:pt modelId="{7EB21D91-F7A0-4C2B-95DB-4AC73935F726}" type="pres">
      <dgm:prSet presAssocID="{7C675BAC-02FB-4999-BB7B-E226E34D1DB1}" presName="node" presStyleLbl="node1" presStyleIdx="3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7B57C-9BEE-4998-8E18-C58E4B06A588}" type="pres">
      <dgm:prSet presAssocID="{709E2911-DD23-41D4-8B31-69AA04E1DBED}" presName="sibTrans" presStyleCnt="0"/>
      <dgm:spPr/>
      <dgm:t>
        <a:bodyPr/>
        <a:lstStyle/>
        <a:p>
          <a:endParaRPr lang="en-US"/>
        </a:p>
      </dgm:t>
    </dgm:pt>
    <dgm:pt modelId="{E00F975C-4C67-458C-8055-E446F89DAAE8}" type="pres">
      <dgm:prSet presAssocID="{49FE909A-FBB7-4639-AACD-2B726E5C48F1}" presName="node" presStyleLbl="node1" presStyleIdx="4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72E34-E3AD-499A-9495-75FF50BFE322}" type="pres">
      <dgm:prSet presAssocID="{A2C7F9D9-FD84-4BB8-8DB4-2CE75A3E0D0A}" presName="sibTrans" presStyleCnt="0"/>
      <dgm:spPr/>
      <dgm:t>
        <a:bodyPr/>
        <a:lstStyle/>
        <a:p>
          <a:endParaRPr lang="en-US"/>
        </a:p>
      </dgm:t>
    </dgm:pt>
    <dgm:pt modelId="{13B882A0-5B9F-4E32-9D98-B01A07A60865}" type="pres">
      <dgm:prSet presAssocID="{2714A6AE-A441-495C-963A-23918A8085F1}" presName="node" presStyleLbl="node1" presStyleIdx="5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5F806-E2CD-432E-8674-20DF4D47B2F5}" type="pres">
      <dgm:prSet presAssocID="{C6E50F18-AAF2-4272-ADD1-78DB8E0F7071}" presName="sibTrans" presStyleCnt="0"/>
      <dgm:spPr/>
      <dgm:t>
        <a:bodyPr/>
        <a:lstStyle/>
        <a:p>
          <a:endParaRPr lang="en-US"/>
        </a:p>
      </dgm:t>
    </dgm:pt>
    <dgm:pt modelId="{BFB23E47-353D-4407-B16F-A44248AAA5BB}" type="pres">
      <dgm:prSet presAssocID="{A524B93B-555D-4631-BE0F-36215C49F7E0}" presName="node" presStyleLbl="node1" presStyleIdx="6" presStyleCnt="7" custScaleX="312884" custScaleY="45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781B2-5EA7-499C-B4A9-AF5E0532F38B}" type="presOf" srcId="{49FE909A-FBB7-4639-AACD-2B726E5C48F1}" destId="{E00F975C-4C67-458C-8055-E446F89DAAE8}" srcOrd="0" destOrd="0" presId="urn:microsoft.com/office/officeart/2005/8/layout/default#1"/>
    <dgm:cxn modelId="{1364B1A5-60A7-4FA5-95A0-3468033E8BE1}" srcId="{A524B93B-555D-4631-BE0F-36215C49F7E0}" destId="{5D12CD55-B2BC-4D8A-81C5-EE1ABC885E3F}" srcOrd="1" destOrd="0" parTransId="{49241965-D8A1-4C0F-9F31-9831B349855B}" sibTransId="{CDBC3086-A993-4451-A629-908A277172C0}"/>
    <dgm:cxn modelId="{C8AB6AF5-F26C-4D9D-8731-434D4546A80C}" srcId="{BFDEFA0D-AC59-449A-9F19-1DA0F2EC8F46}" destId="{7C675BAC-02FB-4999-BB7B-E226E34D1DB1}" srcOrd="3" destOrd="0" parTransId="{B260E649-B4ED-4FBC-8978-3AE59DBEA583}" sibTransId="{709E2911-DD23-41D4-8B31-69AA04E1DBED}"/>
    <dgm:cxn modelId="{398D8C33-53EF-4B40-AE6B-82E6D37C4C3B}" type="presOf" srcId="{2714A6AE-A441-495C-963A-23918A8085F1}" destId="{13B882A0-5B9F-4E32-9D98-B01A07A60865}" srcOrd="0" destOrd="0" presId="urn:microsoft.com/office/officeart/2005/8/layout/default#1"/>
    <dgm:cxn modelId="{0696E4C2-4A69-440A-9BF6-7C6D7F2333AD}" type="presOf" srcId="{5D12CD55-B2BC-4D8A-81C5-EE1ABC885E3F}" destId="{BFB23E47-353D-4407-B16F-A44248AAA5BB}" srcOrd="0" destOrd="2" presId="urn:microsoft.com/office/officeart/2005/8/layout/default#1"/>
    <dgm:cxn modelId="{BE737453-3DA2-4147-BE8A-7CFEB74E2B2B}" srcId="{A524B93B-555D-4631-BE0F-36215C49F7E0}" destId="{D3E28734-515D-4AE3-B92E-669D26D91DD6}" srcOrd="4" destOrd="0" parTransId="{D4288C49-F75A-4BAB-9D8F-1E2B624E7186}" sibTransId="{B61AB657-BAAD-43BF-81C5-FBEA65197494}"/>
    <dgm:cxn modelId="{A493D119-B929-49EB-9787-D253DC5C9700}" type="presOf" srcId="{BDDE9DE9-D368-47A3-AE39-A9605850A388}" destId="{59BB4281-5437-4DAB-9A73-B04DFF2CFB4A}" srcOrd="0" destOrd="0" presId="urn:microsoft.com/office/officeart/2005/8/layout/default#1"/>
    <dgm:cxn modelId="{F113DA94-1C0A-4845-845C-AFB315BAD4AA}" type="presOf" srcId="{A524B93B-555D-4631-BE0F-36215C49F7E0}" destId="{BFB23E47-353D-4407-B16F-A44248AAA5BB}" srcOrd="0" destOrd="0" presId="urn:microsoft.com/office/officeart/2005/8/layout/default#1"/>
    <dgm:cxn modelId="{B575B848-0BF2-478C-8BCF-023B5BAABC12}" type="presOf" srcId="{B936FD1E-EF95-4DBD-A1DC-6AD7AAFA0C75}" destId="{59BB4281-5437-4DAB-9A73-B04DFF2CFB4A}" srcOrd="0" destOrd="1" presId="urn:microsoft.com/office/officeart/2005/8/layout/default#1"/>
    <dgm:cxn modelId="{3943C517-7189-4064-95E9-5BB423399740}" type="presOf" srcId="{E977E3EF-549D-41E5-BB5E-5F3E68F3780C}" destId="{59BB4281-5437-4DAB-9A73-B04DFF2CFB4A}" srcOrd="0" destOrd="3" presId="urn:microsoft.com/office/officeart/2005/8/layout/default#1"/>
    <dgm:cxn modelId="{C5FAFD2B-DFB6-4B62-9BA0-97DD345FCBE9}" type="presOf" srcId="{C46719FD-4DD0-4FF7-AED4-2E347F4F803B}" destId="{59BB4281-5437-4DAB-9A73-B04DFF2CFB4A}" srcOrd="0" destOrd="4" presId="urn:microsoft.com/office/officeart/2005/8/layout/default#1"/>
    <dgm:cxn modelId="{037202E9-63A0-4BB8-A161-E70B1749B859}" type="presOf" srcId="{D8EB812E-56F2-4B1A-A4A8-B627010A60DC}" destId="{29268E10-B9D1-44AE-85FE-519E3941FEB1}" srcOrd="0" destOrd="0" presId="urn:microsoft.com/office/officeart/2005/8/layout/default#1"/>
    <dgm:cxn modelId="{FABBC903-48C7-4558-9B61-0B9CEDEEF329}" type="presOf" srcId="{0B7AA173-F5E5-4697-8058-738DC56A5B7E}" destId="{59BB4281-5437-4DAB-9A73-B04DFF2CFB4A}" srcOrd="0" destOrd="2" presId="urn:microsoft.com/office/officeart/2005/8/layout/default#1"/>
    <dgm:cxn modelId="{44D3AD2F-1DBF-4681-A820-B5033BCA36A1}" srcId="{A524B93B-555D-4631-BE0F-36215C49F7E0}" destId="{EE4B5FFD-02FC-4DEA-AA6A-BE707ACCED86}" srcOrd="2" destOrd="0" parTransId="{88E400A4-1FBD-48E2-903A-600D99B53944}" sibTransId="{8DA534C0-7CFC-4491-A28A-75E67612D657}"/>
    <dgm:cxn modelId="{1A8372F4-78CE-4EB6-A9A9-57AE2C68F9EE}" type="presOf" srcId="{EE4B5FFD-02FC-4DEA-AA6A-BE707ACCED86}" destId="{BFB23E47-353D-4407-B16F-A44248AAA5BB}" srcOrd="0" destOrd="3" presId="urn:microsoft.com/office/officeart/2005/8/layout/default#1"/>
    <dgm:cxn modelId="{F556BE9B-B8A5-4A8E-878A-0F0CD851689A}" type="presOf" srcId="{9563D511-E90D-44AC-95FC-AACB04332EF1}" destId="{BFB23E47-353D-4407-B16F-A44248AAA5BB}" srcOrd="0" destOrd="4" presId="urn:microsoft.com/office/officeart/2005/8/layout/default#1"/>
    <dgm:cxn modelId="{D67AEFC6-64EF-4A27-89FD-4DA9971A4FF3}" srcId="{BDDE9DE9-D368-47A3-AE39-A9605850A388}" destId="{B936FD1E-EF95-4DBD-A1DC-6AD7AAFA0C75}" srcOrd="0" destOrd="0" parTransId="{1DDA9F4E-781D-476B-BE66-AF8BFA14B40A}" sibTransId="{8F7FB2DA-5F97-4701-B0F6-1A8AEB0D40B7}"/>
    <dgm:cxn modelId="{30A2E0DC-43B7-4342-8F78-0BAEC0442FA9}" srcId="{BFDEFA0D-AC59-449A-9F19-1DA0F2EC8F46}" destId="{A524B93B-555D-4631-BE0F-36215C49F7E0}" srcOrd="6" destOrd="0" parTransId="{5B92D082-3691-49E1-95AA-219273111F97}" sibTransId="{5014220B-7AF3-4F43-8C9A-89B7F3EEF2BE}"/>
    <dgm:cxn modelId="{08253321-69A8-4DD3-A5CE-40755B96C65E}" srcId="{BFDEFA0D-AC59-449A-9F19-1DA0F2EC8F46}" destId="{BDDE9DE9-D368-47A3-AE39-A9605850A388}" srcOrd="0" destOrd="0" parTransId="{0847E9C9-F164-4E7D-BD40-A031B4D71C9C}" sibTransId="{C3ED4866-D5E5-4681-A78B-7C36EE046222}"/>
    <dgm:cxn modelId="{0A4CC6F4-0A8E-435F-BCAB-7372525EEBD2}" srcId="{BFDEFA0D-AC59-449A-9F19-1DA0F2EC8F46}" destId="{2714A6AE-A441-495C-963A-23918A8085F1}" srcOrd="5" destOrd="0" parTransId="{39C2E4DC-532F-44E9-A375-CA64AEEAC96E}" sibTransId="{C6E50F18-AAF2-4272-ADD1-78DB8E0F7071}"/>
    <dgm:cxn modelId="{713A48E0-699A-4969-A761-31D6CAAB04B8}" type="presOf" srcId="{42A4EFA1-9942-4FD2-8C94-912625553AC7}" destId="{3AAFCC7F-7CCF-4EAB-98DC-90672296701F}" srcOrd="0" destOrd="1" presId="urn:microsoft.com/office/officeart/2005/8/layout/default#1"/>
    <dgm:cxn modelId="{7CDF4614-90AD-4F93-BBF5-953A083298B8}" srcId="{EDC5BCA5-9922-4E19-93DD-031692309F78}" destId="{A9CFD184-F336-45B6-84B4-CFC0F87590A9}" srcOrd="3" destOrd="0" parTransId="{95E3404C-288F-434F-8338-AD49789F6348}" sibTransId="{80159631-B82A-41D2-A9C3-CBEA7429E73E}"/>
    <dgm:cxn modelId="{3BB409B9-1F6C-48E9-B238-4EA4574FDB40}" srcId="{A524B93B-555D-4631-BE0F-36215C49F7E0}" destId="{9563D511-E90D-44AC-95FC-AACB04332EF1}" srcOrd="3" destOrd="0" parTransId="{D26D9033-FBBF-4D32-A303-504919F6EDD2}" sibTransId="{85847581-AE74-4703-A14B-655B515D0548}"/>
    <dgm:cxn modelId="{0762D4F3-C306-4D78-BE80-61C43DC6AD24}" srcId="{BFDEFA0D-AC59-449A-9F19-1DA0F2EC8F46}" destId="{D8EB812E-56F2-4B1A-A4A8-B627010A60DC}" srcOrd="2" destOrd="0" parTransId="{4E3D97A9-F2AF-4C04-A48F-7E1D738BA34F}" sibTransId="{14624830-3A00-44D4-AC75-20DB35C9E7D9}"/>
    <dgm:cxn modelId="{CE3DD735-DB22-4B77-BFF6-E6E4F59ADE81}" type="presOf" srcId="{A9CFD184-F336-45B6-84B4-CFC0F87590A9}" destId="{3AAFCC7F-7CCF-4EAB-98DC-90672296701F}" srcOrd="0" destOrd="4" presId="urn:microsoft.com/office/officeart/2005/8/layout/default#1"/>
    <dgm:cxn modelId="{685E6FE8-BB46-483A-8BC2-4227A645092F}" srcId="{EDC5BCA5-9922-4E19-93DD-031692309F78}" destId="{42A4EFA1-9942-4FD2-8C94-912625553AC7}" srcOrd="0" destOrd="0" parTransId="{A1284118-14B3-4FB8-B9C0-DD1B039FBB84}" sibTransId="{67044FC4-57FC-49E3-A7C1-063BBFD7DFA9}"/>
    <dgm:cxn modelId="{1DA2097A-D021-4B75-87E3-15B3931D9749}" type="presOf" srcId="{FD9D0E02-C73B-47C7-B93B-49D4E7FA96DB}" destId="{3AAFCC7F-7CCF-4EAB-98DC-90672296701F}" srcOrd="0" destOrd="3" presId="urn:microsoft.com/office/officeart/2005/8/layout/default#1"/>
    <dgm:cxn modelId="{2F257B48-ECFA-4EA7-B420-7476B118733A}" type="presOf" srcId="{7C675BAC-02FB-4999-BB7B-E226E34D1DB1}" destId="{7EB21D91-F7A0-4C2B-95DB-4AC73935F726}" srcOrd="0" destOrd="0" presId="urn:microsoft.com/office/officeart/2005/8/layout/default#1"/>
    <dgm:cxn modelId="{85949D0A-C0F1-4A29-9F94-19832EF8212E}" srcId="{BDDE9DE9-D368-47A3-AE39-A9605850A388}" destId="{E977E3EF-549D-41E5-BB5E-5F3E68F3780C}" srcOrd="2" destOrd="0" parTransId="{C23B6DF0-BE3E-41C4-B3C8-A54D8429DCBD}" sibTransId="{300A83AA-15D3-4ECC-A61D-935522C7302B}"/>
    <dgm:cxn modelId="{40629059-A467-4CA1-9AFF-4E288A4976C1}" srcId="{BDDE9DE9-D368-47A3-AE39-A9605850A388}" destId="{C46719FD-4DD0-4FF7-AED4-2E347F4F803B}" srcOrd="3" destOrd="0" parTransId="{800E253B-BA01-4DE5-A094-391AEB60B897}" sibTransId="{BD216616-CB07-4189-9C16-C95660CC7DCF}"/>
    <dgm:cxn modelId="{ADA6CEA6-76C0-4853-A1FA-B9B41194E58E}" type="presOf" srcId="{3B2B2ACA-7385-468A-89B7-76139DC1B8D2}" destId="{BFB23E47-353D-4407-B16F-A44248AAA5BB}" srcOrd="0" destOrd="1" presId="urn:microsoft.com/office/officeart/2005/8/layout/default#1"/>
    <dgm:cxn modelId="{87DB3023-D91A-46EE-9644-55F29C8A23CA}" srcId="{BFDEFA0D-AC59-449A-9F19-1DA0F2EC8F46}" destId="{49FE909A-FBB7-4639-AACD-2B726E5C48F1}" srcOrd="4" destOrd="0" parTransId="{03F88B65-A193-4DAC-96FB-50325A869FD8}" sibTransId="{A2C7F9D9-FD84-4BB8-8DB4-2CE75A3E0D0A}"/>
    <dgm:cxn modelId="{A4E2C643-B121-431C-AFC6-CD510667B783}" type="presOf" srcId="{BFDEFA0D-AC59-449A-9F19-1DA0F2EC8F46}" destId="{A22D01E5-A752-4D9C-B5C0-3BDA4C0E34D5}" srcOrd="0" destOrd="0" presId="urn:microsoft.com/office/officeart/2005/8/layout/default#1"/>
    <dgm:cxn modelId="{FE174056-090C-47B5-A066-7F9DC5FD2580}" srcId="{A524B93B-555D-4631-BE0F-36215C49F7E0}" destId="{3B2B2ACA-7385-468A-89B7-76139DC1B8D2}" srcOrd="0" destOrd="0" parTransId="{219C7055-049F-4AE4-AEB6-44D222B35FF3}" sibTransId="{ACDA47E5-A80F-4813-869D-F06A77E28FC8}"/>
    <dgm:cxn modelId="{DDC85F22-C090-40E9-B9B9-3D220BA621B2}" srcId="{BFDEFA0D-AC59-449A-9F19-1DA0F2EC8F46}" destId="{EDC5BCA5-9922-4E19-93DD-031692309F78}" srcOrd="1" destOrd="0" parTransId="{3597FA5E-6D3D-4DC7-AC7B-19E0FAE59697}" sibTransId="{3C3080AA-0CF2-4180-BAB4-D56CD24EE0C6}"/>
    <dgm:cxn modelId="{F2763A23-DE5F-460D-A826-7DE809188C5D}" type="presOf" srcId="{EDC5BCA5-9922-4E19-93DD-031692309F78}" destId="{3AAFCC7F-7CCF-4EAB-98DC-90672296701F}" srcOrd="0" destOrd="0" presId="urn:microsoft.com/office/officeart/2005/8/layout/default#1"/>
    <dgm:cxn modelId="{2142FD78-51AE-4FAB-B83A-5D97B053B833}" srcId="{EDC5BCA5-9922-4E19-93DD-031692309F78}" destId="{FD9D0E02-C73B-47C7-B93B-49D4E7FA96DB}" srcOrd="2" destOrd="0" parTransId="{D3017345-270C-45B5-8147-92F562F499C2}" sibTransId="{D55CAE05-B79E-4B1F-8FC1-2226B95438BC}"/>
    <dgm:cxn modelId="{6B8456FD-FE78-49C0-A4B1-D6E13CB979E8}" type="presOf" srcId="{D3E28734-515D-4AE3-B92E-669D26D91DD6}" destId="{BFB23E47-353D-4407-B16F-A44248AAA5BB}" srcOrd="0" destOrd="5" presId="urn:microsoft.com/office/officeart/2005/8/layout/default#1"/>
    <dgm:cxn modelId="{1AA8A3F9-7C90-4767-B08B-61095209DB1A}" type="presOf" srcId="{F3CB06DC-B88E-4023-9FA9-569D0D25B8A0}" destId="{3AAFCC7F-7CCF-4EAB-98DC-90672296701F}" srcOrd="0" destOrd="2" presId="urn:microsoft.com/office/officeart/2005/8/layout/default#1"/>
    <dgm:cxn modelId="{C7DE5BAF-8EAC-498B-997A-1DC6FEC074A4}" srcId="{EDC5BCA5-9922-4E19-93DD-031692309F78}" destId="{F3CB06DC-B88E-4023-9FA9-569D0D25B8A0}" srcOrd="1" destOrd="0" parTransId="{3DA7FFAE-7A5E-4D3E-8216-19453C46C9DF}" sibTransId="{A15E87DA-7DCD-480D-A7A3-4A7FD5BA7BBF}"/>
    <dgm:cxn modelId="{ABBC99B7-C7E9-4CE5-BD1F-0F87EFAD665F}" srcId="{BDDE9DE9-D368-47A3-AE39-A9605850A388}" destId="{0B7AA173-F5E5-4697-8058-738DC56A5B7E}" srcOrd="1" destOrd="0" parTransId="{330B15E2-806A-4183-AD42-E0B90E217B76}" sibTransId="{9BA51916-C963-4024-80BD-D331C27A241D}"/>
    <dgm:cxn modelId="{0859FE9F-E04F-4397-B9D5-CA051AA50EBE}" type="presParOf" srcId="{A22D01E5-A752-4D9C-B5C0-3BDA4C0E34D5}" destId="{59BB4281-5437-4DAB-9A73-B04DFF2CFB4A}" srcOrd="0" destOrd="0" presId="urn:microsoft.com/office/officeart/2005/8/layout/default#1"/>
    <dgm:cxn modelId="{E5784919-15C8-445F-B8C1-410F610CECA1}" type="presParOf" srcId="{A22D01E5-A752-4D9C-B5C0-3BDA4C0E34D5}" destId="{38CAA594-B37B-4303-81B9-AB84BEA3D46C}" srcOrd="1" destOrd="0" presId="urn:microsoft.com/office/officeart/2005/8/layout/default#1"/>
    <dgm:cxn modelId="{A801F0D4-CA8A-4100-A3F9-A2DC92E9A14F}" type="presParOf" srcId="{A22D01E5-A752-4D9C-B5C0-3BDA4C0E34D5}" destId="{3AAFCC7F-7CCF-4EAB-98DC-90672296701F}" srcOrd="2" destOrd="0" presId="urn:microsoft.com/office/officeart/2005/8/layout/default#1"/>
    <dgm:cxn modelId="{44D4E78A-BF65-4511-8EC8-F5873839AFC2}" type="presParOf" srcId="{A22D01E5-A752-4D9C-B5C0-3BDA4C0E34D5}" destId="{09AF11BD-6069-4810-8CBE-7BBDC4300862}" srcOrd="3" destOrd="0" presId="urn:microsoft.com/office/officeart/2005/8/layout/default#1"/>
    <dgm:cxn modelId="{7FFAD0D9-FA74-40C6-9F09-868769980BFA}" type="presParOf" srcId="{A22D01E5-A752-4D9C-B5C0-3BDA4C0E34D5}" destId="{29268E10-B9D1-44AE-85FE-519E3941FEB1}" srcOrd="4" destOrd="0" presId="urn:microsoft.com/office/officeart/2005/8/layout/default#1"/>
    <dgm:cxn modelId="{34EA4A4D-66A8-4492-861D-AF1378ED8818}" type="presParOf" srcId="{A22D01E5-A752-4D9C-B5C0-3BDA4C0E34D5}" destId="{C23C023A-B158-4091-A4D4-C5A3E9943C42}" srcOrd="5" destOrd="0" presId="urn:microsoft.com/office/officeart/2005/8/layout/default#1"/>
    <dgm:cxn modelId="{21A6EEF4-4243-4B6C-BEA9-3566895FAE5E}" type="presParOf" srcId="{A22D01E5-A752-4D9C-B5C0-3BDA4C0E34D5}" destId="{7EB21D91-F7A0-4C2B-95DB-4AC73935F726}" srcOrd="6" destOrd="0" presId="urn:microsoft.com/office/officeart/2005/8/layout/default#1"/>
    <dgm:cxn modelId="{544CC681-D3DD-4250-B77A-F10239ADE716}" type="presParOf" srcId="{A22D01E5-A752-4D9C-B5C0-3BDA4C0E34D5}" destId="{61B7B57C-9BEE-4998-8E18-C58E4B06A588}" srcOrd="7" destOrd="0" presId="urn:microsoft.com/office/officeart/2005/8/layout/default#1"/>
    <dgm:cxn modelId="{D9541490-71BB-4375-A7E0-C4857788A35E}" type="presParOf" srcId="{A22D01E5-A752-4D9C-B5C0-3BDA4C0E34D5}" destId="{E00F975C-4C67-458C-8055-E446F89DAAE8}" srcOrd="8" destOrd="0" presId="urn:microsoft.com/office/officeart/2005/8/layout/default#1"/>
    <dgm:cxn modelId="{7338B28E-74FB-4F47-876E-6B0332CC1834}" type="presParOf" srcId="{A22D01E5-A752-4D9C-B5C0-3BDA4C0E34D5}" destId="{B7272E34-E3AD-499A-9495-75FF50BFE322}" srcOrd="9" destOrd="0" presId="urn:microsoft.com/office/officeart/2005/8/layout/default#1"/>
    <dgm:cxn modelId="{4BDA4F24-717B-4CF6-A4C6-E188BEA2E6D3}" type="presParOf" srcId="{A22D01E5-A752-4D9C-B5C0-3BDA4C0E34D5}" destId="{13B882A0-5B9F-4E32-9D98-B01A07A60865}" srcOrd="10" destOrd="0" presId="urn:microsoft.com/office/officeart/2005/8/layout/default#1"/>
    <dgm:cxn modelId="{34812997-19A2-4DEF-9F57-0FAE9A693F5F}" type="presParOf" srcId="{A22D01E5-A752-4D9C-B5C0-3BDA4C0E34D5}" destId="{B7B5F806-E2CD-432E-8674-20DF4D47B2F5}" srcOrd="11" destOrd="0" presId="urn:microsoft.com/office/officeart/2005/8/layout/default#1"/>
    <dgm:cxn modelId="{918CCA75-CD31-4C67-B8E1-097CAF170BF0}" type="presParOf" srcId="{A22D01E5-A752-4D9C-B5C0-3BDA4C0E34D5}" destId="{BFB23E47-353D-4407-B16F-A44248AAA5B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B4281-5437-4DAB-9A73-B04DFF2CFB4A}">
      <dsp:nvSpPr>
        <dsp:cNvPr id="0" name=""/>
        <dsp:cNvSpPr/>
      </dsp:nvSpPr>
      <dsp:spPr>
        <a:xfrm>
          <a:off x="931912" y="2676"/>
          <a:ext cx="2077655" cy="18081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Cuyahoga County Fiscal Officer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Property characteristics (yearly)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Deed transfers (weekly)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Mortgage and other lien recordings (weekly)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Tax delinquency and property values (monthly)</a:t>
          </a:r>
          <a:endParaRPr lang="en-US" sz="1100" kern="1200" dirty="0"/>
        </a:p>
      </dsp:txBody>
      <dsp:txXfrm>
        <a:off x="931912" y="2676"/>
        <a:ext cx="2077655" cy="1808147"/>
      </dsp:txXfrm>
    </dsp:sp>
    <dsp:sp modelId="{3AAFCC7F-7CCF-4EAB-98DC-90672296701F}">
      <dsp:nvSpPr>
        <dsp:cNvPr id="0" name=""/>
        <dsp:cNvSpPr/>
      </dsp:nvSpPr>
      <dsp:spPr>
        <a:xfrm>
          <a:off x="3075972" y="2676"/>
          <a:ext cx="2077655" cy="1808147"/>
        </a:xfrm>
        <a:prstGeom prst="rect">
          <a:avLst/>
        </a:prstGeom>
        <a:solidFill>
          <a:schemeClr val="accent4">
            <a:hueOff val="654910"/>
            <a:satOff val="7758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City of Cleveland- Building and Housing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Permits (weekly)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Condemnations/Violation (weekly)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Demolitions (weekly)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Rental registry (irregular)</a:t>
          </a:r>
          <a:endParaRPr lang="en-US" sz="1200" kern="1200" dirty="0"/>
        </a:p>
      </dsp:txBody>
      <dsp:txXfrm>
        <a:off x="3075972" y="2676"/>
        <a:ext cx="2077655" cy="1808147"/>
      </dsp:txXfrm>
    </dsp:sp>
    <dsp:sp modelId="{29268E10-B9D1-44AE-85FE-519E3941FEB1}">
      <dsp:nvSpPr>
        <dsp:cNvPr id="0" name=""/>
        <dsp:cNvSpPr/>
      </dsp:nvSpPr>
      <dsp:spPr>
        <a:xfrm>
          <a:off x="5220031" y="2676"/>
          <a:ext cx="2077655" cy="1808147"/>
        </a:xfrm>
        <a:prstGeom prst="rect">
          <a:avLst/>
        </a:prstGeom>
        <a:solidFill>
          <a:schemeClr val="accent4">
            <a:hueOff val="1309820"/>
            <a:satOff val="15516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Cuyahoga Count Common Pleas Court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Foreclosure filings and court docket entries (weekly)</a:t>
          </a:r>
        </a:p>
      </dsp:txBody>
      <dsp:txXfrm>
        <a:off x="5220031" y="2676"/>
        <a:ext cx="2077655" cy="1808147"/>
      </dsp:txXfrm>
    </dsp:sp>
    <dsp:sp modelId="{7EB21D91-F7A0-4C2B-95DB-4AC73935F726}">
      <dsp:nvSpPr>
        <dsp:cNvPr id="0" name=""/>
        <dsp:cNvSpPr/>
      </dsp:nvSpPr>
      <dsp:spPr>
        <a:xfrm>
          <a:off x="931912" y="1877226"/>
          <a:ext cx="2077655" cy="1808147"/>
        </a:xfrm>
        <a:prstGeom prst="rect">
          <a:avLst/>
        </a:prstGeom>
        <a:solidFill>
          <a:schemeClr val="accent4">
            <a:hueOff val="1964729"/>
            <a:satOff val="23273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Cuyahoga County Sheriff’s Department</a:t>
          </a:r>
          <a:br>
            <a:rPr lang="en-US" sz="1700" kern="1200" dirty="0" smtClean="0"/>
          </a:br>
          <a:endParaRPr lang="en-US" sz="12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Scheduled sheriff’s sales (weekly)</a:t>
          </a:r>
          <a:endParaRPr lang="en-US" sz="1200" kern="1200" dirty="0"/>
        </a:p>
      </dsp:txBody>
      <dsp:txXfrm>
        <a:off x="931912" y="1877226"/>
        <a:ext cx="2077655" cy="1808147"/>
      </dsp:txXfrm>
    </dsp:sp>
    <dsp:sp modelId="{E00F975C-4C67-458C-8055-E446F89DAAE8}">
      <dsp:nvSpPr>
        <dsp:cNvPr id="0" name=""/>
        <dsp:cNvSpPr/>
      </dsp:nvSpPr>
      <dsp:spPr>
        <a:xfrm>
          <a:off x="3075972" y="1877226"/>
          <a:ext cx="2077655" cy="1808147"/>
        </a:xfrm>
        <a:prstGeom prst="rect">
          <a:avLst/>
        </a:prstGeom>
        <a:solidFill>
          <a:schemeClr val="accent4">
            <a:hueOff val="2619639"/>
            <a:satOff val="31031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Cuyahoga Land Bank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Acquisitions, dispositions, demolitions (weekly)</a:t>
          </a:r>
          <a:endParaRPr lang="en-US" sz="1200" kern="1200" dirty="0"/>
        </a:p>
      </dsp:txBody>
      <dsp:txXfrm>
        <a:off x="3075972" y="1877226"/>
        <a:ext cx="2077655" cy="1808147"/>
      </dsp:txXfrm>
    </dsp:sp>
    <dsp:sp modelId="{13B882A0-5B9F-4E32-9D98-B01A07A60865}">
      <dsp:nvSpPr>
        <dsp:cNvPr id="0" name=""/>
        <dsp:cNvSpPr/>
      </dsp:nvSpPr>
      <dsp:spPr>
        <a:xfrm>
          <a:off x="5220031" y="1877226"/>
          <a:ext cx="2077655" cy="1808147"/>
        </a:xfrm>
        <a:prstGeom prst="rect">
          <a:avLst/>
        </a:prstGeom>
        <a:solidFill>
          <a:schemeClr val="accent4">
            <a:hueOff val="3274549"/>
            <a:satOff val="38789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City of Cleveland- Comm. </a:t>
          </a:r>
          <a:r>
            <a:rPr lang="en-US" sz="1700" kern="1200" dirty="0" err="1" smtClean="0"/>
            <a:t>Dev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Vacant and blighted survey (as conducted)</a:t>
          </a:r>
          <a:endParaRPr lang="en-US" sz="1200" kern="1200" dirty="0"/>
        </a:p>
      </dsp:txBody>
      <dsp:txXfrm>
        <a:off x="5220031" y="1877226"/>
        <a:ext cx="2077655" cy="1808147"/>
      </dsp:txXfrm>
    </dsp:sp>
    <dsp:sp modelId="{BFB23E47-353D-4407-B16F-A44248AAA5BB}">
      <dsp:nvSpPr>
        <dsp:cNvPr id="0" name=""/>
        <dsp:cNvSpPr/>
      </dsp:nvSpPr>
      <dsp:spPr>
        <a:xfrm>
          <a:off x="3075972" y="3751776"/>
          <a:ext cx="2077655" cy="1808147"/>
        </a:xfrm>
        <a:prstGeom prst="rect">
          <a:avLst/>
        </a:prstGeom>
        <a:solidFill>
          <a:schemeClr val="accent4">
            <a:hueOff val="3929459"/>
            <a:satOff val="46547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sources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USPS vacancy data (every other month)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NPI Programmatic data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Suburban demolition data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Neighborhood assets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Section 8 vouchers</a:t>
          </a:r>
          <a:endParaRPr lang="en-US" sz="1200" kern="1200" dirty="0"/>
        </a:p>
      </dsp:txBody>
      <dsp:txXfrm>
        <a:off x="3075972" y="3751776"/>
        <a:ext cx="2077655" cy="180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F67897-4820-4258-914C-350C2C2DD2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05BE3-D15D-4804-80C4-072F65BCDE0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12D2-B3F9-4F7E-A60E-5CED9903C4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BA9C-1C09-44B3-94E3-ECEF4B6A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384E-45AB-4D9E-A0A7-7C27D507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30000">
              <a:srgbClr val="5F98B5">
                <a:alpha val="6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EA498B-4105-4E17-89D6-EF67556A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534400" cy="1752600"/>
          </a:xfrm>
        </p:spPr>
        <p:txBody>
          <a:bodyPr/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Clumper</a:t>
            </a:r>
            <a:r>
              <a:rPr lang="en-US" sz="3600" b="1" dirty="0" smtClean="0"/>
              <a:t>: Finding Needles in a Property </a:t>
            </a:r>
            <a:r>
              <a:rPr lang="en-US" sz="3600" b="1" dirty="0" smtClean="0"/>
              <a:t>Haystack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Research Associate, Center on Urban Poverty and Community Development, Case Western Reserve </a:t>
            </a:r>
            <a:r>
              <a:rPr lang="en-US" sz="1800" b="1" dirty="0" smtClean="0"/>
              <a:t>University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Michael Schramm, Director of IT and Research</a:t>
            </a:r>
          </a:p>
          <a:p>
            <a:r>
              <a:rPr lang="en-US" sz="1800" b="1" dirty="0" smtClean="0"/>
              <a:t>Cuyahoga Land Bank</a:t>
            </a:r>
            <a:endParaRPr lang="en-US" sz="1800" b="1" dirty="0"/>
          </a:p>
        </p:txBody>
      </p:sp>
      <p:pic>
        <p:nvPicPr>
          <p:cNvPr id="4" name="Picture 3" descr="logo_horiz_1000px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232" y="4800600"/>
            <a:ext cx="37217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312D2-B3F9-4F7E-A60E-5CED9903C4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 descr="V:\Case Logo\2010 Logo Revision\CWRU MSASS Case-Blu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53000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Clumping – Step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sz="5400" dirty="0" smtClean="0"/>
              <a:t>Collect LOTS of administrative data property data across many sources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Clumping – Step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Create data tiers based on priority by looking across the administrative data sources to try to figure out the most recent status and/or ownership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Clumping – Step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Create parcel adjacency matrix (there is an extension in </a:t>
            </a:r>
            <a:r>
              <a:rPr lang="en-US" dirty="0" err="1" smtClean="0"/>
              <a:t>ArcGIS</a:t>
            </a:r>
            <a:r>
              <a:rPr lang="en-US" dirty="0" smtClean="0"/>
              <a:t> [AdjacentFeatures_93.msi</a:t>
            </a:r>
            <a:r>
              <a:rPr lang="en-US" dirty="0" smtClean="0"/>
              <a:t>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5105400" cy="330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Clumping – Step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script that takes associates tier data with adjacency matrix (we used java and </a:t>
            </a:r>
            <a:r>
              <a:rPr lang="en-US" dirty="0" err="1" smtClean="0"/>
              <a:t>mysql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5889625" cy="37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58501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Clumping – Step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Put clumped results in an interface to make results accessible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954118" cy="53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 descr="othervaca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>
            <a:spLocks/>
          </p:cNvSpPr>
          <p:nvPr/>
        </p:nvSpPr>
        <p:spPr bwMode="auto">
          <a:xfrm>
            <a:off x="4733925" y="3676650"/>
            <a:ext cx="590550" cy="544513"/>
          </a:xfrm>
          <a:custGeom>
            <a:avLst/>
            <a:gdLst>
              <a:gd name="T0" fmla="*/ 0 w 372"/>
              <a:gd name="T1" fmla="*/ 733425 h 343"/>
              <a:gd name="T2" fmla="*/ 3114675 w 372"/>
              <a:gd name="T3" fmla="*/ 600075 h 343"/>
              <a:gd name="T4" fmla="*/ 3105151 w 372"/>
              <a:gd name="T5" fmla="*/ 0 h 343"/>
              <a:gd name="T6" fmla="*/ 9525 w 372"/>
              <a:gd name="T7" fmla="*/ 142875 h 343"/>
              <a:gd name="T8" fmla="*/ 0 w 372"/>
              <a:gd name="T9" fmla="*/ 733425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2" h="343">
                <a:moveTo>
                  <a:pt x="12" y="342"/>
                </a:moveTo>
                <a:lnTo>
                  <a:pt x="372" y="343"/>
                </a:lnTo>
                <a:lnTo>
                  <a:pt x="372" y="0"/>
                </a:lnTo>
                <a:lnTo>
                  <a:pt x="0" y="0"/>
                </a:lnTo>
                <a:lnTo>
                  <a:pt x="12" y="342"/>
                </a:lnTo>
                <a:close/>
              </a:path>
            </a:pathLst>
          </a:custGeom>
          <a:noFill/>
          <a:ln w="47625" cap="flat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667000" y="6396335"/>
            <a:ext cx="35052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Clumping!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2390775" y="3190875"/>
            <a:ext cx="657225" cy="542925"/>
          </a:xfrm>
          <a:custGeom>
            <a:avLst/>
            <a:gdLst>
              <a:gd name="T0" fmla="*/ 0 w 414"/>
              <a:gd name="T1" fmla="*/ 733425 h 342"/>
              <a:gd name="T2" fmla="*/ 3114675 w 414"/>
              <a:gd name="T3" fmla="*/ 600075 h 342"/>
              <a:gd name="T4" fmla="*/ 3105151 w 414"/>
              <a:gd name="T5" fmla="*/ 0 h 342"/>
              <a:gd name="T6" fmla="*/ 9525 w 414"/>
              <a:gd name="T7" fmla="*/ 142875 h 342"/>
              <a:gd name="T8" fmla="*/ 0 w 414"/>
              <a:gd name="T9" fmla="*/ 733425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4" h="342">
                <a:moveTo>
                  <a:pt x="6" y="342"/>
                </a:moveTo>
                <a:lnTo>
                  <a:pt x="414" y="318"/>
                </a:lnTo>
                <a:lnTo>
                  <a:pt x="402" y="0"/>
                </a:lnTo>
                <a:lnTo>
                  <a:pt x="0" y="12"/>
                </a:lnTo>
                <a:lnTo>
                  <a:pt x="6" y="342"/>
                </a:lnTo>
                <a:close/>
              </a:path>
            </a:pathLst>
          </a:custGeom>
          <a:noFill/>
          <a:ln w="47625" cap="flat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3571875" y="5581650"/>
            <a:ext cx="390525" cy="628650"/>
          </a:xfrm>
          <a:custGeom>
            <a:avLst/>
            <a:gdLst>
              <a:gd name="T0" fmla="*/ 0 w 246"/>
              <a:gd name="T1" fmla="*/ 733425 h 396"/>
              <a:gd name="T2" fmla="*/ 3114675 w 246"/>
              <a:gd name="T3" fmla="*/ 600075 h 396"/>
              <a:gd name="T4" fmla="*/ 3105151 w 246"/>
              <a:gd name="T5" fmla="*/ 0 h 396"/>
              <a:gd name="T6" fmla="*/ 9525 w 246"/>
              <a:gd name="T7" fmla="*/ 142875 h 396"/>
              <a:gd name="T8" fmla="*/ 0 w 246"/>
              <a:gd name="T9" fmla="*/ 733425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" h="396">
                <a:moveTo>
                  <a:pt x="12" y="396"/>
                </a:moveTo>
                <a:lnTo>
                  <a:pt x="246" y="390"/>
                </a:lnTo>
                <a:lnTo>
                  <a:pt x="246" y="0"/>
                </a:lnTo>
                <a:lnTo>
                  <a:pt x="0" y="6"/>
                </a:lnTo>
                <a:lnTo>
                  <a:pt x="12" y="396"/>
                </a:lnTo>
                <a:close/>
              </a:path>
            </a:pathLst>
          </a:custGeom>
          <a:noFill/>
          <a:ln w="47625" cap="flat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4191000" y="2514600"/>
            <a:ext cx="466725" cy="628650"/>
          </a:xfrm>
          <a:custGeom>
            <a:avLst/>
            <a:gdLst>
              <a:gd name="T0" fmla="*/ 0 w 246"/>
              <a:gd name="T1" fmla="*/ 733425 h 396"/>
              <a:gd name="T2" fmla="*/ 3114675 w 246"/>
              <a:gd name="T3" fmla="*/ 600075 h 396"/>
              <a:gd name="T4" fmla="*/ 3105151 w 246"/>
              <a:gd name="T5" fmla="*/ 0 h 396"/>
              <a:gd name="T6" fmla="*/ 9525 w 246"/>
              <a:gd name="T7" fmla="*/ 142875 h 396"/>
              <a:gd name="T8" fmla="*/ 0 w 246"/>
              <a:gd name="T9" fmla="*/ 733425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" h="396">
                <a:moveTo>
                  <a:pt x="12" y="396"/>
                </a:moveTo>
                <a:lnTo>
                  <a:pt x="246" y="390"/>
                </a:lnTo>
                <a:lnTo>
                  <a:pt x="246" y="0"/>
                </a:lnTo>
                <a:lnTo>
                  <a:pt x="0" y="6"/>
                </a:lnTo>
                <a:lnTo>
                  <a:pt x="12" y="396"/>
                </a:lnTo>
                <a:close/>
              </a:path>
            </a:pathLst>
          </a:custGeom>
          <a:noFill/>
          <a:ln w="47625" cap="flat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3962400" y="57912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flipH="1">
            <a:off x="5334000" y="38100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 flipH="1">
            <a:off x="4724400" y="28194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 flipH="1">
            <a:off x="3048000" y="34290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3581400" y="3124200"/>
            <a:ext cx="7620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1.38 acres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5867400" y="3429000"/>
            <a:ext cx="7620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1.2 acres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5257800" y="2514600"/>
            <a:ext cx="9906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.6 acres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4495800" y="5410200"/>
            <a:ext cx="7620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1.33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NEO CANDO Suite of Applications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447800"/>
            <a:ext cx="5257800" cy="54035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384E-45AB-4D9E-A0A7-7C27D507B5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3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NST Web App?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Online, interactive, regularly updated property data interface</a:t>
            </a:r>
          </a:p>
          <a:p>
            <a:pPr lvl="1"/>
            <a:r>
              <a:rPr lang="en-US" sz="1800" dirty="0" smtClean="0"/>
              <a:t>Searchable</a:t>
            </a:r>
          </a:p>
          <a:p>
            <a:pPr lvl="1"/>
            <a:r>
              <a:rPr lang="en-US" sz="1800" dirty="0" smtClean="0"/>
              <a:t>Filterable</a:t>
            </a:r>
          </a:p>
          <a:p>
            <a:pPr lvl="1"/>
            <a:r>
              <a:rPr lang="en-US" sz="1800" dirty="0" smtClean="0"/>
              <a:t>Sortable</a:t>
            </a:r>
          </a:p>
          <a:p>
            <a:pPr lvl="1"/>
            <a:r>
              <a:rPr lang="en-US" sz="1800" dirty="0" smtClean="0"/>
              <a:t>Map-able</a:t>
            </a:r>
          </a:p>
          <a:p>
            <a:pPr lvl="1"/>
            <a:r>
              <a:rPr lang="en-US" sz="1800" dirty="0" smtClean="0"/>
              <a:t>Downloadable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Geographically referenced</a:t>
            </a:r>
          </a:p>
          <a:p>
            <a:pPr lvl="1"/>
            <a:r>
              <a:rPr lang="en-US" sz="1800" dirty="0" smtClean="0"/>
              <a:t>Wards, County council districts</a:t>
            </a:r>
          </a:p>
          <a:p>
            <a:pPr lvl="1"/>
            <a:r>
              <a:rPr lang="en-US" sz="1800" dirty="0" smtClean="0"/>
              <a:t>Target areas (</a:t>
            </a:r>
            <a:r>
              <a:rPr lang="en-US" sz="1800" dirty="0" err="1" smtClean="0"/>
              <a:t>sii</a:t>
            </a:r>
            <a:r>
              <a:rPr lang="en-US" sz="1800" dirty="0" smtClean="0"/>
              <a:t>, nsp2, economic development)</a:t>
            </a:r>
          </a:p>
          <a:p>
            <a:pPr lvl="1"/>
            <a:r>
              <a:rPr lang="en-US" sz="1800" dirty="0" smtClean="0"/>
              <a:t>Census (blocks, tracts, etc)</a:t>
            </a:r>
          </a:p>
          <a:p>
            <a:pPr lvl="1"/>
            <a:r>
              <a:rPr lang="en-US" sz="1800" dirty="0" smtClean="0"/>
              <a:t>Municipal and neighborhoods</a:t>
            </a:r>
          </a:p>
          <a:p>
            <a:endParaRPr lang="en-US" sz="1800" dirty="0" smtClean="0"/>
          </a:p>
          <a:p>
            <a:r>
              <a:rPr lang="en-US" sz="1800" dirty="0" smtClean="0"/>
              <a:t>Parcel- level</a:t>
            </a:r>
          </a:p>
          <a:p>
            <a:endParaRPr lang="en-US" sz="1800" dirty="0" smtClean="0"/>
          </a:p>
          <a:p>
            <a:r>
              <a:rPr lang="en-US" sz="1800" dirty="0" smtClean="0"/>
              <a:t>Current snapshot (updated weekly)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9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sites for projects</a:t>
            </a:r>
          </a:p>
          <a:p>
            <a:pPr lvl="1"/>
            <a:r>
              <a:rPr lang="en-US" dirty="0" smtClean="0"/>
              <a:t>Urban agriculture</a:t>
            </a:r>
          </a:p>
          <a:p>
            <a:pPr lvl="1"/>
            <a:r>
              <a:rPr lang="en-US" dirty="0" smtClean="0"/>
              <a:t>Storm water management</a:t>
            </a:r>
          </a:p>
          <a:p>
            <a:pPr lvl="1"/>
            <a:r>
              <a:rPr lang="en-US" dirty="0" smtClean="0"/>
              <a:t>Solar farms</a:t>
            </a:r>
          </a:p>
          <a:p>
            <a:pPr lvl="1"/>
            <a:r>
              <a:rPr lang="en-US" dirty="0" smtClean="0"/>
              <a:t>Economic development</a:t>
            </a:r>
          </a:p>
          <a:p>
            <a:r>
              <a:rPr lang="en-US" dirty="0" smtClean="0"/>
              <a:t>Make tax foreclosure recommendations (grow the clumps!)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Sources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7267408"/>
              </p:ext>
            </p:extLst>
          </p:nvPr>
        </p:nvGraphicFramePr>
        <p:xfrm>
          <a:off x="152400" y="12192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8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Added Value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mining- key text phrases like “confirmation of sale” and “decree of foreclosure”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Probable vacant lots</a:t>
            </a:r>
          </a:p>
          <a:p>
            <a:pPr lvl="2"/>
            <a:r>
              <a:rPr lang="en-US" dirty="0" smtClean="0"/>
              <a:t>No building value</a:t>
            </a:r>
          </a:p>
          <a:p>
            <a:pPr lvl="2"/>
            <a:r>
              <a:rPr lang="en-US" dirty="0" smtClean="0"/>
              <a:t>Not tax abated</a:t>
            </a:r>
          </a:p>
          <a:p>
            <a:pPr lvl="2"/>
            <a:r>
              <a:rPr lang="en-US" dirty="0" smtClean="0"/>
              <a:t>Demolished by City of Cleveland, suburbs, Cuyahoga Land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Foreclosure Type and Status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Probable vacancy</a:t>
            </a:r>
          </a:p>
          <a:p>
            <a:pPr lvl="2"/>
            <a:r>
              <a:rPr lang="en-US" dirty="0" smtClean="0"/>
              <a:t>City of Cleveland’s vacant and blighted structure survey</a:t>
            </a:r>
          </a:p>
          <a:p>
            <a:pPr lvl="2"/>
            <a:r>
              <a:rPr lang="en-US" dirty="0" smtClean="0"/>
              <a:t>USPS postal vacancy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9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</a:rPr>
              <a:t>Cuyahoga Land Bank – NEO CANDO – NST Data Trajectory Tiers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4953000" cy="1323975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Tier 1 – </a:t>
            </a:r>
            <a:r>
              <a:rPr lang="en-US" sz="1600" b="1" u="sng" dirty="0">
                <a:latin typeface="+mn-lt"/>
              </a:rPr>
              <a:t>UNDER CONROL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In Cuyahoga Land Bank Inventory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Properties pending transfer to Cuyahoga Land Bank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In Municipal Land Bank Inventory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State Forfeiture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4953000" cy="1570038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Tier 2 – </a:t>
            </a:r>
            <a:r>
              <a:rPr lang="en-US" sz="1600" b="1" u="sng" dirty="0">
                <a:latin typeface="+mn-lt"/>
              </a:rPr>
              <a:t>ABOUT TO BE UNDER CONTROL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Nuisance Demo (Municipal/Cuyahoga Land Bank)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Tax foreclosure Affidavit to Municipal Land Bank)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Tax foreclosure Affidavit to Cuyahoga land Bank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Fannie Mae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HUD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256088"/>
            <a:ext cx="4953000" cy="10779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Tier 3 – </a:t>
            </a:r>
            <a:r>
              <a:rPr lang="en-US" sz="1600" b="1" u="sng" dirty="0">
                <a:latin typeface="+mn-lt"/>
              </a:rPr>
              <a:t>CAN STEER TO PRODUCTIVE USE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Tax foreclosure affidavit – not sent to a Land Bank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Tax foreclosure (not dismissed)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Tax delinquency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410200"/>
            <a:ext cx="4953000" cy="1323975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Tier 4 – </a:t>
            </a:r>
            <a:r>
              <a:rPr lang="en-US" sz="1600" b="1" u="sng" dirty="0">
                <a:latin typeface="+mn-lt"/>
              </a:rPr>
              <a:t>OTHER VACANT/BLIGHTED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Mortgage foreclosure (not dismissed)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Bank Owned (not HUD or Fannie Mae)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Other vacant lot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Other vacant structure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57200" y="5181600"/>
            <a:ext cx="4419600" cy="1384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j-lt"/>
              </a:rPr>
              <a:t>Tiers 1, 2, 3 adjacency analysis greater than 2 acres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CLRC">
      <a:dk1>
        <a:srgbClr val="0A3262"/>
      </a:dk1>
      <a:lt1>
        <a:srgbClr val="0A3262"/>
      </a:lt1>
      <a:dk2>
        <a:srgbClr val="0A3262"/>
      </a:dk2>
      <a:lt2>
        <a:srgbClr val="4893AA"/>
      </a:lt2>
      <a:accent1>
        <a:srgbClr val="00B050"/>
      </a:accent1>
      <a:accent2>
        <a:srgbClr val="FFFFFF"/>
      </a:accent2>
      <a:accent3>
        <a:srgbClr val="812C23"/>
      </a:accent3>
      <a:accent4>
        <a:srgbClr val="8C7B70"/>
      </a:accent4>
      <a:accent5>
        <a:srgbClr val="92D050"/>
      </a:accent5>
      <a:accent6>
        <a:srgbClr val="A86C2A"/>
      </a:accent6>
      <a:hlink>
        <a:srgbClr val="FFFFFF"/>
      </a:hlink>
      <a:folHlink>
        <a:srgbClr val="F2F2F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550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Slide 1</vt:lpstr>
      <vt:lpstr>Slide 2</vt:lpstr>
      <vt:lpstr>NEO CANDO Suite of Applications</vt:lpstr>
      <vt:lpstr>What is the NST Web App?</vt:lpstr>
      <vt:lpstr>Applications</vt:lpstr>
      <vt:lpstr>Data Sources</vt:lpstr>
      <vt:lpstr>Added Value</vt:lpstr>
      <vt:lpstr>Cuyahoga Land Bank – NEO CANDO – NST Data Trajectory Tiers</vt:lpstr>
      <vt:lpstr>Slide 9</vt:lpstr>
      <vt:lpstr>Clumping – Step 1</vt:lpstr>
      <vt:lpstr>Clumping – Step 2</vt:lpstr>
      <vt:lpstr>Clumping – Step 3</vt:lpstr>
      <vt:lpstr>Clumping – Step 4</vt:lpstr>
      <vt:lpstr>Clumping – Step 5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cclrcadmin</dc:creator>
  <cp:lastModifiedBy>schramm</cp:lastModifiedBy>
  <cp:revision>58</cp:revision>
  <dcterms:created xsi:type="dcterms:W3CDTF">2011-07-25T12:14:09Z</dcterms:created>
  <dcterms:modified xsi:type="dcterms:W3CDTF">2013-06-13T01:11:57Z</dcterms:modified>
</cp:coreProperties>
</file>