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711" r:id="rId6"/>
  </p:sldMasterIdLst>
  <p:notesMasterIdLst>
    <p:notesMasterId r:id="rId22"/>
  </p:notesMasterIdLst>
  <p:handoutMasterIdLst>
    <p:handoutMasterId r:id="rId23"/>
  </p:handoutMasterIdLst>
  <p:sldIdLst>
    <p:sldId id="454" r:id="rId7"/>
    <p:sldId id="557" r:id="rId8"/>
    <p:sldId id="561" r:id="rId9"/>
    <p:sldId id="532" r:id="rId10"/>
    <p:sldId id="558" r:id="rId11"/>
    <p:sldId id="517" r:id="rId12"/>
    <p:sldId id="536" r:id="rId13"/>
    <p:sldId id="562" r:id="rId14"/>
    <p:sldId id="567" r:id="rId15"/>
    <p:sldId id="563" r:id="rId16"/>
    <p:sldId id="569" r:id="rId17"/>
    <p:sldId id="564" r:id="rId18"/>
    <p:sldId id="568" r:id="rId19"/>
    <p:sldId id="555" r:id="rId20"/>
    <p:sldId id="556" r:id="rId2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tone Sans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0"/>
    <a:srgbClr val="0037A4"/>
    <a:srgbClr val="FF66FF"/>
    <a:srgbClr val="007A3C"/>
    <a:srgbClr val="33CC33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87546" autoAdjust="0"/>
  </p:normalViewPr>
  <p:slideViewPr>
    <p:cSldViewPr>
      <p:cViewPr varScale="1">
        <p:scale>
          <a:sx n="95" d="100"/>
          <a:sy n="95" d="100"/>
        </p:scale>
        <p:origin x="-1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0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898" y="36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Testing!$S$3</c:f>
              <c:strCache>
                <c:ptCount val="1"/>
                <c:pt idx="0">
                  <c:v>Reading G3</c:v>
                </c:pt>
              </c:strCache>
            </c:strRef>
          </c:tx>
          <c:spPr>
            <a:ln w="57150">
              <a:prstDash val="sysDash"/>
            </a:ln>
          </c:spPr>
          <c:marker>
            <c:symbol val="none"/>
          </c:marker>
          <c:cat>
            <c:strRef>
              <c:f>Testing!$R$4:$R$8</c:f>
              <c:strCache>
                <c:ptCount val="5"/>
                <c:pt idx="0">
                  <c:v>0 moves</c:v>
                </c:pt>
                <c:pt idx="1">
                  <c:v>1 summer move only</c:v>
                </c:pt>
                <c:pt idx="2">
                  <c:v>1 school year move only</c:v>
                </c:pt>
                <c:pt idx="3">
                  <c:v>2 moves</c:v>
                </c:pt>
                <c:pt idx="4">
                  <c:v>3+ moves</c:v>
                </c:pt>
              </c:strCache>
            </c:strRef>
          </c:cat>
          <c:val>
            <c:numRef>
              <c:f>Testing!$S$4:$S$8</c:f>
              <c:numCache>
                <c:formatCode>0</c:formatCode>
                <c:ptCount val="5"/>
                <c:pt idx="0">
                  <c:v>405.69499999999999</c:v>
                </c:pt>
                <c:pt idx="1">
                  <c:v>402.22899999999998</c:v>
                </c:pt>
                <c:pt idx="2">
                  <c:v>394.76799999999997</c:v>
                </c:pt>
                <c:pt idx="3">
                  <c:v>394.23599999999999</c:v>
                </c:pt>
                <c:pt idx="4">
                  <c:v>390.41800000000001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Testing!$T$3</c:f>
              <c:strCache>
                <c:ptCount val="1"/>
                <c:pt idx="0">
                  <c:v>Math G3</c:v>
                </c:pt>
              </c:strCache>
            </c:strRef>
          </c:tx>
          <c:spPr>
            <a:ln w="57150">
              <a:solidFill>
                <a:srgbClr val="4BACC6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Testing!$R$4:$R$8</c:f>
              <c:strCache>
                <c:ptCount val="5"/>
                <c:pt idx="0">
                  <c:v>0 moves</c:v>
                </c:pt>
                <c:pt idx="1">
                  <c:v>1 summer move only</c:v>
                </c:pt>
                <c:pt idx="2">
                  <c:v>1 school year move only</c:v>
                </c:pt>
                <c:pt idx="3">
                  <c:v>2 moves</c:v>
                </c:pt>
                <c:pt idx="4">
                  <c:v>3+ moves</c:v>
                </c:pt>
              </c:strCache>
            </c:strRef>
          </c:cat>
          <c:val>
            <c:numRef>
              <c:f>Testing!$T$4:$T$8</c:f>
              <c:numCache>
                <c:formatCode>0</c:formatCode>
                <c:ptCount val="5"/>
                <c:pt idx="0">
                  <c:v>408.25400000000002</c:v>
                </c:pt>
                <c:pt idx="1">
                  <c:v>404.54300000000001</c:v>
                </c:pt>
                <c:pt idx="2">
                  <c:v>396.27499999999998</c:v>
                </c:pt>
                <c:pt idx="3">
                  <c:v>395.13600000000002</c:v>
                </c:pt>
                <c:pt idx="4">
                  <c:v>389.36399999999998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Testing!$U$3</c:f>
              <c:strCache>
                <c:ptCount val="1"/>
                <c:pt idx="0">
                  <c:v>Reading G8</c:v>
                </c:pt>
              </c:strCache>
            </c:strRef>
          </c:tx>
          <c:spPr>
            <a:ln w="57150">
              <a:prstDash val="sysDash"/>
            </a:ln>
          </c:spPr>
          <c:marker>
            <c:symbol val="none"/>
          </c:marker>
          <c:cat>
            <c:strRef>
              <c:f>Testing!$R$4:$R$8</c:f>
              <c:strCache>
                <c:ptCount val="5"/>
                <c:pt idx="0">
                  <c:v>0 moves</c:v>
                </c:pt>
                <c:pt idx="1">
                  <c:v>1 summer move only</c:v>
                </c:pt>
                <c:pt idx="2">
                  <c:v>1 school year move only</c:v>
                </c:pt>
                <c:pt idx="3">
                  <c:v>2 moves</c:v>
                </c:pt>
                <c:pt idx="4">
                  <c:v>3+ moves</c:v>
                </c:pt>
              </c:strCache>
            </c:strRef>
          </c:cat>
          <c:val>
            <c:numRef>
              <c:f>Testing!$U$4:$U$8</c:f>
              <c:numCache>
                <c:formatCode>0</c:formatCode>
                <c:ptCount val="5"/>
                <c:pt idx="0">
                  <c:v>412.92399999999998</c:v>
                </c:pt>
                <c:pt idx="1">
                  <c:v>404.74400000000003</c:v>
                </c:pt>
                <c:pt idx="2">
                  <c:v>400.40199999999999</c:v>
                </c:pt>
                <c:pt idx="3">
                  <c:v>400.69099999999997</c:v>
                </c:pt>
                <c:pt idx="4">
                  <c:v>389.738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Testing!$V$3</c:f>
              <c:strCache>
                <c:ptCount val="1"/>
                <c:pt idx="0">
                  <c:v>Math G8</c:v>
                </c:pt>
              </c:strCache>
            </c:strRef>
          </c:tx>
          <c:spPr>
            <a:ln w="57150">
              <a:solidFill>
                <a:srgbClr val="9BBB59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Testing!$R$4:$R$8</c:f>
              <c:strCache>
                <c:ptCount val="5"/>
                <c:pt idx="0">
                  <c:v>0 moves</c:v>
                </c:pt>
                <c:pt idx="1">
                  <c:v>1 summer move only</c:v>
                </c:pt>
                <c:pt idx="2">
                  <c:v>1 school year move only</c:v>
                </c:pt>
                <c:pt idx="3">
                  <c:v>2 moves</c:v>
                </c:pt>
                <c:pt idx="4">
                  <c:v>3+ moves</c:v>
                </c:pt>
              </c:strCache>
            </c:strRef>
          </c:cat>
          <c:val>
            <c:numRef>
              <c:f>Testing!$V$4:$V$8</c:f>
              <c:numCache>
                <c:formatCode>0</c:formatCode>
                <c:ptCount val="5"/>
                <c:pt idx="0">
                  <c:v>399.654</c:v>
                </c:pt>
                <c:pt idx="1">
                  <c:v>392.154</c:v>
                </c:pt>
                <c:pt idx="2">
                  <c:v>390.57400000000001</c:v>
                </c:pt>
                <c:pt idx="3">
                  <c:v>387.35500000000002</c:v>
                </c:pt>
                <c:pt idx="4">
                  <c:v>381.54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71904"/>
        <c:axId val="180173440"/>
      </c:lineChart>
      <c:catAx>
        <c:axId val="18017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80173440"/>
        <c:crosses val="autoZero"/>
        <c:auto val="1"/>
        <c:lblAlgn val="ctr"/>
        <c:lblOffset val="100"/>
        <c:noMultiLvlLbl val="0"/>
      </c:catAx>
      <c:valAx>
        <c:axId val="180173440"/>
        <c:scaling>
          <c:orientation val="minMax"/>
          <c:max val="420"/>
          <c:min val="38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80171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49388" y="76200"/>
            <a:ext cx="41211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1" rIns="93362" bIns="46681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1" rIns="93362" bIns="4668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D5D27B-9682-4C64-BC52-17507A256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t" anchorCtr="0" compatLnSpc="1">
            <a:prstTxWarp prst="textNoShape">
              <a:avLst/>
            </a:prstTxWarp>
          </a:bodyPr>
          <a:lstStyle>
            <a:lvl1pPr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t" anchorCtr="0" compatLnSpc="1">
            <a:prstTxWarp prst="textNoShape">
              <a:avLst/>
            </a:prstTxWarp>
          </a:bodyPr>
          <a:lstStyle>
            <a:lvl1pPr algn="r"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2963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b" anchorCtr="0" compatLnSpc="1">
            <a:prstTxWarp prst="textNoShape">
              <a:avLst/>
            </a:prstTxWarp>
          </a:bodyPr>
          <a:lstStyle>
            <a:lvl1pPr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1" tIns="47029" rIns="94061" bIns="47029" numCol="1" anchor="b" anchorCtr="0" compatLnSpc="1">
            <a:prstTxWarp prst="textNoShape">
              <a:avLst/>
            </a:prstTxWarp>
          </a:bodyPr>
          <a:lstStyle>
            <a:lvl1pPr algn="r" defTabSz="940542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CA988C-CD57-4123-BDFC-AF6646F2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7029" rIns="94061" bIns="47029" anchor="b"/>
          <a:lstStyle>
            <a:lvl1pPr defTabSz="923925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9pPr>
          </a:lstStyle>
          <a:p>
            <a:pPr algn="r" eaLnBrk="1" hangingPunct="1"/>
            <a:fld id="{5EAC8E45-7D2E-4A2F-A064-0D585CDDC982}" type="slidenum">
              <a:rPr lang="en-US" sz="1100">
                <a:latin typeface="Arial" pitchFamily="34" charset="0"/>
              </a:rPr>
              <a:pPr algn="r" eaLnBrk="1" hangingPunct="1"/>
              <a:t>1</a:t>
            </a:fld>
            <a:endParaRPr lang="en-US" sz="110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Based on average daily enrollment of building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Stone Sans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Stone Sans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Stone Sans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Stone Sans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Stone Sans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9pPr>
          </a:lstStyle>
          <a:p>
            <a:pPr eaLnBrk="1" hangingPunct="1">
              <a:defRPr/>
            </a:pPr>
            <a:fld id="{3D2CC50E-2215-42AC-9F18-AA078BB98525}" type="slidenum">
              <a:rPr lang="en-US" smtClean="0">
                <a:latin typeface="Arial" pitchFamily="34" charset="0"/>
              </a:rPr>
              <a:pPr eaLnBrk="1" hangingPunct="1">
                <a:defRPr/>
              </a:pPr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5CCFD-60E3-47A4-8390-72856E8828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6E386-9E76-42A4-B01C-F8FEE68B71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If it’s a move its student mobility.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BA532-5345-4A37-9C8A-3AA58C36DD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754" eaLnBrk="0" hangingPunct="0">
              <a:defRPr>
                <a:solidFill>
                  <a:schemeClr val="tx1"/>
                </a:solidFill>
                <a:latin typeface="Stone Sans"/>
              </a:defRPr>
            </a:lvl1pPr>
            <a:lvl2pPr marL="742914" indent="-285736" defTabSz="939754" eaLnBrk="0" hangingPunct="0">
              <a:defRPr>
                <a:solidFill>
                  <a:schemeClr val="tx1"/>
                </a:solidFill>
                <a:latin typeface="Stone Sans"/>
              </a:defRPr>
            </a:lvl2pPr>
            <a:lvl3pPr marL="1142944" indent="-228589" defTabSz="939754" eaLnBrk="0" hangingPunct="0">
              <a:defRPr>
                <a:solidFill>
                  <a:schemeClr val="tx1"/>
                </a:solidFill>
                <a:latin typeface="Stone Sans"/>
              </a:defRPr>
            </a:lvl3pPr>
            <a:lvl4pPr marL="1600121" indent="-228589" defTabSz="939754" eaLnBrk="0" hangingPunct="0">
              <a:defRPr>
                <a:solidFill>
                  <a:schemeClr val="tx1"/>
                </a:solidFill>
                <a:latin typeface="Stone Sans"/>
              </a:defRPr>
            </a:lvl4pPr>
            <a:lvl5pPr marL="2057299" indent="-228589" defTabSz="939754" eaLnBrk="0" hangingPunct="0">
              <a:defRPr>
                <a:solidFill>
                  <a:schemeClr val="tx1"/>
                </a:solidFill>
                <a:latin typeface="Stone Sans"/>
              </a:defRPr>
            </a:lvl5pPr>
            <a:lvl6pPr marL="2514477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6pPr>
            <a:lvl7pPr marL="2971655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7pPr>
            <a:lvl8pPr marL="3428832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8pPr>
            <a:lvl9pPr marL="3886009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9pPr>
          </a:lstStyle>
          <a:p>
            <a:pPr eaLnBrk="1" hangingPunct="1">
              <a:defRPr/>
            </a:pPr>
            <a:fld id="{E8977A3A-F128-4AC6-8A29-979712A905FD}" type="slidenum">
              <a:rPr lang="en-US" smtClean="0">
                <a:latin typeface="Arial" pitchFamily="34" charset="0"/>
              </a:rPr>
              <a:pPr eaLnBrk="1" hangingPunct="1"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754" eaLnBrk="0" hangingPunct="0">
              <a:defRPr>
                <a:solidFill>
                  <a:schemeClr val="tx1"/>
                </a:solidFill>
                <a:latin typeface="Stone Sans"/>
              </a:defRPr>
            </a:lvl1pPr>
            <a:lvl2pPr marL="742914" indent="-285736" defTabSz="939754" eaLnBrk="0" hangingPunct="0">
              <a:defRPr>
                <a:solidFill>
                  <a:schemeClr val="tx1"/>
                </a:solidFill>
                <a:latin typeface="Stone Sans"/>
              </a:defRPr>
            </a:lvl2pPr>
            <a:lvl3pPr marL="1142944" indent="-228589" defTabSz="939754" eaLnBrk="0" hangingPunct="0">
              <a:defRPr>
                <a:solidFill>
                  <a:schemeClr val="tx1"/>
                </a:solidFill>
                <a:latin typeface="Stone Sans"/>
              </a:defRPr>
            </a:lvl3pPr>
            <a:lvl4pPr marL="1600121" indent="-228589" defTabSz="939754" eaLnBrk="0" hangingPunct="0">
              <a:defRPr>
                <a:solidFill>
                  <a:schemeClr val="tx1"/>
                </a:solidFill>
                <a:latin typeface="Stone Sans"/>
              </a:defRPr>
            </a:lvl4pPr>
            <a:lvl5pPr marL="2057299" indent="-228589" defTabSz="939754" eaLnBrk="0" hangingPunct="0">
              <a:defRPr>
                <a:solidFill>
                  <a:schemeClr val="tx1"/>
                </a:solidFill>
                <a:latin typeface="Stone Sans"/>
              </a:defRPr>
            </a:lvl5pPr>
            <a:lvl6pPr marL="2514477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6pPr>
            <a:lvl7pPr marL="2971655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7pPr>
            <a:lvl8pPr marL="3428832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8pPr>
            <a:lvl9pPr marL="3886009" indent="-228589" defTabSz="9397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9pPr>
          </a:lstStyle>
          <a:p>
            <a:pPr eaLnBrk="1" hangingPunct="1">
              <a:defRPr/>
            </a:pPr>
            <a:fld id="{47665DDD-9661-4888-98B4-CF45DFC2A58D}" type="slidenum">
              <a:rPr lang="en-US" smtClean="0">
                <a:latin typeface="Arial" pitchFamily="34" charset="0"/>
              </a:rPr>
              <a:pPr eaLnBrk="1" hangingPunct="1"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544BD-E283-4903-9170-4451715C54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smtClean="0">
                <a:latin typeface="Arial" pitchFamily="34" charset="0"/>
                <a:ea typeface="Calibri" pitchFamily="34" charset="0"/>
                <a:cs typeface="Calibri" pitchFamily="34" charset="0"/>
              </a:rPr>
              <a:t>No use of attendance records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smtClean="0">
                <a:latin typeface="Arial" pitchFamily="34" charset="0"/>
                <a:ea typeface="Calibri" pitchFamily="34" charset="0"/>
                <a:cs typeface="Calibri" pitchFamily="34" charset="0"/>
              </a:rPr>
              <a:t>&lt;30 days between withdrawal and reenroll in same building not counted as “mobility” in calculating churn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smtClean="0">
                <a:latin typeface="Arial" pitchFamily="34" charset="0"/>
                <a:ea typeface="Calibri" pitchFamily="34" charset="0"/>
                <a:cs typeface="Calibri" pitchFamily="34" charset="0"/>
              </a:rPr>
              <a:t>Analysis of “non-counters” and test rollup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A4FDA-9539-4EC7-9EFA-D3B09FD0D8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Address the </a:t>
            </a:r>
            <a:r>
              <a:rPr lang="en-US" sz="800" b="1" smtClean="0">
                <a:latin typeface="Arial" pitchFamily="34" charset="0"/>
                <a:ea typeface="Calibri" pitchFamily="34" charset="0"/>
                <a:cs typeface="Calibri" pitchFamily="34" charset="0"/>
              </a:rPr>
              <a:t>“what” </a:t>
            </a: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questions but not the </a:t>
            </a:r>
            <a:r>
              <a:rPr lang="en-US" sz="800" b="1" smtClean="0">
                <a:latin typeface="Arial" pitchFamily="34" charset="0"/>
                <a:ea typeface="Calibri" pitchFamily="34" charset="0"/>
                <a:cs typeface="Calibri" pitchFamily="34" charset="0"/>
              </a:rPr>
              <a:t>“why”.</a:t>
            </a: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800" b="1" smtClean="0">
                <a:latin typeface="Arial" pitchFamily="34" charset="0"/>
                <a:ea typeface="Calibri" pitchFamily="34" charset="0"/>
                <a:cs typeface="Calibri" pitchFamily="34" charset="0"/>
              </a:rPr>
              <a:t>Magnitude of mobility:</a:t>
            </a: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800" i="1" smtClean="0">
                <a:latin typeface="Arial" pitchFamily="34" charset="0"/>
                <a:ea typeface="Calibri" pitchFamily="34" charset="0"/>
                <a:cs typeface="Calibri" pitchFamily="34" charset="0"/>
              </a:rPr>
              <a:t>How much movement is there?</a:t>
            </a: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800" b="1" smtClean="0">
                <a:latin typeface="Arial" pitchFamily="34" charset="0"/>
                <a:ea typeface="Calibri" pitchFamily="34" charset="0"/>
                <a:cs typeface="Calibri" pitchFamily="34" charset="0"/>
              </a:rPr>
              <a:t>Mobility patterns:</a:t>
            </a: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800" i="1" smtClean="0">
                <a:latin typeface="Arial" pitchFamily="34" charset="0"/>
                <a:ea typeface="Calibri" pitchFamily="34" charset="0"/>
                <a:cs typeface="Calibri" pitchFamily="34" charset="0"/>
              </a:rPr>
              <a:t>Where are students moving to and from?</a:t>
            </a: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800" b="1" smtClean="0">
                <a:latin typeface="Arial" pitchFamily="34" charset="0"/>
                <a:ea typeface="Calibri" pitchFamily="34" charset="0"/>
                <a:cs typeface="Calibri" pitchFamily="34" charset="0"/>
              </a:rPr>
              <a:t>Mobility and students: </a:t>
            </a:r>
            <a:r>
              <a:rPr lang="en-US" sz="800" i="1" smtClean="0">
                <a:latin typeface="Arial" pitchFamily="34" charset="0"/>
                <a:ea typeface="Calibri" pitchFamily="34" charset="0"/>
                <a:cs typeface="Calibri" pitchFamily="34" charset="0"/>
              </a:rPr>
              <a:t>How is mobility related to student demographics and student achievement?</a:t>
            </a:r>
            <a:endParaRPr lang="en-US" sz="800" smtClean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800" b="1" smtClean="0">
                <a:latin typeface="Arial" pitchFamily="34" charset="0"/>
                <a:ea typeface="Calibri" pitchFamily="34" charset="0"/>
                <a:cs typeface="Calibri" pitchFamily="34" charset="0"/>
              </a:rPr>
              <a:t>Statewide policy issues</a:t>
            </a: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Open enrollment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Profile of “non counters”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800" smtClean="0">
                <a:latin typeface="Arial" pitchFamily="34" charset="0"/>
                <a:ea typeface="Calibri" pitchFamily="34" charset="0"/>
                <a:cs typeface="Calibri" pitchFamily="34" charset="0"/>
              </a:rPr>
              <a:t>Monthly enrollment for public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56000-B698-4305-B7EF-6BE4166F4D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Cohort Stability: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2-year rate, October 2009-May 2011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K-7 and 8-11 analyses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Churn Rate: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1 year rate, October 2010-May 2011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K-8 and 9-12 analyses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A988C-CD57-4123-BDFC-AF6646F22B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Stone Sans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Stone Sans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Stone Sans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Stone Sans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Stone Sans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</a:defRPr>
            </a:lvl9pPr>
          </a:lstStyle>
          <a:p>
            <a:pPr eaLnBrk="1" hangingPunct="1">
              <a:defRPr/>
            </a:pPr>
            <a:fld id="{F493755B-0519-4DF3-9DA2-8A49C19D2A82}" type="slidenum">
              <a:rPr lang="en-US" smtClean="0"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519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71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4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48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17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77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71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7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084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3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499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97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253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8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0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452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4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71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175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09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9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1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3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8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732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6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4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346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56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440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0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7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 descr="CRP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9338"/>
            <a:ext cx="1371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213BF8-1CBF-4199-99D8-5B49E57D9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0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RP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87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37300"/>
            <a:ext cx="914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3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600"/>
              </a:spcAft>
              <a:buSzPct val="80000"/>
              <a:buFont typeface="Wingdings" pitchFamily="2" charset="2"/>
              <a:buChar char="n"/>
              <a:defRPr sz="2600">
                <a:latin typeface="Calibri" pitchFamily="34" charset="0"/>
                <a:cs typeface="Calibri" pitchFamily="34" charset="0"/>
              </a:defRPr>
            </a:lvl1pPr>
            <a:lvl2pPr marL="796925" indent="-430213">
              <a:spcBef>
                <a:spcPts val="0"/>
              </a:spcBef>
              <a:spcAft>
                <a:spcPts val="600"/>
              </a:spcAft>
              <a:buSzPct val="80000"/>
              <a:buFont typeface="Wingdings 3" pitchFamily="18" charset="2"/>
              <a:buChar char="p"/>
              <a:defRPr sz="2400">
                <a:latin typeface="Calibri" pitchFamily="34" charset="0"/>
                <a:cs typeface="Calibri" pitchFamily="34" charset="0"/>
              </a:defRPr>
            </a:lvl2pPr>
            <a:lvl3pPr marL="1084263" indent="-398463">
              <a:spcBef>
                <a:spcPts val="0"/>
              </a:spcBef>
              <a:spcAft>
                <a:spcPts val="600"/>
              </a:spcAft>
              <a:buSzPct val="80000"/>
              <a:buFont typeface="Wingdings 2" pitchFamily="18" charset="2"/>
              <a:buChar char=""/>
              <a:defRPr sz="22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15075"/>
            <a:ext cx="990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99086E-347D-4DF9-A556-78A586E4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5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6148-92CC-4E6C-BA0B-59DC9CEC010F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7F483D-184D-428C-BEB9-76C3CE130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97F812-281D-4927-B7A0-E97520A9FE7B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92CE13-FE94-4A04-93D6-C16BBA89E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0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671D01-3D75-4D9B-A13E-44182FC92D8E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51EDF6-1019-4798-A836-0B09151F7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9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1F7E-E94A-4B9F-BB91-378156DC823F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B4F6-A4D0-43E4-B275-6E6A116B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1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8DA5-7AC1-4BC6-B618-9369A69544D6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152162-3C50-4FDF-8BA1-6CE0C8247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4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6853-3C95-489E-BA19-AD48B6ACCCF9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CC34-DB0E-415F-AF02-A47D4011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477D46-31C9-479E-907E-DF4C3BD9304D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AB6A035-149F-4331-8629-B2C937F9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D2D2-B29B-47DA-843E-EA60B7B213CC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041D-8876-40A1-B673-500ECEF1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6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9027-3DD6-4843-AE1F-EB449316902C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7C77B-0340-4BB0-AC28-DB636CB8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1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55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3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39CD7">
                  <a:alpha val="62999"/>
                </a:srgbClr>
              </a:gs>
              <a:gs pos="100000">
                <a:srgbClr val="FFFFFF">
                  <a:alpha val="96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76200" y="-198438"/>
            <a:ext cx="2819400" cy="1341438"/>
            <a:chOff x="-48" y="-125"/>
            <a:chExt cx="1776" cy="845"/>
          </a:xfrm>
        </p:grpSpPr>
        <p:sp>
          <p:nvSpPr>
            <p:cNvPr id="1032" name="AutoShape 4"/>
            <p:cNvSpPr>
              <a:spLocks noChangeArrowheads="1"/>
            </p:cNvSpPr>
            <p:nvPr/>
          </p:nvSpPr>
          <p:spPr bwMode="auto">
            <a:xfrm rot="-5400000">
              <a:off x="1104" y="-336"/>
              <a:ext cx="48" cy="1200"/>
            </a:xfrm>
            <a:prstGeom prst="roundRect">
              <a:avLst>
                <a:gd name="adj" fmla="val 50000"/>
              </a:avLst>
            </a:prstGeom>
            <a:solidFill>
              <a:srgbClr val="A2A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 rot="-5400000">
              <a:off x="576" y="-240"/>
              <a:ext cx="48" cy="1200"/>
            </a:xfrm>
            <a:prstGeom prst="roundRect">
              <a:avLst>
                <a:gd name="adj" fmla="val 50000"/>
              </a:avLst>
            </a:prstGeom>
            <a:solidFill>
              <a:srgbClr val="A2A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rot="-5400000">
              <a:off x="864" y="-288"/>
              <a:ext cx="48" cy="1200"/>
            </a:xfrm>
            <a:prstGeom prst="roundRect">
              <a:avLst>
                <a:gd name="adj" fmla="val 50000"/>
              </a:avLst>
            </a:prstGeom>
            <a:solidFill>
              <a:srgbClr val="53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5" name="Picture 7" descr="sta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25"/>
              <a:ext cx="912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8" descr="crp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42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/>
              <a:t>Click to edit Master text styles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/>
              <a:t>Second level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/>
              <a:t>Third level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/>
              <a:t>Fourth level</a:t>
            </a:r>
          </a:p>
          <a:p>
            <a:pPr marL="342900" indent="-342900">
              <a:spcBef>
                <a:spcPct val="20000"/>
              </a:spcBef>
              <a:buClr>
                <a:srgbClr val="A2A678"/>
              </a:buClr>
              <a:buFont typeface="Wingdings" pitchFamily="2" charset="2"/>
              <a:buChar char="«"/>
            </a:pPr>
            <a:r>
              <a:rPr lang="en-US" sz="32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3" r:id="rId1"/>
    <p:sldLayoutId id="2147485904" r:id="rId2"/>
    <p:sldLayoutId id="2147485905" r:id="rId3"/>
    <p:sldLayoutId id="2147485906" r:id="rId4"/>
    <p:sldLayoutId id="2147485907" r:id="rId5"/>
    <p:sldLayoutId id="2147485908" r:id="rId6"/>
    <p:sldLayoutId id="2147485909" r:id="rId7"/>
    <p:sldLayoutId id="2147485910" r:id="rId8"/>
    <p:sldLayoutId id="2147485911" r:id="rId9"/>
    <p:sldLayoutId id="2147485912" r:id="rId10"/>
    <p:sldLayoutId id="2147485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rp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152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73310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 smtClean="0">
                <a:cs typeface="+mn-cs"/>
              </a:rPr>
              <a:t>DataSource</a:t>
            </a:r>
            <a:r>
              <a:rPr lang="en-US" sz="3600" dirty="0" smtClean="0">
                <a:cs typeface="+mn-cs"/>
              </a:rPr>
              <a:t>:</a:t>
            </a:r>
          </a:p>
          <a:p>
            <a:pPr algn="ctr" eaLnBrk="1" hangingPunct="1">
              <a:defRPr/>
            </a:pPr>
            <a:r>
              <a:rPr lang="en-US" sz="2000" dirty="0" smtClean="0">
                <a:cs typeface="+mn-cs"/>
              </a:rPr>
              <a:t>The Franklin County Community Data System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smtClean="0">
                <a:cs typeface="+mn-cs"/>
              </a:rPr>
              <a:t>Click here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" name="Picture 3" descr="crp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42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-76200" y="0"/>
            <a:ext cx="990600" cy="3205163"/>
            <a:chOff x="-48" y="0"/>
            <a:chExt cx="624" cy="2019"/>
          </a:xfrm>
        </p:grpSpPr>
        <p:grpSp>
          <p:nvGrpSpPr>
            <p:cNvPr id="3079" name="Group 5"/>
            <p:cNvGrpSpPr>
              <a:grpSpLocks/>
            </p:cNvGrpSpPr>
            <p:nvPr/>
          </p:nvGrpSpPr>
          <p:grpSpPr bwMode="auto">
            <a:xfrm>
              <a:off x="240" y="0"/>
              <a:ext cx="144" cy="1584"/>
              <a:chOff x="240" y="240"/>
              <a:chExt cx="144" cy="1584"/>
            </a:xfrm>
          </p:grpSpPr>
          <p:sp>
            <p:nvSpPr>
              <p:cNvPr id="3081" name="AutoShape 6"/>
              <p:cNvSpPr>
                <a:spLocks noChangeArrowheads="1"/>
              </p:cNvSpPr>
              <p:nvPr/>
            </p:nvSpPr>
            <p:spPr bwMode="auto">
              <a:xfrm rot="10800000">
                <a:off x="336" y="240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AutoShape 7"/>
              <p:cNvSpPr>
                <a:spLocks noChangeArrowheads="1"/>
              </p:cNvSpPr>
              <p:nvPr/>
            </p:nvSpPr>
            <p:spPr bwMode="auto">
              <a:xfrm rot="10800000">
                <a:off x="240" y="624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AutoShape 8"/>
              <p:cNvSpPr>
                <a:spLocks noChangeArrowheads="1"/>
              </p:cNvSpPr>
              <p:nvPr/>
            </p:nvSpPr>
            <p:spPr bwMode="auto">
              <a:xfrm rot="10800000">
                <a:off x="288" y="432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539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80" name="Picture 9" descr="sta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440"/>
              <a:ext cx="62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 descr="crp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152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73310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smtClean="0">
                <a:cs typeface="+mn-cs"/>
              </a:rPr>
              <a:t>DataSource:</a:t>
            </a:r>
          </a:p>
          <a:p>
            <a:pPr algn="ctr" eaLnBrk="1" hangingPunct="1">
              <a:defRPr/>
            </a:pPr>
            <a:r>
              <a:rPr lang="en-US" sz="2000" smtClean="0">
                <a:cs typeface="+mn-cs"/>
              </a:rPr>
              <a:t>The Franklin County Community Data System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smtClean="0">
                <a:cs typeface="+mn-cs"/>
              </a:rPr>
              <a:t>Click here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7150">
            <a:solidFill>
              <a:srgbClr val="A2A67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3" name="Picture 3" descr="crp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42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-76200" y="0"/>
            <a:ext cx="990600" cy="3205163"/>
            <a:chOff x="-48" y="0"/>
            <a:chExt cx="624" cy="2019"/>
          </a:xfrm>
        </p:grpSpPr>
        <p:grpSp>
          <p:nvGrpSpPr>
            <p:cNvPr id="5127" name="Group 5"/>
            <p:cNvGrpSpPr>
              <a:grpSpLocks/>
            </p:cNvGrpSpPr>
            <p:nvPr/>
          </p:nvGrpSpPr>
          <p:grpSpPr bwMode="auto">
            <a:xfrm>
              <a:off x="240" y="0"/>
              <a:ext cx="144" cy="1584"/>
              <a:chOff x="240" y="240"/>
              <a:chExt cx="144" cy="1584"/>
            </a:xfrm>
          </p:grpSpPr>
          <p:sp>
            <p:nvSpPr>
              <p:cNvPr id="5129" name="AutoShape 6"/>
              <p:cNvSpPr>
                <a:spLocks noChangeArrowheads="1"/>
              </p:cNvSpPr>
              <p:nvPr/>
            </p:nvSpPr>
            <p:spPr bwMode="auto">
              <a:xfrm rot="10800000">
                <a:off x="336" y="240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AutoShape 7"/>
              <p:cNvSpPr>
                <a:spLocks noChangeArrowheads="1"/>
              </p:cNvSpPr>
              <p:nvPr/>
            </p:nvSpPr>
            <p:spPr bwMode="auto">
              <a:xfrm rot="10800000">
                <a:off x="240" y="624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A2A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AutoShape 8"/>
              <p:cNvSpPr>
                <a:spLocks noChangeArrowheads="1"/>
              </p:cNvSpPr>
              <p:nvPr/>
            </p:nvSpPr>
            <p:spPr bwMode="auto">
              <a:xfrm rot="10800000">
                <a:off x="288" y="432"/>
                <a:ext cx="48" cy="1200"/>
              </a:xfrm>
              <a:prstGeom prst="roundRect">
                <a:avLst>
                  <a:gd name="adj" fmla="val 50000"/>
                </a:avLst>
              </a:prstGeom>
              <a:solidFill>
                <a:srgbClr val="539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28" name="Picture 9" descr="sta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440"/>
              <a:ext cx="62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7" r:id="rId1"/>
    <p:sldLayoutId id="2147485948" r:id="rId2"/>
    <p:sldLayoutId id="2147485949" r:id="rId3"/>
    <p:sldLayoutId id="2147485950" r:id="rId4"/>
    <p:sldLayoutId id="2147485951" r:id="rId5"/>
    <p:sldLayoutId id="2147485952" r:id="rId6"/>
    <p:sldLayoutId id="2147485953" r:id="rId7"/>
    <p:sldLayoutId id="2147485954" r:id="rId8"/>
    <p:sldLayoutId id="2147485955" r:id="rId9"/>
    <p:sldLayoutId id="2147485956" r:id="rId10"/>
    <p:sldLayoutId id="2147485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tone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Font typeface="Wingdings" pitchFamily="2" charset="2"/>
        <a:buChar char="«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2A678"/>
        </a:buClr>
        <a:buSzPct val="80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86770-E164-4E2C-8B4B-D332F1088D3B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EC379-3A99-40F1-9AB3-456D1EC74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1" r:id="rId1"/>
    <p:sldLayoutId id="2147485962" r:id="rId2"/>
    <p:sldLayoutId id="2147485963" r:id="rId3"/>
    <p:sldLayoutId id="2147485964" r:id="rId4"/>
    <p:sldLayoutId id="2147485965" r:id="rId5"/>
    <p:sldLayoutId id="2147485958" r:id="rId6"/>
    <p:sldLayoutId id="2147485966" r:id="rId7"/>
    <p:sldLayoutId id="2147485959" r:id="rId8"/>
    <p:sldLayoutId id="2147485967" r:id="rId9"/>
    <p:sldLayoutId id="2147485960" r:id="rId10"/>
    <p:sldLayoutId id="2147485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4196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088" y="2209800"/>
            <a:ext cx="382111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en-US" sz="32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  <a:p>
            <a:pPr>
              <a:spcAft>
                <a:spcPts val="120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Calibri" pitchFamily="34" charset="0"/>
                <a:ea typeface="+mj-ea"/>
                <a:cs typeface="Calibri" pitchFamily="34" charset="0"/>
              </a:rPr>
              <a:t>NNIP Meeting Columbus, OH</a:t>
            </a:r>
            <a:endParaRPr lang="en-US" sz="3200" b="1" dirty="0">
              <a:solidFill>
                <a:prstClr val="white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  <a:ea typeface="+mj-ea"/>
                <a:cs typeface="Calibri" pitchFamily="34" charset="0"/>
              </a:rPr>
              <a:t>June 20, </a:t>
            </a:r>
            <a:r>
              <a:rPr lang="en-US" sz="2400" b="1" dirty="0">
                <a:solidFill>
                  <a:prstClr val="white"/>
                </a:solidFill>
                <a:latin typeface="Calibri" pitchFamily="34" charset="0"/>
                <a:ea typeface="+mj-ea"/>
                <a:cs typeface="Calibri" pitchFamily="34" charset="0"/>
              </a:rPr>
              <a:t>2013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50850" y="762000"/>
            <a:ext cx="823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>
                <a:latin typeface="Calibri" pitchFamily="34" charset="0"/>
              </a:rPr>
              <a:t>Ohio Student Mobility Research</a:t>
            </a: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6108700"/>
            <a:ext cx="1958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7123113" cy="3581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SzPct val="100000"/>
              <a:buFont typeface="Wingdings 2" pitchFamily="18" charset="2"/>
              <a:buChar char=""/>
            </a:pPr>
            <a:r>
              <a:rPr lang="en-US" sz="2400" b="1" dirty="0" smtClean="0">
                <a:ea typeface="Calibri" pitchFamily="34" charset="0"/>
              </a:rPr>
              <a:t>How many</a:t>
            </a:r>
            <a:r>
              <a:rPr lang="en-US" sz="2400" dirty="0" smtClean="0">
                <a:ea typeface="Calibri" pitchFamily="34" charset="0"/>
              </a:rPr>
              <a:t> unique students did pairs of buildings or districts have in common (student enrolled in both at some point in time) over two school years?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What was the </a:t>
            </a:r>
            <a:r>
              <a:rPr lang="en-US" sz="2400" b="1" dirty="0" smtClean="0">
                <a:ea typeface="Calibri" pitchFamily="34" charset="0"/>
              </a:rPr>
              <a:t>direction of movement </a:t>
            </a:r>
            <a:r>
              <a:rPr lang="en-US" sz="2400" dirty="0" smtClean="0">
                <a:ea typeface="Calibri" pitchFamily="34" charset="0"/>
              </a:rPr>
              <a:t>(last origin and destination) between the buildings or districts?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What is the </a:t>
            </a:r>
            <a:r>
              <a:rPr lang="en-US" sz="2400" b="1" dirty="0" smtClean="0">
                <a:ea typeface="Calibri" pitchFamily="34" charset="0"/>
              </a:rPr>
              <a:t>performance rating </a:t>
            </a:r>
            <a:r>
              <a:rPr lang="en-US" sz="2400" dirty="0" smtClean="0">
                <a:ea typeface="Calibri" pitchFamily="34" charset="0"/>
              </a:rPr>
              <a:t>of the destination school of mobile students, compared to the rating of the school of origin?</a:t>
            </a:r>
          </a:p>
          <a:p>
            <a:pPr marL="457200" indent="-457200"/>
            <a:endParaRPr lang="en-US" dirty="0" smtClean="0">
              <a:ea typeface="Calibri" pitchFamily="34" charset="0"/>
            </a:endParaRPr>
          </a:p>
          <a:p>
            <a:pPr marL="457200" indent="-457200"/>
            <a:endParaRPr lang="en-US" dirty="0" smtClean="0">
              <a:ea typeface="Calibri" pitchFamily="34" charset="0"/>
            </a:endParaRP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Calibri" pitchFamily="34" charset="0"/>
              </a:rPr>
              <a:t>Patterns of Mobility</a:t>
            </a:r>
          </a:p>
        </p:txBody>
      </p:sp>
    </p:spTree>
    <p:extLst>
      <p:ext uri="{BB962C8B-B14F-4D97-AF65-F5344CB8AC3E}">
        <p14:creationId xmlns:p14="http://schemas.microsoft.com/office/powerpoint/2010/main" val="1649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 anchor="t"/>
          <a:lstStyle/>
          <a:p>
            <a:r>
              <a:rPr lang="en-US" sz="3200" smtClean="0">
                <a:ea typeface="Calibri" pitchFamily="34" charset="0"/>
              </a:rPr>
              <a:t>Most frequent district-to-district mobility patterns in Ohio, October 2009-May 2011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76400"/>
            <a:ext cx="8153400" cy="4419600"/>
          </a:xfrm>
        </p:spPr>
        <p:txBody>
          <a:bodyPr/>
          <a:lstStyle/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Columbus &amp; South-western (2,034)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Columbus &amp; Groveport Madison (1,196)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East Cleveland &amp; Cleveland (1,083)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Cleveland &amp; Euclid (903)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Columbus &amp; Westerville (886)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Parma &amp; Cleveland (773)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Cleveland &amp; Cleveland </a:t>
            </a:r>
            <a:r>
              <a:rPr lang="en-US" sz="2400" dirty="0" err="1" smtClean="0">
                <a:ea typeface="Calibri" pitchFamily="34" charset="0"/>
              </a:rPr>
              <a:t>Hts</a:t>
            </a:r>
            <a:r>
              <a:rPr lang="en-US" sz="2400" dirty="0" smtClean="0">
                <a:ea typeface="Calibri" pitchFamily="34" charset="0"/>
              </a:rPr>
              <a:t>-University Hts. (764)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Toledo &amp; Washington (684)</a:t>
            </a:r>
          </a:p>
          <a:p>
            <a:pPr>
              <a:spcBef>
                <a:spcPct val="0"/>
              </a:spcBef>
              <a:buSzPct val="100000"/>
              <a:buFont typeface="Wingdings 2" pitchFamily="18" charset="2"/>
              <a:buChar char=""/>
            </a:pPr>
            <a:r>
              <a:rPr lang="en-US" sz="2400" dirty="0" smtClean="0">
                <a:ea typeface="Calibri" pitchFamily="34" charset="0"/>
              </a:rPr>
              <a:t>Cincinnati &amp; Mt. Healthy (653)</a:t>
            </a:r>
          </a:p>
          <a:p>
            <a:pPr>
              <a:spcBef>
                <a:spcPct val="0"/>
              </a:spcBef>
            </a:pPr>
            <a:endParaRPr lang="en-US" dirty="0" smtClean="0"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7467600" cy="3886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>
                <a:ea typeface="Calibri" pitchFamily="34" charset="0"/>
              </a:rPr>
              <a:t>The relationship of mobility and student characteristics and achievement in the five central urban districts</a:t>
            </a:r>
          </a:p>
          <a:p>
            <a:pPr marL="344488" lvl="1" indent="-322263">
              <a:spcBef>
                <a:spcPts val="300"/>
              </a:spcBef>
              <a:buClr>
                <a:schemeClr val="accent2"/>
              </a:buClr>
              <a:buSzPct val="100000"/>
              <a:buFont typeface="Wingdings 2" pitchFamily="18" charset="2"/>
              <a:buChar char=""/>
            </a:pPr>
            <a:r>
              <a:rPr lang="en-US" sz="2400" b="1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Mobility status:</a:t>
            </a:r>
            <a:r>
              <a:rPr lang="en-US" sz="24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differences between stable and mobile students and between those staying, entering, and leaving</a:t>
            </a:r>
          </a:p>
          <a:p>
            <a:pPr marL="344488" lvl="1" indent="-322263">
              <a:spcBef>
                <a:spcPts val="300"/>
              </a:spcBef>
              <a:buClr>
                <a:schemeClr val="accent2"/>
              </a:buClr>
              <a:buSzPct val="100000"/>
              <a:buFont typeface="Wingdings 2" pitchFamily="18" charset="2"/>
              <a:buChar char=""/>
            </a:pPr>
            <a:r>
              <a:rPr lang="en-US" sz="2400" b="1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Destination school:</a:t>
            </a:r>
            <a:r>
              <a:rPr lang="en-US" sz="24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difference in characteristics based on destination school</a:t>
            </a:r>
          </a:p>
          <a:p>
            <a:pPr marL="344488" lvl="1" indent="-322263">
              <a:spcBef>
                <a:spcPts val="300"/>
              </a:spcBef>
              <a:buClr>
                <a:schemeClr val="accent2"/>
              </a:buClr>
              <a:buSzPct val="100000"/>
              <a:buFont typeface="Wingdings 2" pitchFamily="18" charset="2"/>
              <a:buChar char=""/>
            </a:pPr>
            <a:r>
              <a:rPr lang="en-US" sz="2400" b="1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Proficiency test passage:</a:t>
            </a:r>
            <a:r>
              <a:rPr lang="en-US" sz="24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relationship between mobility history and 3</a:t>
            </a:r>
            <a:r>
              <a:rPr lang="en-US" sz="2400" baseline="300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rd</a:t>
            </a:r>
            <a:r>
              <a:rPr lang="en-US" sz="24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8</a:t>
            </a:r>
            <a:r>
              <a:rPr lang="en-US" sz="2400" baseline="300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24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grade proficiency test scores</a:t>
            </a:r>
          </a:p>
          <a:p>
            <a:endParaRPr lang="en-US" dirty="0" smtClean="0">
              <a:ea typeface="Calibri" pitchFamily="34" charset="0"/>
            </a:endParaRPr>
          </a:p>
          <a:p>
            <a:endParaRPr lang="en-US" dirty="0" smtClean="0">
              <a:ea typeface="Calibri" pitchFamily="34" charset="0"/>
            </a:endParaRP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Calibri" pitchFamily="34" charset="0"/>
              </a:rPr>
              <a:t>Mobility and Students</a:t>
            </a:r>
          </a:p>
        </p:txBody>
      </p:sp>
    </p:spTree>
    <p:extLst>
      <p:ext uri="{BB962C8B-B14F-4D97-AF65-F5344CB8AC3E}">
        <p14:creationId xmlns:p14="http://schemas.microsoft.com/office/powerpoint/2010/main" val="30562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/>
          <a:lstStyle/>
          <a:p>
            <a:r>
              <a:rPr lang="en-US" smtClean="0">
                <a:ea typeface="Calibri" pitchFamily="34" charset="0"/>
              </a:rPr>
              <a:t>Mobility history and average test scores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219200" y="1676400"/>
          <a:ext cx="6934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6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02625" cy="990600"/>
          </a:xfrm>
        </p:spPr>
        <p:txBody>
          <a:bodyPr/>
          <a:lstStyle/>
          <a:p>
            <a:r>
              <a:rPr lang="en-US" sz="3200" smtClean="0">
                <a:ea typeface="Calibri" pitchFamily="34" charset="0"/>
              </a:rPr>
              <a:t>Food for thought: </a:t>
            </a:r>
            <a:br>
              <a:rPr lang="en-US" sz="3200" smtClean="0">
                <a:ea typeface="Calibri" pitchFamily="34" charset="0"/>
              </a:rPr>
            </a:br>
            <a:r>
              <a:rPr lang="en-US" sz="3200" smtClean="0">
                <a:ea typeface="Calibri" pitchFamily="34" charset="0"/>
              </a:rPr>
              <a:t>High economic disadvantage and high stability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66800" y="2514600"/>
          <a:ext cx="6553199" cy="3509968"/>
        </p:xfrm>
        <a:graphic>
          <a:graphicData uri="http://schemas.openxmlformats.org/drawingml/2006/table">
            <a:tbl>
              <a:tblPr/>
              <a:tblGrid>
                <a:gridCol w="1826168"/>
                <a:gridCol w="1679032"/>
                <a:gridCol w="1472322"/>
                <a:gridCol w="1575677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District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Primary county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Perf. Rating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Enrollment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Manchester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Adams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Allen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Campbell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Mahoning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1,261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Windham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Portage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Western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Pike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Alliance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2,859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Eastern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Pike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Barberton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Summit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3,676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Ashtabula Area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Ashtabula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3,936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New Boston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Scioto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77" name="TextBox 5"/>
          <p:cNvSpPr txBox="1">
            <a:spLocks noChangeArrowheads="1"/>
          </p:cNvSpPr>
          <p:nvPr/>
        </p:nvSpPr>
        <p:spPr bwMode="auto">
          <a:xfrm>
            <a:off x="1066800" y="16002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latin typeface="Calibri" pitchFamily="34" charset="0"/>
              </a:rPr>
              <a:t>Economic disadvantage: 70%+  </a:t>
            </a:r>
            <a:br>
              <a:rPr lang="en-US" sz="2400" b="1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K-7 building stability: 77%+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smtClean="0">
                <a:ea typeface="Calibri" pitchFamily="34" charset="0"/>
              </a:rPr>
              <a:t>Food for thought: </a:t>
            </a:r>
            <a:br>
              <a:rPr lang="en-US" sz="3200" smtClean="0">
                <a:ea typeface="Calibri" pitchFamily="34" charset="0"/>
              </a:rPr>
            </a:br>
            <a:r>
              <a:rPr lang="en-US" sz="3200" smtClean="0">
                <a:ea typeface="Calibri" pitchFamily="34" charset="0"/>
              </a:rPr>
              <a:t>Low stability and high performance ratings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2514600"/>
          <a:ext cx="7619999" cy="3502026"/>
        </p:xfrm>
        <a:graphic>
          <a:graphicData uri="http://schemas.openxmlformats.org/drawingml/2006/table">
            <a:tbl>
              <a:tblPr/>
              <a:tblGrid>
                <a:gridCol w="2155667"/>
                <a:gridCol w="1821444"/>
                <a:gridCol w="1890289"/>
                <a:gridCol w="1752599"/>
              </a:tblGrid>
              <a:tr h="630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District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Primary county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Economic Disadvantage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Enrollment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Madison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Butler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1,568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Reading Community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Hamilton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1,597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Willard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Huron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1,767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Big Walnut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Delaware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2,797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Cedar Cliff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Greene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Southeastern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Clark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Osnaburg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Groveport Madison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Franklin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58.0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5,746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Bloomfield-Mespo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Trumbull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6" name="TextBox 5"/>
          <p:cNvSpPr txBox="1">
            <a:spLocks noChangeArrowheads="1"/>
          </p:cNvSpPr>
          <p:nvPr/>
        </p:nvSpPr>
        <p:spPr bwMode="auto">
          <a:xfrm>
            <a:off x="990600" y="16002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latin typeface="Calibri" pitchFamily="34" charset="0"/>
              </a:rPr>
              <a:t>District performance rating: A  </a:t>
            </a:r>
            <a:br>
              <a:rPr lang="en-US" sz="2400" b="1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K-7 building stability: less than 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67600" cy="3429000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1200"/>
              </a:spcAft>
              <a:buSzPct val="100000"/>
              <a:buFont typeface="Monotype Corsiva" pitchFamily="66" charset="0"/>
              <a:buChar char="●"/>
              <a:defRPr/>
            </a:pPr>
            <a:r>
              <a:rPr lang="en-US" b="1" dirty="0" smtClean="0"/>
              <a:t>First things first: What is “student mobility”?</a:t>
            </a:r>
            <a:endParaRPr lang="en-US" dirty="0"/>
          </a:p>
          <a:p>
            <a:pPr marL="709613" lvl="1" indent="-342900">
              <a:spcBef>
                <a:spcPts val="300"/>
              </a:spcBef>
              <a:spcAft>
                <a:spcPts val="6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AA0"/>
                </a:solidFill>
                <a:latin typeface="Calibri" pitchFamily="34" charset="0"/>
                <a:ea typeface="Calibri" pitchFamily="34" charset="0"/>
              </a:rPr>
              <a:t>Students in grades K-12 changing schools for reasons </a:t>
            </a:r>
            <a:br>
              <a:rPr lang="en-US" sz="2400" dirty="0">
                <a:solidFill>
                  <a:srgbClr val="007AA0"/>
                </a:solidFill>
                <a:latin typeface="Calibri" pitchFamily="34" charset="0"/>
                <a:ea typeface="Calibri" pitchFamily="34" charset="0"/>
              </a:rPr>
            </a:br>
            <a:r>
              <a:rPr lang="en-US" sz="2400" dirty="0">
                <a:solidFill>
                  <a:srgbClr val="007AA0"/>
                </a:solidFill>
                <a:latin typeface="Calibri" pitchFamily="34" charset="0"/>
                <a:ea typeface="Calibri" pitchFamily="34" charset="0"/>
              </a:rPr>
              <a:t>other than customary promotion</a:t>
            </a:r>
          </a:p>
          <a:p>
            <a:pPr marL="709613" lvl="1" indent="-342900">
              <a:spcBef>
                <a:spcPts val="300"/>
              </a:spcBef>
              <a:spcAft>
                <a:spcPts val="6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AA0"/>
                </a:solidFill>
                <a:latin typeface="Calibri" pitchFamily="34" charset="0"/>
                <a:ea typeface="Calibri" pitchFamily="34" charset="0"/>
              </a:rPr>
              <a:t>During school year or over summer break</a:t>
            </a:r>
          </a:p>
          <a:p>
            <a:pPr marL="709613" lvl="1" indent="-342900">
              <a:spcBef>
                <a:spcPts val="3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AA0"/>
                </a:solidFill>
                <a:latin typeface="Calibri" pitchFamily="34" charset="0"/>
                <a:ea typeface="Calibri" pitchFamily="34" charset="0"/>
              </a:rPr>
              <a:t>Positive/choice-based or </a:t>
            </a:r>
            <a:r>
              <a:rPr lang="en-US" sz="2400" dirty="0" smtClean="0">
                <a:solidFill>
                  <a:srgbClr val="007AA0"/>
                </a:solidFill>
                <a:latin typeface="Calibri" pitchFamily="34" charset="0"/>
                <a:ea typeface="Calibri" pitchFamily="34" charset="0"/>
              </a:rPr>
              <a:t>unplanned/destabilizing</a:t>
            </a:r>
          </a:p>
          <a:p>
            <a:pPr marL="457200" indent="-457200">
              <a:spcBef>
                <a:spcPts val="30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Monotype Corsiva" pitchFamily="66" charset="0"/>
              <a:buChar char="●"/>
              <a:defRPr/>
            </a:pPr>
            <a:r>
              <a:rPr lang="en-US" b="1" dirty="0" smtClean="0">
                <a:solidFill>
                  <a:srgbClr val="007AA0"/>
                </a:solidFill>
              </a:rPr>
              <a:t>Mobility impacts students, schools, communities, and public policy</a:t>
            </a:r>
            <a:endParaRPr lang="en-US" dirty="0">
              <a:solidFill>
                <a:srgbClr val="007AA0"/>
              </a:solidFill>
            </a:endParaRPr>
          </a:p>
          <a:p>
            <a:pPr>
              <a:spcBef>
                <a:spcPts val="300"/>
              </a:spcBef>
              <a:buSzPct val="102000"/>
              <a:defRPr/>
            </a:pPr>
            <a:endParaRPr lang="en-US" sz="3400" dirty="0" smtClean="0">
              <a:ea typeface="Calibri" pitchFamily="34" charset="0"/>
            </a:endParaRPr>
          </a:p>
          <a:p>
            <a:pPr>
              <a:defRPr/>
            </a:pPr>
            <a:endParaRPr lang="en-US" dirty="0" smtClean="0">
              <a:ea typeface="Calibri" pitchFamily="34" charset="0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ea typeface="Calibri" pitchFamily="34" charset="0"/>
              </a:rPr>
              <a:t>The Ohio Student Mobility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/>
          <a:lstStyle/>
          <a:p>
            <a:r>
              <a:rPr lang="en-US" smtClean="0">
                <a:ea typeface="Calibri" pitchFamily="34" charset="0"/>
              </a:rPr>
              <a:t>Broad and diverse funder support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7924800" cy="3200400"/>
          </a:xfrm>
          <a:extLst/>
        </p:spPr>
        <p:txBody>
          <a:bodyPr numCol="2"/>
          <a:lstStyle/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Thomas B. Fordham Institute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err="1" smtClean="0"/>
              <a:t>Siemer</a:t>
            </a:r>
            <a:r>
              <a:rPr lang="en-US" sz="2200" dirty="0" smtClean="0"/>
              <a:t> Institute for Family Stability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Cleveland Foundation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Nord Family Foundation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err="1" smtClean="0"/>
              <a:t>KnowledgeWorks</a:t>
            </a:r>
            <a:endParaRPr lang="en-US" sz="2200" dirty="0" smtClean="0"/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KidsOhio.org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School Choice Ohio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American Federation of Teachers/Ohio Federation of Teachers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United Way of Central Ohio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United Way of Greater Toledo</a:t>
            </a:r>
          </a:p>
          <a:p>
            <a:pPr marL="341313" indent="-341313">
              <a:spcBef>
                <a:spcPts val="300"/>
              </a:spcBef>
              <a:defRPr/>
            </a:pPr>
            <a:r>
              <a:rPr lang="en-US" sz="2200" dirty="0" smtClean="0"/>
              <a:t>The Columbus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/>
          <a:lstStyle/>
          <a:p>
            <a:r>
              <a:rPr lang="en-US" smtClean="0">
                <a:ea typeface="Calibri" pitchFamily="34" charset="0"/>
              </a:rPr>
              <a:t>Data and products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82000" cy="4800600"/>
          </a:xfrm>
        </p:spPr>
        <p:txBody>
          <a:bodyPr/>
          <a:lstStyle/>
          <a:p>
            <a:pPr marL="341313" indent="-341313">
              <a:spcBef>
                <a:spcPct val="0"/>
              </a:spcBef>
              <a:spcAft>
                <a:spcPts val="900"/>
              </a:spcAft>
            </a:pPr>
            <a:r>
              <a:rPr lang="en-US" dirty="0" smtClean="0">
                <a:ea typeface="Calibri" pitchFamily="34" charset="0"/>
              </a:rPr>
              <a:t>First of its kind research in scale and scope  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</a:pPr>
            <a:r>
              <a:rPr lang="en-US" dirty="0" smtClean="0">
                <a:ea typeface="Calibri" pitchFamily="34" charset="0"/>
              </a:rPr>
              <a:t>Massive dataset: 2 years of student level data from ODE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sz="2200" dirty="0" smtClean="0">
                <a:ea typeface="Calibri" pitchFamily="34" charset="0"/>
              </a:rPr>
              <a:t>Statewide Student Identifier follows students through the public school system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sz="2200" dirty="0" smtClean="0">
                <a:ea typeface="Calibri" pitchFamily="34" charset="0"/>
              </a:rPr>
              <a:t>5 million instances of enrollment in 2009-10 and 2010-11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</a:pPr>
            <a:r>
              <a:rPr lang="en-US" dirty="0" smtClean="0">
                <a:ea typeface="Calibri" pitchFamily="34" charset="0"/>
              </a:rPr>
              <a:t>Products:</a:t>
            </a:r>
            <a:endParaRPr lang="en-US" i="1" dirty="0" smtClean="0">
              <a:solidFill>
                <a:srgbClr val="007AA0"/>
              </a:solidFill>
              <a:ea typeface="Calibri" pitchFamily="34" charset="0"/>
            </a:endParaRP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sz="2200" dirty="0" smtClean="0">
                <a:ea typeface="Calibri" pitchFamily="34" charset="0"/>
              </a:rPr>
              <a:t>5 metro area profiles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sz="2200" dirty="0" smtClean="0">
                <a:ea typeface="Calibri" pitchFamily="34" charset="0"/>
              </a:rPr>
              <a:t>Statewide summary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sz="2200" dirty="0" smtClean="0">
                <a:ea typeface="Calibri" pitchFamily="34" charset="0"/>
              </a:rPr>
              <a:t>Spreadsheets with data for all public districts, buildings, charters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019800" cy="63547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713" y="228600"/>
            <a:ext cx="25146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AA0"/>
                </a:solidFill>
                <a:latin typeface="Calibri" pitchFamily="34" charset="0"/>
              </a:rPr>
              <a:t>Ohio school district types</a:t>
            </a:r>
          </a:p>
          <a:p>
            <a:pPr>
              <a:spcAft>
                <a:spcPts val="1200"/>
              </a:spcAft>
              <a:defRPr/>
            </a:pPr>
            <a:endParaRPr lang="en-US" sz="3200" b="1" dirty="0">
              <a:solidFill>
                <a:srgbClr val="007AA0"/>
              </a:solidFill>
              <a:latin typeface="Calibri" pitchFamily="34" charset="0"/>
            </a:endParaRPr>
          </a:p>
          <a:p>
            <a:pPr marL="342900" indent="-342900">
              <a:buClr>
                <a:srgbClr val="33CC33"/>
              </a:buClr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Calibri" pitchFamily="34" charset="0"/>
              </a:rPr>
              <a:t>Metro area </a:t>
            </a:r>
            <a:r>
              <a:rPr lang="en-US" sz="2400" dirty="0">
                <a:latin typeface="Calibri" pitchFamily="34" charset="0"/>
              </a:rPr>
              <a:t>profile geographies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762000" y="2286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The Columbus Area</a:t>
            </a:r>
          </a:p>
          <a:p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 44 districts, 459 buildings, 69 physical charters, 280k students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0975"/>
            <a:ext cx="6934200" cy="502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Calibri" pitchFamily="34" charset="0"/>
              </a:rPr>
              <a:t>Research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226425" cy="4724400"/>
          </a:xfrm>
        </p:spPr>
        <p:txBody>
          <a:bodyPr/>
          <a:lstStyle/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2400" smtClean="0">
                <a:ea typeface="Calibri" pitchFamily="34" charset="0"/>
              </a:rPr>
              <a:t>Address the </a:t>
            </a:r>
            <a:r>
              <a:rPr lang="en-US" sz="2400" b="1" smtClean="0">
                <a:ea typeface="Calibri" pitchFamily="34" charset="0"/>
              </a:rPr>
              <a:t>“what” </a:t>
            </a:r>
            <a:r>
              <a:rPr lang="en-US" sz="2400" smtClean="0">
                <a:ea typeface="Calibri" pitchFamily="34" charset="0"/>
              </a:rPr>
              <a:t>questions but not the </a:t>
            </a:r>
            <a:r>
              <a:rPr lang="en-US" sz="2400" b="1" smtClean="0">
                <a:ea typeface="Calibri" pitchFamily="34" charset="0"/>
              </a:rPr>
              <a:t>“why”.</a:t>
            </a: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2400" b="1" smtClean="0">
                <a:ea typeface="Calibri" pitchFamily="34" charset="0"/>
              </a:rPr>
              <a:t>Magnitude of mobility</a:t>
            </a:r>
            <a:endParaRPr lang="en-US" sz="2400" i="1" smtClean="0">
              <a:ea typeface="Calibri" pitchFamily="34" charset="0"/>
            </a:endParaRP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2400" b="1" smtClean="0">
                <a:ea typeface="Calibri" pitchFamily="34" charset="0"/>
              </a:rPr>
              <a:t>Mobility patterns</a:t>
            </a: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2400" b="1" smtClean="0">
                <a:ea typeface="Calibri" pitchFamily="34" charset="0"/>
              </a:rPr>
              <a:t>Mobility and students</a:t>
            </a:r>
          </a:p>
          <a:p>
            <a:pPr marL="341313" indent="-341313">
              <a:spcBef>
                <a:spcPct val="0"/>
              </a:spcBef>
              <a:spcAft>
                <a:spcPts val="1200"/>
              </a:spcAft>
            </a:pPr>
            <a:r>
              <a:rPr lang="en-US" sz="2400" b="1" smtClean="0">
                <a:ea typeface="Calibri" pitchFamily="34" charset="0"/>
              </a:rPr>
              <a:t>Statewide policy issues</a:t>
            </a:r>
            <a:r>
              <a:rPr lang="en-US" sz="2400" smtClean="0">
                <a:ea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ea typeface="Calibri" pitchFamily="34" charset="0"/>
              </a:rPr>
              <a:t>How many</a:t>
            </a:r>
            <a:r>
              <a:rPr lang="en-US" dirty="0" smtClean="0">
                <a:ea typeface="Calibri" pitchFamily="34" charset="0"/>
              </a:rPr>
              <a:t> students change schools?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SzPct val="100000"/>
              <a:buFont typeface="Monotype Corsiva" pitchFamily="66" charset="0"/>
              <a:buChar char="●"/>
              <a:defRPr/>
            </a:pPr>
            <a:r>
              <a:rPr lang="en-US" sz="2400" b="1" dirty="0"/>
              <a:t>Cohort stability:</a:t>
            </a:r>
            <a:r>
              <a:rPr lang="en-US" sz="2400" dirty="0"/>
              <a:t> measures retention of </a:t>
            </a:r>
            <a:r>
              <a:rPr lang="en-US" sz="2400" b="1" i="1" dirty="0"/>
              <a:t>students</a:t>
            </a:r>
            <a:r>
              <a:rPr lang="en-US" sz="2400" dirty="0"/>
              <a:t> over time (</a:t>
            </a:r>
            <a:r>
              <a:rPr lang="en-US" sz="2400" i="1" dirty="0"/>
              <a:t>higher</a:t>
            </a:r>
            <a:r>
              <a:rPr lang="en-US" sz="2400" dirty="0"/>
              <a:t> number is </a:t>
            </a:r>
            <a:r>
              <a:rPr lang="en-US" sz="2400" dirty="0" smtClean="0"/>
              <a:t>better)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Monotype Corsiva" pitchFamily="66" charset="0"/>
              <a:buChar char="●"/>
              <a:defRPr/>
            </a:pPr>
            <a:r>
              <a:rPr lang="en-US" sz="2400" b="1" dirty="0" smtClean="0"/>
              <a:t>Churn </a:t>
            </a:r>
            <a:r>
              <a:rPr lang="en-US" sz="2400" b="1" dirty="0"/>
              <a:t>rate:</a:t>
            </a:r>
            <a:r>
              <a:rPr lang="en-US" sz="2400" dirty="0"/>
              <a:t> measures </a:t>
            </a:r>
            <a:r>
              <a:rPr lang="en-US" sz="2400" b="1" i="1" dirty="0"/>
              <a:t>movements</a:t>
            </a:r>
            <a:r>
              <a:rPr lang="en-US" sz="2400" dirty="0"/>
              <a:t> in and out of building or district (</a:t>
            </a:r>
            <a:r>
              <a:rPr lang="en-US" sz="2400" i="1" dirty="0"/>
              <a:t>lower</a:t>
            </a:r>
            <a:r>
              <a:rPr lang="en-US" sz="2400" dirty="0"/>
              <a:t> number is better</a:t>
            </a:r>
            <a:r>
              <a:rPr lang="en-US" sz="2400" dirty="0" smtClean="0"/>
              <a:t>)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en-US" sz="2400" dirty="0"/>
          </a:p>
          <a:p>
            <a:pPr>
              <a:defRPr/>
            </a:pPr>
            <a:endParaRPr lang="en-US" dirty="0" smtClean="0">
              <a:ea typeface="Calibri" pitchFamily="34" charset="0"/>
            </a:endParaRPr>
          </a:p>
          <a:p>
            <a:pPr>
              <a:defRPr/>
            </a:pPr>
            <a:endParaRPr lang="en-US" dirty="0" smtClean="0">
              <a:ea typeface="Calibri" pitchFamily="34" charset="0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Calibri" pitchFamily="34" charset="0"/>
              </a:rPr>
              <a:t>Magnitude of Mobility</a:t>
            </a:r>
          </a:p>
        </p:txBody>
      </p:sp>
    </p:spTree>
    <p:extLst>
      <p:ext uri="{BB962C8B-B14F-4D97-AF65-F5344CB8AC3E}">
        <p14:creationId xmlns:p14="http://schemas.microsoft.com/office/powerpoint/2010/main" val="30586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990600" y="1524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one Sans"/>
                <a:cs typeface="Arial" pitchFamily="34" charset="0"/>
              </a:defRPr>
            </a:lvl9pPr>
          </a:lstStyle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1-year churn rates, grades 9-12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10400" cy="5181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DA4"/>
        </a:hlink>
        <a:folHlink>
          <a:srgbClr val="A2A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3_Custom Design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RP">
  <a:themeElements>
    <a:clrScheme name="Custom 1">
      <a:dk1>
        <a:sysClr val="windowText" lastClr="000000"/>
      </a:dk1>
      <a:lt1>
        <a:sysClr val="window" lastClr="FFFFFF"/>
      </a:lt1>
      <a:dk2>
        <a:srgbClr val="007AA0"/>
      </a:dk2>
      <a:lt2>
        <a:srgbClr val="C5D1D7"/>
      </a:lt2>
      <a:accent1>
        <a:srgbClr val="FF9933"/>
      </a:accent1>
      <a:accent2>
        <a:srgbClr val="00CC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70C0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7AA0"/>
    </a:dk2>
    <a:lt2>
      <a:srgbClr val="C5D1D7"/>
    </a:lt2>
    <a:accent1>
      <a:srgbClr val="FF9933"/>
    </a:accent1>
    <a:accent2>
      <a:srgbClr val="00CC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70C0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datasource-trainingmaster</Template>
  <TotalTime>14025</TotalTime>
  <Words>715</Words>
  <Application>Microsoft Office PowerPoint</Application>
  <PresentationFormat>On-screen Show (4:3)</PresentationFormat>
  <Paragraphs>188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blank</vt:lpstr>
      <vt:lpstr>1_Custom Design</vt:lpstr>
      <vt:lpstr>Custom Design</vt:lpstr>
      <vt:lpstr>2_Custom Design</vt:lpstr>
      <vt:lpstr>3_Custom Design</vt:lpstr>
      <vt:lpstr>CRP</vt:lpstr>
      <vt:lpstr>PowerPoint Presentation</vt:lpstr>
      <vt:lpstr>The Ohio Student Mobility Project</vt:lpstr>
      <vt:lpstr>Broad and diverse funder support </vt:lpstr>
      <vt:lpstr>Data and products</vt:lpstr>
      <vt:lpstr>PowerPoint Presentation</vt:lpstr>
      <vt:lpstr>PowerPoint Presentation</vt:lpstr>
      <vt:lpstr>Research questions</vt:lpstr>
      <vt:lpstr>Magnitude of Mobility</vt:lpstr>
      <vt:lpstr>PowerPoint Presentation</vt:lpstr>
      <vt:lpstr>Patterns of Mobility</vt:lpstr>
      <vt:lpstr>Most frequent district-to-district mobility patterns in Ohio, October 2009-May 2011</vt:lpstr>
      <vt:lpstr>Mobility and Students</vt:lpstr>
      <vt:lpstr>Mobility history and average test scores</vt:lpstr>
      <vt:lpstr>Food for thought:  High economic disadvantage and high stability</vt:lpstr>
      <vt:lpstr>Food for thought:  Low stability and high performance ratings </vt:lpstr>
    </vt:vector>
  </TitlesOfParts>
  <Company>Community Research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Presentation for Ed Council</dc:title>
  <dc:creator>yolivares@researchpartners.org</dc:creator>
  <cp:lastModifiedBy>Aaron Schill</cp:lastModifiedBy>
  <cp:revision>941</cp:revision>
  <cp:lastPrinted>2013-05-14T21:17:47Z</cp:lastPrinted>
  <dcterms:created xsi:type="dcterms:W3CDTF">2005-02-08T22:10:43Z</dcterms:created>
  <dcterms:modified xsi:type="dcterms:W3CDTF">2013-06-17T21:10:53Z</dcterms:modified>
</cp:coreProperties>
</file>