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7.xml" Type="http://schemas.openxmlformats.org/officeDocument/2006/relationships/slide" Id="rId12"/><Relationship Target="presProps.xml" Type="http://schemas.openxmlformats.org/officeDocument/2006/relationships/presProps" Id="rId2"/><Relationship Target="theme/theme3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6.xml" Type="http://schemas.openxmlformats.org/officeDocument/2006/relationships/slide" Id="rId11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mar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 indent="304800">
              <a:spcBef>
                <a:spcPts val="0"/>
              </a:spcBef>
              <a:buSzPct val="100000"/>
              <a:defRPr sz="4800"/>
            </a:lvl1pPr>
            <a:lvl2pPr algn="ctr" indent="304800">
              <a:spcBef>
                <a:spcPts val="0"/>
              </a:spcBef>
              <a:buSzPct val="100000"/>
              <a:defRPr sz="4800"/>
            </a:lvl2pPr>
            <a:lvl3pPr algn="ctr" indent="304800">
              <a:spcBef>
                <a:spcPts val="0"/>
              </a:spcBef>
              <a:buSzPct val="100000"/>
              <a:defRPr sz="4800"/>
            </a:lvl3pPr>
            <a:lvl4pPr algn="ctr" indent="304800">
              <a:spcBef>
                <a:spcPts val="0"/>
              </a:spcBef>
              <a:buSzPct val="100000"/>
              <a:defRPr sz="4800"/>
            </a:lvl4pPr>
            <a:lvl5pPr algn="ctr" indent="304800">
              <a:spcBef>
                <a:spcPts val="0"/>
              </a:spcBef>
              <a:buSzPct val="100000"/>
              <a:defRPr sz="4800"/>
            </a:lvl5pPr>
            <a:lvl6pPr algn="ctr" indent="304800">
              <a:spcBef>
                <a:spcPts val="0"/>
              </a:spcBef>
              <a:buSzPct val="100000"/>
              <a:defRPr sz="4800"/>
            </a:lvl6pPr>
            <a:lvl7pPr algn="ctr" indent="304800">
              <a:spcBef>
                <a:spcPts val="0"/>
              </a:spcBef>
              <a:buSzPct val="100000"/>
              <a:defRPr sz="4800"/>
            </a:lvl7pPr>
            <a:lvl8pPr algn="ctr" indent="304800">
              <a:spcBef>
                <a:spcPts val="0"/>
              </a:spcBef>
              <a:buSzPct val="100000"/>
              <a:defRPr sz="4800"/>
            </a:lvl8pPr>
            <a:lvl9pPr algn="ctr" indent="304800">
              <a:spcBef>
                <a:spcPts val="0"/>
              </a:spcBef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SzPct val="100000"/>
              <a:defRPr sz="3000"/>
            </a:lvl1pPr>
            <a:lvl2pPr indent="-133350" marL="742950">
              <a:spcBef>
                <a:spcPts val="480"/>
              </a:spcBef>
              <a:buSzPct val="100000"/>
              <a:defRPr sz="2400"/>
            </a:lvl2pPr>
            <a:lvl3pPr indent="-76200" marL="1143000">
              <a:spcBef>
                <a:spcPts val="480"/>
              </a:spcBef>
              <a:buSzPct val="100000"/>
              <a:defRPr sz="2400"/>
            </a:lvl3pPr>
            <a:lvl4pPr indent="-114300" marL="1600200">
              <a:spcBef>
                <a:spcPts val="360"/>
              </a:spcBef>
              <a:buSzPct val="100000"/>
              <a:defRPr sz="1800"/>
            </a:lvl4pPr>
            <a:lvl5pPr indent="-114300" marL="2057400">
              <a:spcBef>
                <a:spcPts val="360"/>
              </a:spcBef>
              <a:buSzPct val="100000"/>
              <a:defRPr sz="1800"/>
            </a:lvl5pPr>
            <a:lvl6pPr indent="-114300" marL="2514600">
              <a:spcBef>
                <a:spcPts val="360"/>
              </a:spcBef>
              <a:buSzPct val="100000"/>
              <a:defRPr sz="1800"/>
            </a:lvl6pPr>
            <a:lvl7pPr indent="-114300" marL="2971800">
              <a:spcBef>
                <a:spcPts val="360"/>
              </a:spcBef>
              <a:buSzPct val="100000"/>
              <a:defRPr sz="1800"/>
            </a:lvl7pPr>
            <a:lvl8pPr indent="-114300" marL="3429000">
              <a:spcBef>
                <a:spcPts val="360"/>
              </a:spcBef>
              <a:buSzPct val="100000"/>
              <a:defRPr sz="1800"/>
            </a:lvl8pPr>
            <a:lvl9pPr indent="-114300" marL="3886200">
              <a:spcBef>
                <a:spcPts val="360"/>
              </a:spcBef>
              <a:buSzPct val="100000"/>
              <a:defRPr sz="18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bit.ly/1gfFdOB" Type="http://schemas.openxmlformats.org/officeDocument/2006/relationships/hyperlink" TargetMode="External" Id="rId4"/><Relationship Target="http://bit.ly/1gfFdOB" Type="http://schemas.openxmlformats.org/officeDocument/2006/relationships/hyperlink" TargetMode="External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mailto:gsanders@chapinhall.org" Type="http://schemas.openxmlformats.org/officeDocument/2006/relationships/hyperlink" TargetMode="External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13715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MetaDash 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Full lifecycle metadata tracking</a:t>
            </a:r>
          </a:p>
        </p:txBody>
      </p:sp>
      <p:sp>
        <p:nvSpPr>
          <p:cNvPr id="25" name="Shape 25"/>
          <p:cNvSpPr txBox="1"/>
          <p:nvPr>
            <p:ph idx="2" type="subTitle"/>
          </p:nvPr>
        </p:nvSpPr>
        <p:spPr>
          <a:xfrm>
            <a:off y="3797125" x="685800"/>
            <a:ext cy="1123199" cx="74075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800" lang="en"/>
              <a:t>Concept for an open-source metadata tracking tool </a:t>
            </a:r>
          </a:p>
          <a:p>
            <a:pPr rtl="0" lvl="0">
              <a:spcBef>
                <a:spcPts val="0"/>
              </a:spcBef>
              <a:buNone/>
            </a:pPr>
            <a:r>
              <a:rPr sz="1800" lang="en"/>
              <a:t>Chapin Hall at the University of Chicago</a:t>
            </a:r>
          </a:p>
          <a:p>
            <a:pPr rtl="0" lvl="0">
              <a:spcBef>
                <a:spcPts val="0"/>
              </a:spcBef>
              <a:buNone/>
            </a:pPr>
            <a:r>
              <a:rPr sz="1800" lang="en"/>
              <a:t>May 2014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y="128600" x="457200"/>
            <a:ext cy="9759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sz="3000" lang="en"/>
              <a:t>Metadata tracking for government, academic and civic institutions</a:t>
            </a:r>
          </a:p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solidFill>
            <a:srgbClr val="EFEFEF"/>
          </a:solidFill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chemeClr val="dk1"/>
                </a:solidFill>
              </a:rPr>
              <a:t>Chapin Hall is considering the creation of an open-source full-lifecycle metadata tracking system, tentatively named Metadash (see</a:t>
            </a:r>
            <a:r>
              <a:rPr sz="1800" lang="en">
                <a:solidFill>
                  <a:schemeClr val="dk1"/>
                </a:solidFill>
                <a:hlinkClick r:id="rId3"/>
              </a:rPr>
              <a:t> </a:t>
            </a:r>
            <a:r>
              <a:rPr u="sng" sz="1800" lang="en">
                <a:solidFill>
                  <a:schemeClr val="hlink"/>
                </a:solidFill>
                <a:hlinkClick r:id="rId4"/>
              </a:rPr>
              <a:t>http://bit.ly/1gfFdOB</a:t>
            </a:r>
            <a:r>
              <a:rPr sz="1800" lang="en">
                <a:solidFill>
                  <a:schemeClr val="dk1"/>
                </a:solidFill>
              </a:rPr>
              <a:t>)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chemeClr val="dk1"/>
                </a:solidFill>
              </a:rPr>
              <a:t>Government, non-profit and academic institutions could freely download the MetaDash code base and install it on their network to track information about their data holdings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chemeClr val="dk1"/>
                </a:solidFill>
              </a:rPr>
              <a:t>The metadata life cycle begins when when a data request is received or a data need arises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chemeClr val="dk1"/>
                </a:solidFill>
              </a:rPr>
              <a:t>The project will build on the City of Chicago’s Metalicious data dictionary platform, which is maintained at Chapin Hall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36" name="Shape 3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36200" x="1252975"/>
            <a:ext cy="5007299" cx="6991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41" name="Shape 4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506900" x="1871250"/>
            <a:ext cy="4573149" cx="5344776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Shape 42"/>
          <p:cNvSpPr txBox="1"/>
          <p:nvPr/>
        </p:nvSpPr>
        <p:spPr>
          <a:xfrm>
            <a:off y="128600" x="1308575"/>
            <a:ext cy="378300" cx="60513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Data table information from the City of Chicago’s data dictionary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y="205975" x="457200"/>
            <a:ext cy="678900" cx="82338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000" lang="en"/>
              <a:t>A predictable path</a:t>
            </a:r>
          </a:p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884975" x="457200"/>
            <a:ext cy="4041000" cx="81656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A data set is requested, often in vague terms and we:</a:t>
            </a:r>
          </a:p>
          <a:p>
            <a:pPr rtl="0" lvl="0" indent="-342900" marL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Evaluate any “candidate” data sets that could meet the request</a:t>
            </a:r>
          </a:p>
          <a:p>
            <a:pPr rtl="0" lvl="0" indent="-342900" marL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Acquire the selected data sets</a:t>
            </a:r>
          </a:p>
          <a:p>
            <a:pPr rtl="0" lvl="0" indent="-342900" marL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Transform the data in stages (clean, aggregate, geocode, join, slice)</a:t>
            </a:r>
          </a:p>
          <a:p>
            <a:pPr rtl="0" lvl="0" indent="-342900" marL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Load the resulting data into finished data tables, normally in RDBMS</a:t>
            </a:r>
          </a:p>
          <a:p>
            <a:pPr rtl="0" lvl="0" indent="-342900" marL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chemeClr val="dk1"/>
                </a:solidFill>
              </a:rPr>
              <a:t>Enter metadata about the data set into a metadata library (you do, right?)</a:t>
            </a:r>
          </a:p>
          <a:p>
            <a:pPr rtl="0" lvl="0" indent="-342900" marL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Publish the data on an open data portal</a:t>
            </a:r>
          </a:p>
          <a:p>
            <a:pPr rtl="0" lvl="0" indent="-342900" marL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Make the data available as machine-readable APIs </a:t>
            </a:r>
          </a:p>
          <a:p>
            <a:pPr lvl="0" indent="-342900" marL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Loop back to step 3 and repeat every month/quarter/year/decade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Scattered fragments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Metadata and process documentation are scattered across many internal and external locations</a:t>
            </a:r>
          </a:p>
          <a:p>
            <a:pPr lvl="0" indent="-4191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Solution is an anchor app to pull linked web-based resources related to a specific data set (e.g., Chicago Public Schools data)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Stay tuned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Ideas, suggestions and other reactions are welcome!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Greg Sanders</a:t>
            </a:r>
          </a:p>
          <a:p>
            <a:pPr rtl="0" lvl="0">
              <a:spcBef>
                <a:spcPts val="0"/>
              </a:spcBef>
              <a:buNone/>
            </a:pPr>
            <a:r>
              <a:rPr u="sng" lang="en">
                <a:solidFill>
                  <a:schemeClr val="hlink"/>
                </a:solidFill>
                <a:hlinkClick r:id="rId3"/>
              </a:rPr>
              <a:t>gsanders@chapinhall.org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