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2" r:id="rId3"/>
    <p:sldId id="313" r:id="rId4"/>
    <p:sldId id="316" r:id="rId5"/>
    <p:sldId id="315" r:id="rId6"/>
    <p:sldId id="305" r:id="rId7"/>
    <p:sldId id="297" r:id="rId8"/>
    <p:sldId id="298" r:id="rId9"/>
    <p:sldId id="308" r:id="rId10"/>
    <p:sldId id="291" r:id="rId11"/>
    <p:sldId id="310" r:id="rId12"/>
    <p:sldId id="302" r:id="rId13"/>
    <p:sldId id="314" r:id="rId14"/>
    <p:sldId id="311" r:id="rId15"/>
    <p:sldId id="264" r:id="rId16"/>
  </p:sldIdLst>
  <p:sldSz cx="13003213" cy="9756775"/>
  <p:notesSz cx="9296400" cy="7010400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5">
          <p15:clr>
            <a:srgbClr val="A4A3A4"/>
          </p15:clr>
        </p15:guide>
        <p15:guide id="2" pos="68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ul University" initials="DPU" lastIdx="10" clrIdx="0"/>
  <p:cmAuthor id="1" name="Khristina Marie Fassett" initials="KM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1F2F47"/>
    <a:srgbClr val="C6D3E7"/>
    <a:srgbClr val="547BB6"/>
    <a:srgbClr val="C5C5C5"/>
    <a:srgbClr val="E8E8E8"/>
    <a:srgbClr val="8DA7CE"/>
    <a:srgbClr val="375481"/>
    <a:srgbClr val="458B04"/>
    <a:srgbClr val="EB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316" autoAdjust="0"/>
  </p:normalViewPr>
  <p:slideViewPr>
    <p:cSldViewPr snapToGrid="0" snapToObjects="1">
      <p:cViewPr varScale="1">
        <p:scale>
          <a:sx n="81" d="100"/>
          <a:sy n="81" d="100"/>
        </p:scale>
        <p:origin x="1554" y="102"/>
      </p:cViewPr>
      <p:guideLst>
        <p:guide orient="horz" pos="3245"/>
        <p:guide pos="6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mith33\AppData\Local\Microsoft\Windows\Temporary%20Internet%20Files\Content.Outlook\AY0OFQIO\IHS_RSI_2014Q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mith33\AppData\Local\Microsoft\Windows\Temporary%20Internet%20Files\Content.Outlook\AY0OFQIO\IHS_RSI_2014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schmi17\Desktop\IHS%20Requests\Presentations\Hope%20Now\Data\Vacancy\Vacancy_by_DistCAT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mith33\Documents\Hope%20Now%20Presentation\Forc_by_DistCAT15_Outpu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schmi17\Desktop\IHS%20Requests\Presentations\Hope%20Now\Data\Mortgages\Mort_by_DistCAT15_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'[IHS_RSI_2014Q4.xlsx]2014Q4 RSI'!$C$80</c:f>
              <c:strCache>
                <c:ptCount val="1"/>
                <c:pt idx="0">
                  <c:v>SE_SINGLE_COOK_W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'[IHS_RSI_2014Q4.xlsx]2014Q4 RSI'!$B$81:$B$152</c:f>
              <c:strCache>
                <c:ptCount val="7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</c:strCache>
            </c:strRef>
          </c:cat>
          <c:val>
            <c:numRef>
              <c:f>'[IHS_RSI_2014Q4.xlsx]2014Q4 RSI'!$C$81:$C$152</c:f>
              <c:numCache>
                <c:formatCode>General</c:formatCode>
                <c:ptCount val="72"/>
                <c:pt idx="0">
                  <c:v>79.388000000000005</c:v>
                </c:pt>
                <c:pt idx="1">
                  <c:v>82.028000000000006</c:v>
                </c:pt>
                <c:pt idx="2">
                  <c:v>84.27</c:v>
                </c:pt>
                <c:pt idx="3">
                  <c:v>85.766000000000005</c:v>
                </c:pt>
                <c:pt idx="4">
                  <c:v>85.83</c:v>
                </c:pt>
                <c:pt idx="5">
                  <c:v>86.646000000000001</c:v>
                </c:pt>
                <c:pt idx="6">
                  <c:v>87.808000000000007</c:v>
                </c:pt>
                <c:pt idx="7">
                  <c:v>89.2</c:v>
                </c:pt>
                <c:pt idx="8">
                  <c:v>91.253</c:v>
                </c:pt>
                <c:pt idx="9">
                  <c:v>92.54</c:v>
                </c:pt>
                <c:pt idx="10">
                  <c:v>94.546999999999997</c:v>
                </c:pt>
                <c:pt idx="11">
                  <c:v>96.668000000000006</c:v>
                </c:pt>
                <c:pt idx="12">
                  <c:v>100</c:v>
                </c:pt>
                <c:pt idx="13">
                  <c:v>102.161</c:v>
                </c:pt>
                <c:pt idx="14">
                  <c:v>104.035</c:v>
                </c:pt>
                <c:pt idx="15">
                  <c:v>106.86499999999999</c:v>
                </c:pt>
                <c:pt idx="16">
                  <c:v>108.188</c:v>
                </c:pt>
                <c:pt idx="17">
                  <c:v>111.264</c:v>
                </c:pt>
                <c:pt idx="18">
                  <c:v>113.90300000000001</c:v>
                </c:pt>
                <c:pt idx="19">
                  <c:v>116.08199999999999</c:v>
                </c:pt>
                <c:pt idx="20">
                  <c:v>116.968</c:v>
                </c:pt>
                <c:pt idx="21">
                  <c:v>121.13200000000001</c:v>
                </c:pt>
                <c:pt idx="22">
                  <c:v>123.11</c:v>
                </c:pt>
                <c:pt idx="23">
                  <c:v>124.904</c:v>
                </c:pt>
                <c:pt idx="24">
                  <c:v>128.77699999999999</c:v>
                </c:pt>
                <c:pt idx="25">
                  <c:v>130.68700000000001</c:v>
                </c:pt>
                <c:pt idx="26">
                  <c:v>133.375</c:v>
                </c:pt>
                <c:pt idx="27">
                  <c:v>136.392</c:v>
                </c:pt>
                <c:pt idx="28">
                  <c:v>138.86500000000001</c:v>
                </c:pt>
                <c:pt idx="29">
                  <c:v>142.19499999999999</c:v>
                </c:pt>
                <c:pt idx="30">
                  <c:v>146.68700000000001</c:v>
                </c:pt>
                <c:pt idx="31">
                  <c:v>148.85400000000001</c:v>
                </c:pt>
                <c:pt idx="32">
                  <c:v>153.613</c:v>
                </c:pt>
                <c:pt idx="33">
                  <c:v>158.45500000000001</c:v>
                </c:pt>
                <c:pt idx="34">
                  <c:v>162.709</c:v>
                </c:pt>
                <c:pt idx="35">
                  <c:v>166.27799999999999</c:v>
                </c:pt>
                <c:pt idx="36">
                  <c:v>170.059</c:v>
                </c:pt>
                <c:pt idx="37">
                  <c:v>171.12</c:v>
                </c:pt>
                <c:pt idx="38">
                  <c:v>171.202</c:v>
                </c:pt>
                <c:pt idx="39">
                  <c:v>173.70099999999999</c:v>
                </c:pt>
                <c:pt idx="40">
                  <c:v>172.73</c:v>
                </c:pt>
                <c:pt idx="41">
                  <c:v>172.99</c:v>
                </c:pt>
                <c:pt idx="42">
                  <c:v>170.42699999999999</c:v>
                </c:pt>
                <c:pt idx="43">
                  <c:v>167.226</c:v>
                </c:pt>
                <c:pt idx="44">
                  <c:v>168.15100000000001</c:v>
                </c:pt>
                <c:pt idx="45">
                  <c:v>163.49299999999999</c:v>
                </c:pt>
                <c:pt idx="46">
                  <c:v>157.37299999999999</c:v>
                </c:pt>
                <c:pt idx="47">
                  <c:v>152.096</c:v>
                </c:pt>
                <c:pt idx="48">
                  <c:v>141.58500000000001</c:v>
                </c:pt>
                <c:pt idx="49">
                  <c:v>133.58699999999999</c:v>
                </c:pt>
                <c:pt idx="50">
                  <c:v>132.042</c:v>
                </c:pt>
                <c:pt idx="51">
                  <c:v>130.15299999999999</c:v>
                </c:pt>
                <c:pt idx="52">
                  <c:v>125.98399999999999</c:v>
                </c:pt>
                <c:pt idx="53">
                  <c:v>122.738</c:v>
                </c:pt>
                <c:pt idx="54">
                  <c:v>118.459</c:v>
                </c:pt>
                <c:pt idx="55">
                  <c:v>115.60899999999999</c:v>
                </c:pt>
                <c:pt idx="56">
                  <c:v>113.039</c:v>
                </c:pt>
                <c:pt idx="57">
                  <c:v>108.723</c:v>
                </c:pt>
                <c:pt idx="58">
                  <c:v>108.107</c:v>
                </c:pt>
                <c:pt idx="59">
                  <c:v>105.66</c:v>
                </c:pt>
                <c:pt idx="60">
                  <c:v>104.47</c:v>
                </c:pt>
                <c:pt idx="61">
                  <c:v>103.748</c:v>
                </c:pt>
                <c:pt idx="62">
                  <c:v>103.34699999999999</c:v>
                </c:pt>
                <c:pt idx="63">
                  <c:v>104.004</c:v>
                </c:pt>
                <c:pt idx="64">
                  <c:v>105.905</c:v>
                </c:pt>
                <c:pt idx="65">
                  <c:v>110.702</c:v>
                </c:pt>
                <c:pt idx="66">
                  <c:v>114.67400000000001</c:v>
                </c:pt>
                <c:pt idx="67">
                  <c:v>118.559</c:v>
                </c:pt>
                <c:pt idx="68">
                  <c:v>123.495</c:v>
                </c:pt>
                <c:pt idx="69">
                  <c:v>128.99600000000001</c:v>
                </c:pt>
                <c:pt idx="70">
                  <c:v>132.47800000000001</c:v>
                </c:pt>
                <c:pt idx="71">
                  <c:v>133.65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289440"/>
        <c:axId val="601296888"/>
      </c:lineChart>
      <c:catAx>
        <c:axId val="60128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1296888"/>
        <c:crosses val="autoZero"/>
        <c:auto val="1"/>
        <c:lblAlgn val="ctr"/>
        <c:lblOffset val="100"/>
        <c:noMultiLvlLbl val="0"/>
      </c:catAx>
      <c:valAx>
        <c:axId val="601296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0128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'[IHS_RSI_2014Q4.xlsx]By Foreclosure'!$C$81</c:f>
              <c:strCache>
                <c:ptCount val="1"/>
                <c:pt idx="0">
                  <c:v>Low Distress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'[IHS_RSI_2014Q4.xlsx]By Foreclosure'!$B$82:$B$153</c:f>
              <c:strCache>
                <c:ptCount val="7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</c:strCache>
            </c:strRef>
          </c:cat>
          <c:val>
            <c:numRef>
              <c:f>'[IHS_RSI_2014Q4.xlsx]By Foreclosure'!$C$82:$C$153</c:f>
              <c:numCache>
                <c:formatCode>General</c:formatCode>
                <c:ptCount val="72"/>
                <c:pt idx="0">
                  <c:v>75.337999999999994</c:v>
                </c:pt>
                <c:pt idx="1">
                  <c:v>78.048000000000002</c:v>
                </c:pt>
                <c:pt idx="2">
                  <c:v>80.786000000000001</c:v>
                </c:pt>
                <c:pt idx="3">
                  <c:v>82.876999999999995</c:v>
                </c:pt>
                <c:pt idx="4">
                  <c:v>84.602999999999994</c:v>
                </c:pt>
                <c:pt idx="5">
                  <c:v>85.506</c:v>
                </c:pt>
                <c:pt idx="6">
                  <c:v>86.424999999999997</c:v>
                </c:pt>
                <c:pt idx="7">
                  <c:v>88.840999999999994</c:v>
                </c:pt>
                <c:pt idx="8">
                  <c:v>89.239000000000004</c:v>
                </c:pt>
                <c:pt idx="9">
                  <c:v>91.635999999999996</c:v>
                </c:pt>
                <c:pt idx="10">
                  <c:v>94.442999999999998</c:v>
                </c:pt>
                <c:pt idx="11">
                  <c:v>96.915999999999997</c:v>
                </c:pt>
                <c:pt idx="12">
                  <c:v>100</c:v>
                </c:pt>
                <c:pt idx="13">
                  <c:v>102.746</c:v>
                </c:pt>
                <c:pt idx="14">
                  <c:v>104.607</c:v>
                </c:pt>
                <c:pt idx="15">
                  <c:v>106.029</c:v>
                </c:pt>
                <c:pt idx="16">
                  <c:v>109.66</c:v>
                </c:pt>
                <c:pt idx="17">
                  <c:v>112.045</c:v>
                </c:pt>
                <c:pt idx="18">
                  <c:v>113.83</c:v>
                </c:pt>
                <c:pt idx="19">
                  <c:v>116.414</c:v>
                </c:pt>
                <c:pt idx="20">
                  <c:v>117.24</c:v>
                </c:pt>
                <c:pt idx="21">
                  <c:v>118.56699999999999</c:v>
                </c:pt>
                <c:pt idx="22">
                  <c:v>121.9</c:v>
                </c:pt>
                <c:pt idx="23">
                  <c:v>123.932</c:v>
                </c:pt>
                <c:pt idx="24">
                  <c:v>126.021</c:v>
                </c:pt>
                <c:pt idx="25">
                  <c:v>128.06399999999999</c:v>
                </c:pt>
                <c:pt idx="26">
                  <c:v>129.10900000000001</c:v>
                </c:pt>
                <c:pt idx="27">
                  <c:v>130.53100000000001</c:v>
                </c:pt>
                <c:pt idx="28">
                  <c:v>135.03200000000001</c:v>
                </c:pt>
                <c:pt idx="29">
                  <c:v>138.76300000000001</c:v>
                </c:pt>
                <c:pt idx="30">
                  <c:v>141.72900000000001</c:v>
                </c:pt>
                <c:pt idx="31">
                  <c:v>143.785</c:v>
                </c:pt>
                <c:pt idx="32">
                  <c:v>146.00700000000001</c:v>
                </c:pt>
                <c:pt idx="33">
                  <c:v>148.88200000000001</c:v>
                </c:pt>
                <c:pt idx="34">
                  <c:v>152.672</c:v>
                </c:pt>
                <c:pt idx="35">
                  <c:v>156.036</c:v>
                </c:pt>
                <c:pt idx="36">
                  <c:v>158.74199999999999</c:v>
                </c:pt>
                <c:pt idx="37">
                  <c:v>160.91200000000001</c:v>
                </c:pt>
                <c:pt idx="38">
                  <c:v>162.89500000000001</c:v>
                </c:pt>
                <c:pt idx="39">
                  <c:v>162.58799999999999</c:v>
                </c:pt>
                <c:pt idx="40">
                  <c:v>162.75800000000001</c:v>
                </c:pt>
                <c:pt idx="41">
                  <c:v>162.911</c:v>
                </c:pt>
                <c:pt idx="42">
                  <c:v>161.91900000000001</c:v>
                </c:pt>
                <c:pt idx="43">
                  <c:v>162.74799999999999</c:v>
                </c:pt>
                <c:pt idx="44">
                  <c:v>159.887</c:v>
                </c:pt>
                <c:pt idx="45">
                  <c:v>155.88399999999999</c:v>
                </c:pt>
                <c:pt idx="46">
                  <c:v>152.197</c:v>
                </c:pt>
                <c:pt idx="47">
                  <c:v>151.875</c:v>
                </c:pt>
                <c:pt idx="48">
                  <c:v>144.53100000000001</c:v>
                </c:pt>
                <c:pt idx="49">
                  <c:v>143.06100000000001</c:v>
                </c:pt>
                <c:pt idx="50">
                  <c:v>140.22300000000001</c:v>
                </c:pt>
                <c:pt idx="51">
                  <c:v>136.27099999999999</c:v>
                </c:pt>
                <c:pt idx="52">
                  <c:v>137.23400000000001</c:v>
                </c:pt>
                <c:pt idx="53">
                  <c:v>137.15899999999999</c:v>
                </c:pt>
                <c:pt idx="54">
                  <c:v>135.59700000000001</c:v>
                </c:pt>
                <c:pt idx="55">
                  <c:v>133.119</c:v>
                </c:pt>
                <c:pt idx="56">
                  <c:v>132.02099999999999</c:v>
                </c:pt>
                <c:pt idx="57">
                  <c:v>130.18299999999999</c:v>
                </c:pt>
                <c:pt idx="58">
                  <c:v>129.809</c:v>
                </c:pt>
                <c:pt idx="59">
                  <c:v>129.964</c:v>
                </c:pt>
                <c:pt idx="60">
                  <c:v>126.66</c:v>
                </c:pt>
                <c:pt idx="61">
                  <c:v>124.667</c:v>
                </c:pt>
                <c:pt idx="62">
                  <c:v>125.363</c:v>
                </c:pt>
                <c:pt idx="63">
                  <c:v>125.355</c:v>
                </c:pt>
                <c:pt idx="64">
                  <c:v>126.986</c:v>
                </c:pt>
                <c:pt idx="65">
                  <c:v>132.59</c:v>
                </c:pt>
                <c:pt idx="66">
                  <c:v>136.10400000000001</c:v>
                </c:pt>
                <c:pt idx="67">
                  <c:v>142.09899999999999</c:v>
                </c:pt>
                <c:pt idx="68">
                  <c:v>146.86600000000001</c:v>
                </c:pt>
                <c:pt idx="69">
                  <c:v>148.773</c:v>
                </c:pt>
                <c:pt idx="70">
                  <c:v>147.33000000000001</c:v>
                </c:pt>
                <c:pt idx="71">
                  <c:v>145.75299999999999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'[IHS_RSI_2014Q4.xlsx]By Foreclosure'!$D$81</c:f>
              <c:strCache>
                <c:ptCount val="1"/>
                <c:pt idx="0">
                  <c:v>Moderate Distress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'[IHS_RSI_2014Q4.xlsx]By Foreclosure'!$B$82:$B$153</c:f>
              <c:strCache>
                <c:ptCount val="7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</c:strCache>
            </c:strRef>
          </c:cat>
          <c:val>
            <c:numRef>
              <c:f>'[IHS_RSI_2014Q4.xlsx]By Foreclosure'!$D$82:$D$153</c:f>
              <c:numCache>
                <c:formatCode>General</c:formatCode>
                <c:ptCount val="72"/>
                <c:pt idx="0">
                  <c:v>83.731999999999999</c:v>
                </c:pt>
                <c:pt idx="1">
                  <c:v>85.941999999999993</c:v>
                </c:pt>
                <c:pt idx="2">
                  <c:v>87.616</c:v>
                </c:pt>
                <c:pt idx="3">
                  <c:v>88.394000000000005</c:v>
                </c:pt>
                <c:pt idx="4">
                  <c:v>89.872</c:v>
                </c:pt>
                <c:pt idx="5">
                  <c:v>90.379000000000005</c:v>
                </c:pt>
                <c:pt idx="6">
                  <c:v>90.745000000000005</c:v>
                </c:pt>
                <c:pt idx="7">
                  <c:v>91.828999999999994</c:v>
                </c:pt>
                <c:pt idx="8">
                  <c:v>92.602999999999994</c:v>
                </c:pt>
                <c:pt idx="9">
                  <c:v>94.087000000000003</c:v>
                </c:pt>
                <c:pt idx="10">
                  <c:v>95.742000000000004</c:v>
                </c:pt>
                <c:pt idx="11">
                  <c:v>99.021000000000001</c:v>
                </c:pt>
                <c:pt idx="12">
                  <c:v>100</c:v>
                </c:pt>
                <c:pt idx="13">
                  <c:v>101.878</c:v>
                </c:pt>
                <c:pt idx="14">
                  <c:v>104.625</c:v>
                </c:pt>
                <c:pt idx="15">
                  <c:v>106.65900000000001</c:v>
                </c:pt>
                <c:pt idx="16">
                  <c:v>109.88500000000001</c:v>
                </c:pt>
                <c:pt idx="17">
                  <c:v>112.598</c:v>
                </c:pt>
                <c:pt idx="18">
                  <c:v>114.56100000000001</c:v>
                </c:pt>
                <c:pt idx="19">
                  <c:v>117.22799999999999</c:v>
                </c:pt>
                <c:pt idx="20">
                  <c:v>118.46599999999999</c:v>
                </c:pt>
                <c:pt idx="21">
                  <c:v>122.764</c:v>
                </c:pt>
                <c:pt idx="22">
                  <c:v>125.443</c:v>
                </c:pt>
                <c:pt idx="23">
                  <c:v>127.354</c:v>
                </c:pt>
                <c:pt idx="24">
                  <c:v>129.65</c:v>
                </c:pt>
                <c:pt idx="25">
                  <c:v>132.38499999999999</c:v>
                </c:pt>
                <c:pt idx="26">
                  <c:v>135.37299999999999</c:v>
                </c:pt>
                <c:pt idx="27">
                  <c:v>137.292</c:v>
                </c:pt>
                <c:pt idx="28">
                  <c:v>141.74199999999999</c:v>
                </c:pt>
                <c:pt idx="29">
                  <c:v>143.89500000000001</c:v>
                </c:pt>
                <c:pt idx="30">
                  <c:v>146.827</c:v>
                </c:pt>
                <c:pt idx="31">
                  <c:v>150.03299999999999</c:v>
                </c:pt>
                <c:pt idx="32">
                  <c:v>153.804</c:v>
                </c:pt>
                <c:pt idx="33">
                  <c:v>159.42500000000001</c:v>
                </c:pt>
                <c:pt idx="34">
                  <c:v>162.82</c:v>
                </c:pt>
                <c:pt idx="35">
                  <c:v>168.434</c:v>
                </c:pt>
                <c:pt idx="36">
                  <c:v>170.46700000000001</c:v>
                </c:pt>
                <c:pt idx="37">
                  <c:v>171.88300000000001</c:v>
                </c:pt>
                <c:pt idx="38">
                  <c:v>173.51499999999999</c:v>
                </c:pt>
                <c:pt idx="39">
                  <c:v>173.60300000000001</c:v>
                </c:pt>
                <c:pt idx="40">
                  <c:v>175.01</c:v>
                </c:pt>
                <c:pt idx="41">
                  <c:v>173.32599999999999</c:v>
                </c:pt>
                <c:pt idx="42">
                  <c:v>170.67400000000001</c:v>
                </c:pt>
                <c:pt idx="43">
                  <c:v>164.792</c:v>
                </c:pt>
                <c:pt idx="44">
                  <c:v>162.49600000000001</c:v>
                </c:pt>
                <c:pt idx="45">
                  <c:v>157.202</c:v>
                </c:pt>
                <c:pt idx="46">
                  <c:v>149.88200000000001</c:v>
                </c:pt>
                <c:pt idx="47">
                  <c:v>148.85400000000001</c:v>
                </c:pt>
                <c:pt idx="48">
                  <c:v>137.11099999999999</c:v>
                </c:pt>
                <c:pt idx="49">
                  <c:v>130.86000000000001</c:v>
                </c:pt>
                <c:pt idx="50">
                  <c:v>127.706</c:v>
                </c:pt>
                <c:pt idx="51">
                  <c:v>126.53400000000001</c:v>
                </c:pt>
                <c:pt idx="52">
                  <c:v>123.95399999999999</c:v>
                </c:pt>
                <c:pt idx="53">
                  <c:v>119.825</c:v>
                </c:pt>
                <c:pt idx="54">
                  <c:v>114.813</c:v>
                </c:pt>
                <c:pt idx="55">
                  <c:v>109.17100000000001</c:v>
                </c:pt>
                <c:pt idx="56">
                  <c:v>103.875</c:v>
                </c:pt>
                <c:pt idx="57">
                  <c:v>100.747</c:v>
                </c:pt>
                <c:pt idx="58">
                  <c:v>103.931</c:v>
                </c:pt>
                <c:pt idx="59">
                  <c:v>101.875</c:v>
                </c:pt>
                <c:pt idx="60">
                  <c:v>99.322000000000003</c:v>
                </c:pt>
                <c:pt idx="61">
                  <c:v>98.296999999999997</c:v>
                </c:pt>
                <c:pt idx="62">
                  <c:v>93.468000000000004</c:v>
                </c:pt>
                <c:pt idx="63">
                  <c:v>93.534000000000006</c:v>
                </c:pt>
                <c:pt idx="64">
                  <c:v>96.453000000000003</c:v>
                </c:pt>
                <c:pt idx="65">
                  <c:v>97.869</c:v>
                </c:pt>
                <c:pt idx="66">
                  <c:v>102.483</c:v>
                </c:pt>
                <c:pt idx="67">
                  <c:v>108.575</c:v>
                </c:pt>
                <c:pt idx="68">
                  <c:v>112.60899999999999</c:v>
                </c:pt>
                <c:pt idx="69">
                  <c:v>120.67100000000001</c:v>
                </c:pt>
                <c:pt idx="70">
                  <c:v>124.009</c:v>
                </c:pt>
                <c:pt idx="71">
                  <c:v>121.63500000000001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'[IHS_RSI_2014Q4.xlsx]By Foreclosure'!$E$81</c:f>
              <c:strCache>
                <c:ptCount val="1"/>
                <c:pt idx="0">
                  <c:v>High Distress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'[IHS_RSI_2014Q4.xlsx]By Foreclosure'!$B$82:$B$153</c:f>
              <c:strCache>
                <c:ptCount val="7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</c:strCache>
            </c:strRef>
          </c:cat>
          <c:val>
            <c:numRef>
              <c:f>'[IHS_RSI_2014Q4.xlsx]By Foreclosure'!$E$82:$E$153</c:f>
              <c:numCache>
                <c:formatCode>General</c:formatCode>
                <c:ptCount val="72"/>
                <c:pt idx="0">
                  <c:v>85.768000000000001</c:v>
                </c:pt>
                <c:pt idx="1">
                  <c:v>89.341999999999999</c:v>
                </c:pt>
                <c:pt idx="2">
                  <c:v>91.628</c:v>
                </c:pt>
                <c:pt idx="3">
                  <c:v>91.706000000000003</c:v>
                </c:pt>
                <c:pt idx="4">
                  <c:v>90.623000000000005</c:v>
                </c:pt>
                <c:pt idx="5">
                  <c:v>90.695999999999998</c:v>
                </c:pt>
                <c:pt idx="6">
                  <c:v>90.994</c:v>
                </c:pt>
                <c:pt idx="7">
                  <c:v>93.106999999999999</c:v>
                </c:pt>
                <c:pt idx="8">
                  <c:v>95.225999999999999</c:v>
                </c:pt>
                <c:pt idx="9">
                  <c:v>94.06</c:v>
                </c:pt>
                <c:pt idx="10">
                  <c:v>94.405000000000001</c:v>
                </c:pt>
                <c:pt idx="11">
                  <c:v>95.247</c:v>
                </c:pt>
                <c:pt idx="12">
                  <c:v>100</c:v>
                </c:pt>
                <c:pt idx="13">
                  <c:v>100.54900000000001</c:v>
                </c:pt>
                <c:pt idx="14">
                  <c:v>103.667</c:v>
                </c:pt>
                <c:pt idx="15">
                  <c:v>107.119</c:v>
                </c:pt>
                <c:pt idx="16">
                  <c:v>104.937</c:v>
                </c:pt>
                <c:pt idx="17">
                  <c:v>108.631</c:v>
                </c:pt>
                <c:pt idx="18">
                  <c:v>109.54300000000001</c:v>
                </c:pt>
                <c:pt idx="19">
                  <c:v>109.354</c:v>
                </c:pt>
                <c:pt idx="20">
                  <c:v>109.374</c:v>
                </c:pt>
                <c:pt idx="21">
                  <c:v>116.68300000000001</c:v>
                </c:pt>
                <c:pt idx="22">
                  <c:v>116.114</c:v>
                </c:pt>
                <c:pt idx="23">
                  <c:v>117.878</c:v>
                </c:pt>
                <c:pt idx="24">
                  <c:v>122.815</c:v>
                </c:pt>
                <c:pt idx="25">
                  <c:v>119.13800000000001</c:v>
                </c:pt>
                <c:pt idx="26">
                  <c:v>124.39400000000001</c:v>
                </c:pt>
                <c:pt idx="27">
                  <c:v>127.336</c:v>
                </c:pt>
                <c:pt idx="28">
                  <c:v>136.79</c:v>
                </c:pt>
                <c:pt idx="29">
                  <c:v>131.239</c:v>
                </c:pt>
                <c:pt idx="30">
                  <c:v>141.52500000000001</c:v>
                </c:pt>
                <c:pt idx="31">
                  <c:v>141.44900000000001</c:v>
                </c:pt>
                <c:pt idx="32">
                  <c:v>138.53700000000001</c:v>
                </c:pt>
                <c:pt idx="33">
                  <c:v>153.803</c:v>
                </c:pt>
                <c:pt idx="34">
                  <c:v>153.81800000000001</c:v>
                </c:pt>
                <c:pt idx="35">
                  <c:v>162.07400000000001</c:v>
                </c:pt>
                <c:pt idx="36">
                  <c:v>164.88200000000001</c:v>
                </c:pt>
                <c:pt idx="37">
                  <c:v>161.20099999999999</c:v>
                </c:pt>
                <c:pt idx="38">
                  <c:v>154.31200000000001</c:v>
                </c:pt>
                <c:pt idx="39">
                  <c:v>153.77500000000001</c:v>
                </c:pt>
                <c:pt idx="40">
                  <c:v>162.34100000000001</c:v>
                </c:pt>
                <c:pt idx="41">
                  <c:v>160.55099999999999</c:v>
                </c:pt>
                <c:pt idx="42">
                  <c:v>172.88499999999999</c:v>
                </c:pt>
                <c:pt idx="43">
                  <c:v>158.49299999999999</c:v>
                </c:pt>
                <c:pt idx="44">
                  <c:v>143.46899999999999</c:v>
                </c:pt>
                <c:pt idx="45">
                  <c:v>141.035</c:v>
                </c:pt>
                <c:pt idx="46">
                  <c:v>124.52500000000001</c:v>
                </c:pt>
                <c:pt idx="47">
                  <c:v>111.55800000000001</c:v>
                </c:pt>
                <c:pt idx="48">
                  <c:v>100.381</c:v>
                </c:pt>
                <c:pt idx="49">
                  <c:v>83.802999999999997</c:v>
                </c:pt>
                <c:pt idx="50">
                  <c:v>74.635000000000005</c:v>
                </c:pt>
                <c:pt idx="51">
                  <c:v>80.814999999999998</c:v>
                </c:pt>
                <c:pt idx="52">
                  <c:v>75.224999999999994</c:v>
                </c:pt>
                <c:pt idx="53">
                  <c:v>80.393000000000001</c:v>
                </c:pt>
                <c:pt idx="54">
                  <c:v>69.183999999999997</c:v>
                </c:pt>
                <c:pt idx="55">
                  <c:v>61.728999999999999</c:v>
                </c:pt>
                <c:pt idx="56">
                  <c:v>60.003999999999998</c:v>
                </c:pt>
                <c:pt idx="57">
                  <c:v>57.011000000000003</c:v>
                </c:pt>
                <c:pt idx="58">
                  <c:v>66.084999999999994</c:v>
                </c:pt>
                <c:pt idx="59">
                  <c:v>65.403000000000006</c:v>
                </c:pt>
                <c:pt idx="60">
                  <c:v>60.622999999999998</c:v>
                </c:pt>
                <c:pt idx="61">
                  <c:v>57.957999999999998</c:v>
                </c:pt>
                <c:pt idx="62">
                  <c:v>55.457999999999998</c:v>
                </c:pt>
                <c:pt idx="63">
                  <c:v>54.350999999999999</c:v>
                </c:pt>
                <c:pt idx="64">
                  <c:v>55.459000000000003</c:v>
                </c:pt>
                <c:pt idx="65">
                  <c:v>59.701999999999998</c:v>
                </c:pt>
                <c:pt idx="66">
                  <c:v>63.570999999999998</c:v>
                </c:pt>
                <c:pt idx="67">
                  <c:v>68.539000000000001</c:v>
                </c:pt>
                <c:pt idx="68">
                  <c:v>76.531999999999996</c:v>
                </c:pt>
                <c:pt idx="69">
                  <c:v>77.513999999999996</c:v>
                </c:pt>
                <c:pt idx="70">
                  <c:v>83.959000000000003</c:v>
                </c:pt>
                <c:pt idx="71">
                  <c:v>88.087999999999994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070864"/>
        <c:axId val="398076352"/>
      </c:lineChart>
      <c:catAx>
        <c:axId val="39807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98076352"/>
        <c:crosses val="autoZero"/>
        <c:auto val="1"/>
        <c:lblAlgn val="ctr"/>
        <c:lblOffset val="100"/>
        <c:noMultiLvlLbl val="0"/>
      </c:catAx>
      <c:valAx>
        <c:axId val="39807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8070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Share of All Addresses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Sheet1!$B$10:$B$12</c:f>
              <c:strCache>
                <c:ptCount val="3"/>
                <c:pt idx="0">
                  <c:v>Low Distress</c:v>
                </c:pt>
                <c:pt idx="1">
                  <c:v>Moderate Distress</c:v>
                </c:pt>
                <c:pt idx="2">
                  <c:v>High Distress</c:v>
                </c:pt>
              </c:strCache>
            </c:strRef>
          </c:cat>
          <c:val>
            <c:numRef>
              <c:f>Sheet1!$C$10:$C$12</c:f>
              <c:numCache>
                <c:formatCode>0.0%</c:formatCode>
                <c:ptCount val="3"/>
                <c:pt idx="0">
                  <c:v>0.26764686581091418</c:v>
                </c:pt>
                <c:pt idx="1">
                  <c:v>0.54027218797673104</c:v>
                </c:pt>
                <c:pt idx="2">
                  <c:v>0.19208094621235486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Share of Long-Term Vacant Addresses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Sheet1!$B$10:$B$12</c:f>
              <c:strCache>
                <c:ptCount val="3"/>
                <c:pt idx="0">
                  <c:v>Low Distress</c:v>
                </c:pt>
                <c:pt idx="1">
                  <c:v>Moderate Distress</c:v>
                </c:pt>
                <c:pt idx="2">
                  <c:v>High Distress</c:v>
                </c:pt>
              </c:strCache>
            </c:strRef>
          </c:cat>
          <c:val>
            <c:numRef>
              <c:f>Sheet1!$D$10:$D$12</c:f>
              <c:numCache>
                <c:formatCode>0.0%</c:formatCode>
                <c:ptCount val="3"/>
                <c:pt idx="0">
                  <c:v>0.12529708707352058</c:v>
                </c:pt>
                <c:pt idx="1">
                  <c:v>0.47594822337019466</c:v>
                </c:pt>
                <c:pt idx="2">
                  <c:v>0.39875468955628485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98072824"/>
        <c:axId val="398879080"/>
      </c:barChart>
      <c:catAx>
        <c:axId val="398072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8879080"/>
        <c:crosses val="autoZero"/>
        <c:auto val="1"/>
        <c:lblAlgn val="ctr"/>
        <c:lblOffset val="100"/>
        <c:noMultiLvlLbl val="0"/>
      </c:catAx>
      <c:valAx>
        <c:axId val="39887908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398072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WORK!$B$34</c:f>
              <c:strCache>
                <c:ptCount val="1"/>
                <c:pt idx="0">
                  <c:v>Low Distress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WORK!$C$33:$L$33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WORK!$C$34:$L$34</c:f>
              <c:numCache>
                <c:formatCode>0.0</c:formatCode>
                <c:ptCount val="10"/>
                <c:pt idx="0">
                  <c:v>0.28294374938644623</c:v>
                </c:pt>
                <c:pt idx="1">
                  <c:v>0.36322385715376482</c:v>
                </c:pt>
                <c:pt idx="2">
                  <c:v>0.57155946290862691</c:v>
                </c:pt>
                <c:pt idx="3">
                  <c:v>0.86126593876460267</c:v>
                </c:pt>
                <c:pt idx="4">
                  <c:v>1.135265437013929</c:v>
                </c:pt>
                <c:pt idx="5">
                  <c:v>1.3102237153546616</c:v>
                </c:pt>
                <c:pt idx="6">
                  <c:v>1.1269756432770865</c:v>
                </c:pt>
                <c:pt idx="7">
                  <c:v>1.0986158225984142</c:v>
                </c:pt>
                <c:pt idx="8">
                  <c:v>0.67688925283425749</c:v>
                </c:pt>
                <c:pt idx="9">
                  <c:v>0.44533871591868657</c:v>
                </c:pt>
              </c:numCache>
            </c:numRef>
          </c:val>
        </c:ser>
        <c:ser>
          <c:idx val="1"/>
          <c:order val="1"/>
          <c:tx>
            <c:strRef>
              <c:f>WORK!$B$35</c:f>
              <c:strCache>
                <c:ptCount val="1"/>
                <c:pt idx="0">
                  <c:v>Moderate Distress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WORK!$C$33:$L$33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WORK!$C$35:$L$35</c:f>
              <c:numCache>
                <c:formatCode>0.0</c:formatCode>
                <c:ptCount val="10"/>
                <c:pt idx="0">
                  <c:v>0.87899305240626313</c:v>
                </c:pt>
                <c:pt idx="1">
                  <c:v>1.1574409998730222</c:v>
                </c:pt>
                <c:pt idx="2">
                  <c:v>1.7005051970903573</c:v>
                </c:pt>
                <c:pt idx="3">
                  <c:v>2.4467366263355559</c:v>
                </c:pt>
                <c:pt idx="4">
                  <c:v>2.8382190215321024</c:v>
                </c:pt>
                <c:pt idx="5">
                  <c:v>3.2479547227311523</c:v>
                </c:pt>
                <c:pt idx="6">
                  <c:v>2.6872040923685345</c:v>
                </c:pt>
                <c:pt idx="7">
                  <c:v>2.7221234603733233</c:v>
                </c:pt>
                <c:pt idx="8">
                  <c:v>1.7076384870728001</c:v>
                </c:pt>
                <c:pt idx="9">
                  <c:v>1.1621445227006664</c:v>
                </c:pt>
              </c:numCache>
            </c:numRef>
          </c:val>
        </c:ser>
        <c:ser>
          <c:idx val="2"/>
          <c:order val="2"/>
          <c:tx>
            <c:strRef>
              <c:f>WORK!$B$36</c:f>
              <c:strCache>
                <c:ptCount val="1"/>
                <c:pt idx="0">
                  <c:v>High Distress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WORK!$C$33:$L$33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WORK!$C$36:$L$36</c:f>
              <c:numCache>
                <c:formatCode>0.0</c:formatCode>
                <c:ptCount val="10"/>
                <c:pt idx="0">
                  <c:v>2.7647086591871095</c:v>
                </c:pt>
                <c:pt idx="1">
                  <c:v>3.8095387956129727</c:v>
                </c:pt>
                <c:pt idx="2">
                  <c:v>5.1501943321112176</c:v>
                </c:pt>
                <c:pt idx="3">
                  <c:v>6.2418372645591731</c:v>
                </c:pt>
                <c:pt idx="4">
                  <c:v>5.586458120249878</c:v>
                </c:pt>
                <c:pt idx="5">
                  <c:v>5.6175355226510995</c:v>
                </c:pt>
                <c:pt idx="6">
                  <c:v>4.5262859750436659</c:v>
                </c:pt>
                <c:pt idx="7">
                  <c:v>4.8897735676857952</c:v>
                </c:pt>
                <c:pt idx="8">
                  <c:v>2.9522909537678306</c:v>
                </c:pt>
                <c:pt idx="9">
                  <c:v>2.0955555272994406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98882216"/>
        <c:axId val="398884176"/>
      </c:barChart>
      <c:catAx>
        <c:axId val="39888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884176"/>
        <c:crosses val="autoZero"/>
        <c:auto val="1"/>
        <c:lblAlgn val="ctr"/>
        <c:lblOffset val="100"/>
        <c:noMultiLvlLbl val="0"/>
      </c:catAx>
      <c:valAx>
        <c:axId val="3988841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98882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Low Distress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Sheet1!$C$28:$L$28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Sheet1!$C$29:$L$29</c:f>
              <c:numCache>
                <c:formatCode>0.0</c:formatCode>
                <c:ptCount val="10"/>
                <c:pt idx="0">
                  <c:v>22.530786766871369</c:v>
                </c:pt>
                <c:pt idx="1">
                  <c:v>20.745645131382325</c:v>
                </c:pt>
                <c:pt idx="2">
                  <c:v>18.882623065260312</c:v>
                </c:pt>
                <c:pt idx="3">
                  <c:v>14.100066536502363</c:v>
                </c:pt>
                <c:pt idx="4">
                  <c:v>15.590266036933215</c:v>
                </c:pt>
                <c:pt idx="5">
                  <c:v>14.152859433458046</c:v>
                </c:pt>
                <c:pt idx="6">
                  <c:v>12.310998156611658</c:v>
                </c:pt>
                <c:pt idx="7">
                  <c:v>15.87364609125318</c:v>
                </c:pt>
                <c:pt idx="8">
                  <c:v>14.019829699822987</c:v>
                </c:pt>
                <c:pt idx="9">
                  <c:v>9.7559820301565967</c:v>
                </c:pt>
              </c:numCache>
            </c:numRef>
          </c:val>
        </c:ser>
        <c:ser>
          <c:idx val="1"/>
          <c:order val="1"/>
          <c:tx>
            <c:strRef>
              <c:f>Sheet1!$B$30</c:f>
              <c:strCache>
                <c:ptCount val="1"/>
                <c:pt idx="0">
                  <c:v>Moderate Distress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Sheet1!$C$28:$L$28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Sheet1!$C$30:$L$30</c:f>
              <c:numCache>
                <c:formatCode>0.0</c:formatCode>
                <c:ptCount val="10"/>
                <c:pt idx="0">
                  <c:v>25.670723964663448</c:v>
                </c:pt>
                <c:pt idx="1">
                  <c:v>23.989719193861479</c:v>
                </c:pt>
                <c:pt idx="2">
                  <c:v>19.161889818056512</c:v>
                </c:pt>
                <c:pt idx="3">
                  <c:v>11.280996607832837</c:v>
                </c:pt>
                <c:pt idx="4">
                  <c:v>9.8019119487728474</c:v>
                </c:pt>
                <c:pt idx="5">
                  <c:v>8.1353057485442815</c:v>
                </c:pt>
                <c:pt idx="6">
                  <c:v>7.1415776298365676</c:v>
                </c:pt>
                <c:pt idx="7">
                  <c:v>9.3975048524316698</c:v>
                </c:pt>
                <c:pt idx="8">
                  <c:v>9.5222024877001061</c:v>
                </c:pt>
                <c:pt idx="9">
                  <c:v>7.1242682076112978</c:v>
                </c:pt>
              </c:numCache>
            </c:numRef>
          </c:val>
        </c:ser>
        <c:ser>
          <c:idx val="2"/>
          <c:order val="2"/>
          <c:tx>
            <c:strRef>
              <c:f>Sheet1!$B$31</c:f>
              <c:strCache>
                <c:ptCount val="1"/>
                <c:pt idx="0">
                  <c:v>High Distress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Sheet1!$C$28:$L$28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Sheet1!$C$31:$L$31</c:f>
              <c:numCache>
                <c:formatCode>0.0</c:formatCode>
                <c:ptCount val="10"/>
                <c:pt idx="0">
                  <c:v>32.993973344243201</c:v>
                </c:pt>
                <c:pt idx="1">
                  <c:v>31.045538229138803</c:v>
                </c:pt>
                <c:pt idx="2">
                  <c:v>21.517364006860632</c:v>
                </c:pt>
                <c:pt idx="3">
                  <c:v>10.608408994350995</c:v>
                </c:pt>
                <c:pt idx="4">
                  <c:v>6.9692058346839545</c:v>
                </c:pt>
                <c:pt idx="5">
                  <c:v>4.938553287910497</c:v>
                </c:pt>
                <c:pt idx="6">
                  <c:v>4.1513902220264045</c:v>
                </c:pt>
                <c:pt idx="7">
                  <c:v>5.2615222419788834</c:v>
                </c:pt>
                <c:pt idx="8">
                  <c:v>6.0889474716460592</c:v>
                </c:pt>
                <c:pt idx="9">
                  <c:v>4.8605075354273577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98884960"/>
        <c:axId val="398886136"/>
      </c:barChart>
      <c:catAx>
        <c:axId val="39888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886136"/>
        <c:crosses val="autoZero"/>
        <c:auto val="1"/>
        <c:lblAlgn val="ctr"/>
        <c:lblOffset val="100"/>
        <c:noMultiLvlLbl val="0"/>
      </c:catAx>
      <c:valAx>
        <c:axId val="39888613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98884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5E96A5-DABA-3844-B065-B1C3F36F3D7D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75F6AA-DB20-CF4E-AE70-C3396A0EE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87687-61B0-0844-85AE-4218AC573C8B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736E2-2BE5-0D4A-8B99-5AF6AEF9E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5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0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Thinking about</a:t>
            </a:r>
            <a:r>
              <a:rPr lang="en-US" baseline="0" dirty="0" smtClean="0"/>
              <a:t> the framing of this panel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heard that sometimes the biggest barrier to using data is getting access to the data you need.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5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 is making data useful for research and analysis – continued partnerships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7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0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1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1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1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9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i="0" kern="600" spc="230" dirty="0" smtClean="0">
                <a:solidFill>
                  <a:schemeClr val="bg2"/>
                </a:solidFill>
                <a:latin typeface="Arial"/>
                <a:cs typeface="Arial"/>
              </a:rPr>
              <a:t>PRESENTATION</a:t>
            </a:r>
            <a:endParaRPr lang="en-US" sz="900" b="1" i="0" kern="600" spc="23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the Institute for Housing Studies at conference name/title</a:t>
            </a:r>
            <a:endParaRPr lang="en-US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December 11, 2013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(two lines)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1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table/chart subtitle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table/chart subtitle</a:t>
            </a:r>
            <a:endParaRPr lang="en-US" dirty="0"/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table/chart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the Institute for Housing Studies at conference name/title</a:t>
            </a:r>
            <a:endParaRPr lang="en-US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 smtClean="0"/>
              <a:t>©2014 Institute of Housing Studies at DePaul University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December 11, 2013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contact: gsmith33@depaul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©2012 Institute of Housing Studies at DePaul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7" r:id="rId4"/>
    <p:sldLayoutId id="2147483662" r:id="rId5"/>
    <p:sldLayoutId id="2147483655" r:id="rId6"/>
    <p:sldLayoutId id="2147483659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Demystifying Data:</a:t>
            </a:r>
            <a:br>
              <a:rPr lang="en-US" dirty="0" smtClean="0"/>
            </a:br>
            <a:r>
              <a:rPr lang="en-US" sz="3200" dirty="0" err="1" smtClean="0"/>
              <a:t>IHS’s</a:t>
            </a:r>
            <a:r>
              <a:rPr lang="en-US" sz="3200" dirty="0" smtClean="0"/>
              <a:t> Approach to Data Development and Applied Research</a:t>
            </a:r>
            <a:endParaRPr lang="en-US" sz="3200" dirty="0"/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the Institute for Housing Studies for the Reclaiming Vacant Properties Conference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19,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Mortgages per 100 Residential Parcels by Distress </a:t>
            </a:r>
            <a:r>
              <a:rPr lang="en-US" dirty="0" smtClean="0"/>
              <a:t>Category, 2005-2014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2044561" cy="673607"/>
          </a:xfrm>
        </p:spPr>
        <p:txBody>
          <a:bodyPr>
            <a:normAutofit/>
          </a:bodyPr>
          <a:lstStyle/>
          <a:p>
            <a:r>
              <a:rPr lang="en-US" dirty="0" smtClean="0"/>
              <a:t>Mortgage credit slows in 2014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 anchor="b">
            <a:normAutofit/>
          </a:bodyPr>
          <a:lstStyle/>
          <a:p>
            <a:r>
              <a:rPr lang="en-US" sz="1000" dirty="0" smtClean="0"/>
              <a:t>Source: ihs data clearinghouse, calculations of data from cook county recorder of deeds via property insight, cook county assessor</a:t>
            </a:r>
            <a:endParaRPr lang="en-US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070705"/>
              </p:ext>
            </p:extLst>
          </p:nvPr>
        </p:nvGraphicFramePr>
        <p:xfrm>
          <a:off x="649445" y="2135187"/>
          <a:ext cx="11702178" cy="630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1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000" dirty="0"/>
              <a:t>Source: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calculations </a:t>
            </a:r>
            <a:r>
              <a:rPr lang="en-US" sz="1000" dirty="0"/>
              <a:t>of data from record information services, cook county recorder of deeds via property insight, cook county assessor, midwest real estate data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buying remains common in many communities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b="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46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housing </a:t>
            </a:r>
            <a:r>
              <a:rPr lang="en-US" dirty="0" smtClean="0"/>
              <a:t>markets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Predominant method of purchase in Oak Park (left) and Austin (right), 2012 and 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4803" r="-6" b="28444"/>
          <a:stretch/>
        </p:blipFill>
        <p:spPr/>
      </p:pic>
    </p:spTree>
    <p:extLst>
      <p:ext uri="{BB962C8B-B14F-4D97-AF65-F5344CB8AC3E}">
        <p14:creationId xmlns:p14="http://schemas.microsoft.com/office/powerpoint/2010/main" val="29037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City of Chicago</a:t>
            </a:r>
          </a:p>
          <a:p>
            <a:pPr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Challenge</a:t>
            </a:r>
            <a:r>
              <a:rPr lang="en-US" dirty="0" smtClean="0"/>
              <a:t> – The City of Chicago’s was updating its five-year housing plan and needed data to facilitate stakeholder discussions around housing needs in Chicago’s neighborhoods </a:t>
            </a:r>
          </a:p>
          <a:p>
            <a:pPr marL="292100" lvl="1" indent="0">
              <a:buNone/>
            </a:pPr>
            <a:endParaRPr lang="en-US" dirty="0" smtClean="0"/>
          </a:p>
          <a:p>
            <a:pPr lvl="1"/>
            <a:r>
              <a:rPr lang="en-US" b="1" dirty="0"/>
              <a:t>Analysis </a:t>
            </a:r>
          </a:p>
          <a:p>
            <a:pPr lvl="2"/>
            <a:r>
              <a:rPr lang="en-US" dirty="0" smtClean="0"/>
              <a:t>Created data book highlighting changes in Chicago’s demographic, economic, and housing market conditions</a:t>
            </a:r>
          </a:p>
          <a:p>
            <a:pPr lvl="2"/>
            <a:r>
              <a:rPr lang="en-US" dirty="0" smtClean="0"/>
              <a:t>Raised awareness of distinct policy challenges in strong, weaker, and transitional housing markets </a:t>
            </a:r>
          </a:p>
          <a:p>
            <a:pPr lvl="2"/>
            <a:r>
              <a:rPr lang="en-US" dirty="0" smtClean="0"/>
              <a:t>Presented to focus groups of stakeholders </a:t>
            </a:r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Solution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The City of Chicago Department of Planning and Development adopted a market-focused approach to housing policy development.</a:t>
            </a:r>
          </a:p>
          <a:p>
            <a:pPr lvl="2"/>
            <a:r>
              <a:rPr lang="en-US" dirty="0" smtClean="0"/>
              <a:t>Example – Affordable Requirements Ordinance  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has this data been used to inform policy development?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2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Community Investment Corporation (CIC)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Challenge</a:t>
            </a:r>
            <a:r>
              <a:rPr lang="en-US" dirty="0" smtClean="0"/>
              <a:t> – Certain neighborhoods were seeing a growing number of vacant and abandoned 2-4 unit buildings. 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Analysis </a:t>
            </a:r>
          </a:p>
          <a:p>
            <a:pPr lvl="2"/>
            <a:r>
              <a:rPr lang="en-US" dirty="0" smtClean="0"/>
              <a:t>Highlighted importance of these buildings to Chicago’s rental stock, particularly in lower-income communities </a:t>
            </a:r>
          </a:p>
          <a:p>
            <a:pPr lvl="2"/>
            <a:r>
              <a:rPr lang="en-US" dirty="0" smtClean="0"/>
              <a:t>Demonstrated higher levels of foreclosure activity on these types of properties</a:t>
            </a:r>
          </a:p>
          <a:p>
            <a:pPr lvl="2"/>
            <a:r>
              <a:rPr lang="en-US" dirty="0" smtClean="0"/>
              <a:t>Illustrated lack of lending options for potential buyers of 2-4 unit buildings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Solution</a:t>
            </a:r>
            <a:r>
              <a:rPr lang="en-US" dirty="0" smtClean="0"/>
              <a:t> – CIC used data to highlight the need and secure funding for a financial product geared towards small investors in 2-4 unit buildings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has this data been used to inform policy development?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3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IHS’s</a:t>
            </a:r>
            <a:r>
              <a:rPr lang="en-US" dirty="0"/>
              <a:t> Approach to Data Development and Applied Research</a:t>
            </a:r>
            <a:endParaRPr lang="en-US" dirty="0"/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the Institute for Housing Studies for </a:t>
            </a:r>
            <a:r>
              <a:rPr lang="en-US" dirty="0"/>
              <a:t>the Chicago Housing Roundtable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©2015 Institute of Housing Studies at DePaul University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19,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housingstudies.org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@housingstudies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Contact: gsmith33@depaul.edu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4488" indent="-290513"/>
            <a:r>
              <a:rPr lang="en-US" dirty="0" smtClean="0"/>
              <a:t>IHS’s mission is to provide reliable, impartial, and timely data and research to inform housing policy decisions and discussions in the Chicago region and nationally</a:t>
            </a:r>
          </a:p>
          <a:p>
            <a:endParaRPr lang="en-US" dirty="0" smtClean="0"/>
          </a:p>
          <a:p>
            <a:r>
              <a:rPr lang="en-US" dirty="0" smtClean="0"/>
              <a:t>IHS accomplishes this through an applied research model</a:t>
            </a:r>
          </a:p>
          <a:p>
            <a:pPr marL="581025" lvl="1" indent="-288925"/>
            <a:r>
              <a:rPr lang="en-US" dirty="0" smtClean="0"/>
              <a:t>Data collection and improvement</a:t>
            </a:r>
          </a:p>
          <a:p>
            <a:pPr marL="581025" lvl="1" indent="-288925"/>
            <a:r>
              <a:rPr lang="en-US" dirty="0" smtClean="0"/>
              <a:t>Research</a:t>
            </a:r>
          </a:p>
          <a:p>
            <a:pPr marL="581025" lvl="1" indent="-288925"/>
            <a:r>
              <a:rPr lang="en-US" dirty="0" smtClean="0"/>
              <a:t>Technical assistance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Today’s presentation</a:t>
            </a:r>
          </a:p>
          <a:p>
            <a:pPr marL="581025" lvl="1" indent="-288925"/>
            <a:r>
              <a:rPr lang="en-US" dirty="0" err="1" smtClean="0"/>
              <a:t>IHS’s</a:t>
            </a:r>
            <a:r>
              <a:rPr lang="en-US" dirty="0" smtClean="0"/>
              <a:t> Data Clearinghouse development</a:t>
            </a:r>
          </a:p>
          <a:p>
            <a:pPr marL="581025" lvl="1" indent="-288925"/>
            <a:r>
              <a:rPr lang="en-US" dirty="0" smtClean="0"/>
              <a:t>Using data to help stakeholders understand housing market conditions</a:t>
            </a:r>
          </a:p>
          <a:p>
            <a:pPr marL="581025" lvl="1" indent="-288925"/>
            <a:r>
              <a:rPr lang="en-US" dirty="0" smtClean="0"/>
              <a:t>How analysis has been used to inform policy development</a:t>
            </a:r>
            <a:endParaRPr lang="en-US" dirty="0" smtClean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Institute for Housing Studies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 @</a:t>
            </a:r>
            <a:r>
              <a:rPr lang="en-US" dirty="0" err="1" smtClean="0"/>
              <a:t>housingstudies</a:t>
            </a:r>
            <a:r>
              <a:rPr lang="en-US" dirty="0" smtClean="0"/>
              <a:t> #</a:t>
            </a:r>
            <a:r>
              <a:rPr lang="en-US" dirty="0" err="1" smtClean="0"/>
              <a:t>chidata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782" y="1701800"/>
            <a:ext cx="11617325" cy="70739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sources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4538" lvl="3" indent="-287338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Cook County Assessor – Data on all parcels in the County</a:t>
            </a:r>
          </a:p>
          <a:p>
            <a:pPr marL="744538" lvl="3" indent="-287338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Cook County Recorder of Deeds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Transactions, </a:t>
            </a:r>
            <a:r>
              <a:rPr lang="en-US" dirty="0">
                <a:latin typeface="Arial" pitchFamily="34" charset="0"/>
                <a:cs typeface="Arial" pitchFamily="34" charset="0"/>
              </a:rPr>
              <a:t>mortgage recordings</a:t>
            </a:r>
          </a:p>
          <a:p>
            <a:pPr marL="744538" lvl="3" indent="-287338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Cook County Clerk of the Court – Foreclosure filing activity</a:t>
            </a:r>
          </a:p>
          <a:p>
            <a:pPr marL="744538" lvl="3" indent="-287338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Multiple Listing Service – Property listings and sales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4538" lvl="3" indent="-287338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Vendor and stakeholder relationships</a:t>
            </a:r>
          </a:p>
          <a:p>
            <a:pPr marL="571500" lvl="2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Understand collection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channels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processes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>
                <a:latin typeface="Arial" pitchFamily="34" charset="0"/>
                <a:cs typeface="Arial" pitchFamily="34" charset="0"/>
              </a:rPr>
              <a:t>and limitations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571500" lvl="2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Help to identify and deepen understanding of an issue</a:t>
            </a:r>
          </a:p>
          <a:p>
            <a:pPr marL="571500" lvl="2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Create and refine methodology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Connection to policy and practice</a:t>
            </a:r>
          </a:p>
          <a:p>
            <a:pPr marL="571500" lvl="2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Orients data development around real world application</a:t>
            </a:r>
          </a:p>
          <a:p>
            <a:pPr marL="571500" lvl="2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Helps structure and frame analysis 	</a:t>
            </a:r>
          </a:p>
          <a:p>
            <a:pPr marL="571500" lvl="2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Contributes to how information is delivered to users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IHS</a:t>
            </a:r>
            <a:r>
              <a:rPr lang="en-US" dirty="0">
                <a:latin typeface="Arial" pitchFamily="34" charset="0"/>
                <a:cs typeface="Arial" pitchFamily="34" charset="0"/>
              </a:rPr>
              <a:t> Applied Research Model and Data Development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0" dirty="0" smtClean="0">
                <a:latin typeface="Arial" pitchFamily="34" charset="0"/>
                <a:cs typeface="Arial" pitchFamily="34" charset="0"/>
              </a:rPr>
            </a:br>
            <a:endParaRPr lang="en-US" sz="2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 #</a:t>
            </a:r>
            <a:r>
              <a:rPr lang="en-US" dirty="0" err="1" smtClean="0"/>
              <a:t>chidata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starts at the parcel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b="14956"/>
          <a:stretch>
            <a:fillRect/>
          </a:stretch>
        </p:blipFill>
        <p:spPr/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650161" y="8856598"/>
            <a:ext cx="6488479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177800" algn="l" defTabSz="65027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>
                <a:tab pos="228600" algn="l"/>
              </a:tabLst>
              <a:defRPr sz="2800" kern="1200" cap="none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8788" indent="-16668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93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779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65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2065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*In the 606 area there are approximately 2,400 parcels with 2 to 4 units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177800" algn="l" defTabSz="65027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>
                <a:tab pos="228600" algn="l"/>
              </a:tabLst>
              <a:defRPr sz="2800" kern="1200" cap="none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8788" indent="-16668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93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779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65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4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206500" indent="-228600" algn="l" defTabSz="650276" rtl="0" eaLnBrk="1" latinLnBrk="0" hangingPunct="1">
              <a:spcBef>
                <a:spcPct val="20000"/>
              </a:spcBef>
              <a:buFont typeface="Lucida Grande"/>
              <a:buChar char="–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Diversity of neighborhood housing stock, residential parcels </a:t>
            </a:r>
            <a:r>
              <a:rPr lang="en-US" sz="1800" dirty="0" smtClean="0">
                <a:solidFill>
                  <a:schemeClr val="tx1"/>
                </a:solidFill>
              </a:rPr>
              <a:t>by </a:t>
            </a:r>
            <a:r>
              <a:rPr lang="en-US" sz="1800" dirty="0" smtClean="0">
                <a:solidFill>
                  <a:schemeClr val="tx1"/>
                </a:solidFill>
              </a:rPr>
              <a:t>assessor classification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Placeholder 17"/>
          <p:cNvGraphicFramePr>
            <a:graphicFrameLocks noGrp="1"/>
          </p:cNvGraphicFramePr>
          <p:nvPr>
            <p:ph type="chart" sz="quarter" idx="19"/>
            <p:extLst/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Quarterly Single Family House </a:t>
            </a:r>
            <a:r>
              <a:rPr lang="en-US" dirty="0"/>
              <a:t>Price </a:t>
            </a:r>
            <a:r>
              <a:rPr lang="en-US" dirty="0" smtClean="0"/>
              <a:t>Changes </a:t>
            </a:r>
            <a:r>
              <a:rPr lang="en-US" dirty="0"/>
              <a:t>in Cook County, </a:t>
            </a:r>
            <a:r>
              <a:rPr lang="en-US" dirty="0" smtClean="0"/>
              <a:t>1997 Q1-2014 Q4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be built to create indicators to highlight countywide trends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Source: IHS Cook County house price index, 1Q 2014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10185" y="5035326"/>
            <a:ext cx="10672549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calculations </a:t>
            </a:r>
            <a:r>
              <a:rPr lang="en-US" sz="1000" dirty="0"/>
              <a:t>of data from the ihs data clearinghouse</a:t>
            </a:r>
          </a:p>
          <a:p>
            <a:endParaRPr lang="en-US" sz="1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concentrated foreclosure activity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b="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27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Placeholder 12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385395785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House Prices - Quarterly </a:t>
            </a:r>
            <a:r>
              <a:rPr lang="en-US" dirty="0"/>
              <a:t>Single Family House Price Changes </a:t>
            </a:r>
            <a:r>
              <a:rPr lang="en-US" dirty="0" smtClean="0"/>
              <a:t>by Distress Category, 1997 Q1-2014 Q4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160" y="645686"/>
            <a:ext cx="11701462" cy="673607"/>
          </a:xfrm>
        </p:spPr>
        <p:txBody>
          <a:bodyPr>
            <a:noAutofit/>
          </a:bodyPr>
          <a:lstStyle/>
          <a:p>
            <a:r>
              <a:rPr lang="en-US" dirty="0"/>
              <a:t>Market conditions </a:t>
            </a:r>
            <a:r>
              <a:rPr lang="en-US" dirty="0" smtClean="0"/>
              <a:t>vary across </a:t>
            </a:r>
            <a:r>
              <a:rPr lang="en-US" dirty="0"/>
              <a:t>neighborhoods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 anchor="b">
            <a:normAutofit/>
          </a:bodyPr>
          <a:lstStyle/>
          <a:p>
            <a:r>
              <a:rPr lang="en-US" sz="1000" dirty="0" smtClean="0"/>
              <a:t>Source: ihs cook county house price index, 2014Q4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10185" y="4875672"/>
            <a:ext cx="10672549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County Share </a:t>
            </a:r>
            <a:r>
              <a:rPr lang="en-US" dirty="0"/>
              <a:t>of </a:t>
            </a:r>
            <a:r>
              <a:rPr lang="en-US" dirty="0" smtClean="0"/>
              <a:t>Total Active Addresses and Long-Term Vacant </a:t>
            </a:r>
            <a:r>
              <a:rPr lang="en-US" dirty="0"/>
              <a:t>Addresses by Distress </a:t>
            </a:r>
            <a:r>
              <a:rPr lang="en-US" dirty="0" smtClean="0"/>
              <a:t>Category, Q4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2353051" cy="673607"/>
          </a:xfrm>
        </p:spPr>
        <p:txBody>
          <a:bodyPr>
            <a:normAutofit/>
          </a:bodyPr>
          <a:lstStyle/>
          <a:p>
            <a:r>
              <a:rPr lang="en-US" dirty="0"/>
              <a:t>Distressed areas have much higher </a:t>
            </a:r>
            <a:r>
              <a:rPr lang="en-US" dirty="0" smtClean="0"/>
              <a:t>concentration of </a:t>
            </a:r>
            <a:r>
              <a:rPr lang="en-US" dirty="0"/>
              <a:t>vacancy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SOURCE: USPS/HUD Vacancy data</a:t>
            </a:r>
            <a:endParaRPr lang="en-US" sz="1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748035"/>
              </p:ext>
            </p:extLst>
          </p:nvPr>
        </p:nvGraphicFramePr>
        <p:xfrm>
          <a:off x="650160" y="2232024"/>
          <a:ext cx="11701463" cy="603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5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Foreclosure filings per </a:t>
            </a:r>
            <a:r>
              <a:rPr lang="en-US" dirty="0"/>
              <a:t>100 Residential Parcels by Distress Category, 2005-2014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Foreclosure filing activity declines to near pre-crisis levels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Source: calculations of data from record information services, cook county recorder of deeds via property insight, cook county assessor</a:t>
            </a:r>
          </a:p>
          <a:p>
            <a:endParaRPr lang="en-US" sz="1000" dirty="0"/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021907387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IHS_template_140324</Template>
  <TotalTime>12592</TotalTime>
  <Words>700</Words>
  <Application>Microsoft Office PowerPoint</Application>
  <PresentationFormat>Custom</PresentationFormat>
  <Paragraphs>117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Lucida Grande</vt:lpstr>
      <vt:lpstr>IHS_template_140324</vt:lpstr>
      <vt:lpstr>Demystifying Data: IHS’s Approach to Data Development and Applied Research</vt:lpstr>
      <vt:lpstr>Institute for Housing Studies</vt:lpstr>
      <vt:lpstr>IHS Applied Research Model and Data Development </vt:lpstr>
      <vt:lpstr>Data starts at the parcel </vt:lpstr>
      <vt:lpstr>Can be built to create indicators to highlight countywide trends</vt:lpstr>
      <vt:lpstr>Variation in concentrated foreclosure activity </vt:lpstr>
      <vt:lpstr>Market conditions vary across neighborhoods   </vt:lpstr>
      <vt:lpstr>Distressed areas have much higher concentration of vacancy</vt:lpstr>
      <vt:lpstr>Foreclosure filing activity declines to near pre-crisis levels</vt:lpstr>
      <vt:lpstr>Mortgage credit slows in 2014</vt:lpstr>
      <vt:lpstr>Cash buying remains common in many communities</vt:lpstr>
      <vt:lpstr>Two different housing markets </vt:lpstr>
      <vt:lpstr>How has this data been used to inform policy development?</vt:lpstr>
      <vt:lpstr>How has this data been used to inform policy development?</vt:lpstr>
      <vt:lpstr>IHS’s Approach to Data Development and Applied Research</vt:lpstr>
    </vt:vector>
  </TitlesOfParts>
  <Company>DePaul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the Housing Crisis and its Legacy in Chicago’s Neighborhoods</dc:title>
  <dc:creator>Tina Fassett</dc:creator>
  <cp:lastModifiedBy>Smith, Geoff</cp:lastModifiedBy>
  <cp:revision>135</cp:revision>
  <cp:lastPrinted>2014-09-20T00:35:32Z</cp:lastPrinted>
  <dcterms:created xsi:type="dcterms:W3CDTF">2014-07-03T16:02:09Z</dcterms:created>
  <dcterms:modified xsi:type="dcterms:W3CDTF">2015-05-15T18:10:06Z</dcterms:modified>
</cp:coreProperties>
</file>