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4.jpeg" ContentType="image/jpeg"/>
  <Override PartName="/ppt/media/image3.png" ContentType="image/png"/>
  <Override PartName="/ppt/media/image2.png" ContentType="image/png"/>
  <Override PartName="/ppt/media/image1.jpeg" ContentType="image/jpe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77450" cy="6300787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906876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3280" y="3382200"/>
            <a:ext cx="906876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0520" y="147348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0520" y="338220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3280" y="338220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747520" y="1473480"/>
            <a:ext cx="4579920" cy="365400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747520" y="1473480"/>
            <a:ext cx="4579920" cy="3654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3280" y="1473480"/>
            <a:ext cx="9068760" cy="3654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4425480" cy="3654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0520" y="1473480"/>
            <a:ext cx="4425480" cy="3654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3280" y="250200"/>
            <a:ext cx="9068760" cy="4879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3280" y="338220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0520" y="1473480"/>
            <a:ext cx="4425480" cy="3654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4425480" cy="3654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0520" y="147348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0520" y="338220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0520" y="1473480"/>
            <a:ext cx="442548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3280" y="3382200"/>
            <a:ext cx="9068760" cy="1742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3280" y="250200"/>
            <a:ext cx="9068760" cy="10522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659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3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66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66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66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166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3280" y="5738760"/>
            <a:ext cx="2347560" cy="43452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5560" y="5738760"/>
            <a:ext cx="3193920" cy="43452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4480" y="5738760"/>
            <a:ext cx="2347560" cy="434520"/>
          </a:xfrm>
          <a:prstGeom prst="rect">
            <a:avLst/>
          </a:prstGeom>
        </p:spPr>
        <p:txBody>
          <a:bodyPr lIns="0" rIns="0" tIns="0" bIns="0"/>
          <a:p>
            <a:pPr algn="r"/>
            <a:fld id="{1541FED4-BC53-4F86-869F-525EA4787AB6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48280" y="1996200"/>
            <a:ext cx="9068760" cy="1052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en-US" sz="4800">
                <a:latin typeface="Arial"/>
              </a:rPr>
              <a:t>Franchising Technology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2660">
                <a:latin typeface="Arial"/>
              </a:rPr>
              <a:t>Implementing NEO CANDO in Memphis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3280" y="250200"/>
            <a:ext cx="9068760" cy="10522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659">
                <a:latin typeface="Arial"/>
              </a:rPr>
              <a:t>Background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1005840" y="1467000"/>
            <a:ext cx="822960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2013 - Opportunity Property Team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Blight Authority of Memphis (BAM)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Cuyahoga County Land Bank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CAESER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3280" y="250200"/>
            <a:ext cx="9068760" cy="10522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659">
                <a:latin typeface="Arial"/>
              </a:rPr>
              <a:t>Modifications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503280" y="1473480"/>
            <a:ext cx="681192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PostgreSQL instead of MySQL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30">
                <a:latin typeface="Arial"/>
              </a:rPr>
              <a:t>PostGIS extension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Preprocessing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Future enhancements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30">
                <a:latin typeface="Arial"/>
              </a:rPr>
              <a:t>Scalability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Simplified mapping</a:t>
            </a:r>
            <a:endParaRPr/>
          </a:p>
        </p:txBody>
      </p:sp>
      <p:pic>
        <p:nvPicPr>
          <p:cNvPr id="45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406640" y="1828800"/>
            <a:ext cx="1920240" cy="2468880"/>
          </a:xfrm>
          <a:prstGeom prst="rect">
            <a:avLst/>
          </a:prstGeom>
          <a:ln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3280" y="250200"/>
            <a:ext cx="9068760" cy="10522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659">
                <a:latin typeface="Arial"/>
              </a:rPr>
              <a:t>Challenges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Application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30">
                <a:latin typeface="Arial"/>
              </a:rPr>
              <a:t>Tables need to be flattened to be compatible with application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30">
                <a:latin typeface="Arial"/>
              </a:rPr>
              <a:t>Causes loss of complexity with local data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Data acquisition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30">
                <a:latin typeface="Arial"/>
              </a:rPr>
              <a:t>8 agencies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30">
                <a:latin typeface="Arial"/>
              </a:rPr>
              <a:t>2 governments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3280" y="250200"/>
            <a:ext cx="4432680" cy="10522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659">
                <a:latin typeface="Arial"/>
              </a:rPr>
              <a:t>Challenges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503280" y="1473480"/>
            <a:ext cx="442548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Tables need to be flattened to be compatible with the application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Causes loss of complexity with local data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  <p:sp>
        <p:nvSpPr>
          <p:cNvPr id="50" name="TextShape 3"/>
          <p:cNvSpPr txBox="1"/>
          <p:nvPr/>
        </p:nvSpPr>
        <p:spPr>
          <a:xfrm>
            <a:off x="5150520" y="1473480"/>
            <a:ext cx="442548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Simplified data consumption 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Rediscovered aggregate functions</a:t>
            </a:r>
            <a:endParaRPr/>
          </a:p>
        </p:txBody>
      </p:sp>
      <p:sp>
        <p:nvSpPr>
          <p:cNvPr id="51" name="TextShape 4"/>
          <p:cNvSpPr txBox="1"/>
          <p:nvPr/>
        </p:nvSpPr>
        <p:spPr>
          <a:xfrm>
            <a:off x="5210280" y="227880"/>
            <a:ext cx="4432680" cy="1052280"/>
          </a:xfrm>
          <a:prstGeom prst="rect">
            <a:avLst/>
          </a:prstGeom>
        </p:spPr>
        <p:txBody>
          <a:bodyPr lIns="0" rIns="0" tIns="0" bIns="0" anchor="ctr"/>
          <a:p>
            <a:pPr algn="r"/>
            <a:r>
              <a:rPr b="1" lang="en-US" sz="3659">
                <a:solidFill>
                  <a:srgbClr val="ffffff"/>
                </a:solidFill>
                <a:latin typeface="Arial"/>
              </a:rPr>
              <a:t>Opportunity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3280" y="250200"/>
            <a:ext cx="9068760" cy="10522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659">
                <a:latin typeface="Arial"/>
              </a:rPr>
              <a:t>Sample Variables</a:t>
            </a:r>
            <a:endParaRPr/>
          </a:p>
        </p:txBody>
      </p:sp>
      <p:sp>
        <p:nvSpPr>
          <p:cNvPr id="53" name="TextShape 2"/>
          <p:cNvSpPr txBox="1"/>
          <p:nvPr/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Total number of code enforcement complaints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Total number of property transactions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Range of frequency of property transactions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Median age of structures on parcel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Date of utility disconnection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Bluff City Snapshot (property condition  survey)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Tax delinquency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3280" y="250200"/>
            <a:ext cx="9068760" cy="10522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659">
                <a:latin typeface="Arial"/>
              </a:rPr>
              <a:t>Lessons Learned</a:t>
            </a:r>
            <a:endParaRPr/>
          </a:p>
        </p:txBody>
      </p:sp>
      <p:sp>
        <p:nvSpPr>
          <p:cNvPr id="55" name="TextShape 2"/>
          <p:cNvSpPr txBox="1"/>
          <p:nvPr/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Consuming technology has challenges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Shortened development period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Able to skip several iterations of development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3280" y="250200"/>
            <a:ext cx="9068760" cy="10522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659">
                <a:latin typeface="Arial"/>
              </a:rPr>
              <a:t>Future Changes</a:t>
            </a:r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503280" y="1473480"/>
            <a:ext cx="9068760" cy="3654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Expanded mapping capability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30">
                <a:latin typeface="Arial"/>
              </a:rPr>
              <a:t>Custom boundaries drawn by users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Enhanced text search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60">
                <a:latin typeface="Arial"/>
              </a:rPr>
              <a:t>Summary statistics to assist with exploratory analysis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