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67" r:id="rId3"/>
    <p:sldId id="257" r:id="rId4"/>
    <p:sldId id="268" r:id="rId5"/>
    <p:sldId id="258" r:id="rId6"/>
    <p:sldId id="269" r:id="rId7"/>
    <p:sldId id="259" r:id="rId8"/>
    <p:sldId id="260" r:id="rId9"/>
    <p:sldId id="261" r:id="rId10"/>
    <p:sldId id="270" r:id="rId11"/>
    <p:sldId id="264" r:id="rId12"/>
    <p:sldId id="262" r:id="rId13"/>
    <p:sldId id="263" r:id="rId14"/>
    <p:sldId id="265" r:id="rId15"/>
    <p:sldId id="266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318" autoAdjust="0"/>
    <p:restoredTop sz="83679" autoAdjust="0"/>
  </p:normalViewPr>
  <p:slideViewPr>
    <p:cSldViewPr>
      <p:cViewPr varScale="1">
        <p:scale>
          <a:sx n="72" d="100"/>
          <a:sy n="72" d="100"/>
        </p:scale>
        <p:origin x="-965" y="-8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8E4549-202A-4684-A5DA-360488DFB224}" type="datetimeFigureOut">
              <a:rPr lang="en-US" smtClean="0"/>
              <a:t>3/26/2014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640B6E-D8F7-40DC-B127-97DB0E63BE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39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640B6E-D8F7-40DC-B127-97DB0E63BE7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7904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640B6E-D8F7-40DC-B127-97DB0E63BE7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2124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640B6E-D8F7-40DC-B127-97DB0E63BE7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9304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640B6E-D8F7-40DC-B127-97DB0E63BE7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6800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History</a:t>
            </a:r>
            <a:r>
              <a:rPr lang="en-US" baseline="0" dirty="0" smtClean="0"/>
              <a:t> of working to prevent lead and promote healthy housing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640B6E-D8F7-40DC-B127-97DB0E63BE7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1248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640B6E-D8F7-40DC-B127-97DB0E63BE7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5910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640B6E-D8F7-40DC-B127-97DB0E63BE7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3773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How we share the data publicly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640B6E-D8F7-40DC-B127-97DB0E63BE7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4913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Choropleth</a:t>
            </a:r>
            <a:r>
              <a:rPr lang="en-US" dirty="0" smtClean="0"/>
              <a:t> and hotspot</a:t>
            </a:r>
            <a:r>
              <a:rPr lang="en-US" baseline="0" dirty="0" smtClean="0"/>
              <a:t> maps help identify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640B6E-D8F7-40DC-B127-97DB0E63BE7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3219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01246-3746-4980-B359-FF2B214E9E32}" type="datetimeFigureOut">
              <a:rPr lang="en-US" smtClean="0"/>
              <a:t>3/26/2014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C13DA-FC3D-4317-984A-5C942E4DBF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7487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01246-3746-4980-B359-FF2B214E9E32}" type="datetimeFigureOut">
              <a:rPr lang="en-US" smtClean="0"/>
              <a:t>3/26/2014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C13DA-FC3D-4317-984A-5C942E4DBF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9612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01246-3746-4980-B359-FF2B214E9E32}" type="datetimeFigureOut">
              <a:rPr lang="en-US" smtClean="0"/>
              <a:t>3/26/2014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C13DA-FC3D-4317-984A-5C942E4DBF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1323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effectLst>
                  <a:outerShdw blurRad="50800" dist="50800" dir="5400000" algn="ctr" rotWithShape="0">
                    <a:schemeClr val="bg1">
                      <a:lumMod val="65000"/>
                    </a:schemeClr>
                  </a:outerShdw>
                </a:effectLst>
                <a:latin typeface="Calisto MT" panose="02040603050505030304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01246-3746-4980-B359-FF2B214E9E32}" type="datetimeFigureOut">
              <a:rPr lang="en-US" smtClean="0"/>
              <a:t>3/26/2014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C13DA-FC3D-4317-984A-5C942E4DBF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5466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01246-3746-4980-B359-FF2B214E9E32}" type="datetimeFigureOut">
              <a:rPr lang="en-US" smtClean="0"/>
              <a:t>3/26/2014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C13DA-FC3D-4317-984A-5C942E4DBF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8187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01246-3746-4980-B359-FF2B214E9E32}" type="datetimeFigureOut">
              <a:rPr lang="en-US" smtClean="0"/>
              <a:t>3/26/2014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C13DA-FC3D-4317-984A-5C942E4DBF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2087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01246-3746-4980-B359-FF2B214E9E32}" type="datetimeFigureOut">
              <a:rPr lang="en-US" smtClean="0"/>
              <a:t>3/26/2014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C13DA-FC3D-4317-984A-5C942E4DBF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3198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01246-3746-4980-B359-FF2B214E9E32}" type="datetimeFigureOut">
              <a:rPr lang="en-US" smtClean="0"/>
              <a:t>3/26/2014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C13DA-FC3D-4317-984A-5C942E4DBF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9001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01246-3746-4980-B359-FF2B214E9E32}" type="datetimeFigureOut">
              <a:rPr lang="en-US" smtClean="0"/>
              <a:t>3/26/2014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C13DA-FC3D-4317-984A-5C942E4DBF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5758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01246-3746-4980-B359-FF2B214E9E32}" type="datetimeFigureOut">
              <a:rPr lang="en-US" smtClean="0"/>
              <a:t>3/26/2014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C13DA-FC3D-4317-984A-5C942E4DBF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7637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01246-3746-4980-B359-FF2B214E9E32}" type="datetimeFigureOut">
              <a:rPr lang="en-US" smtClean="0"/>
              <a:t>3/26/2014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C13DA-FC3D-4317-984A-5C942E4DBF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9250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901246-3746-4980-B359-FF2B214E9E32}" type="datetimeFigureOut">
              <a:rPr lang="en-US" smtClean="0"/>
              <a:t>3/26/2014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6C13DA-FC3D-4317-984A-5C942E4DBF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028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wm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79133" y="304800"/>
            <a:ext cx="4114800" cy="3644681"/>
          </a:xfrm>
        </p:spPr>
        <p:txBody>
          <a:bodyPr>
            <a:normAutofit/>
          </a:bodyPr>
          <a:lstStyle/>
          <a:p>
            <a:r>
              <a:rPr lang="en-US" b="1" dirty="0">
                <a:latin typeface="Calisto MT" panose="02040603050505030304" pitchFamily="18" charset="0"/>
              </a:rPr>
              <a:t>Calling attention to childhood lead exposure through </a:t>
            </a:r>
            <a:r>
              <a:rPr lang="en-US" b="1" dirty="0" smtClean="0">
                <a:latin typeface="Calisto MT" panose="02040603050505030304" pitchFamily="18" charset="0"/>
              </a:rPr>
              <a:t>data</a:t>
            </a:r>
            <a:endParaRPr lang="en-US" dirty="0">
              <a:latin typeface="Calisto MT" panose="0204060305050503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85078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638800" y="4267200"/>
            <a:ext cx="2743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Trebuchet MS" panose="020B0603020202020204" pitchFamily="34" charset="0"/>
              </a:rPr>
              <a:t>Alyssa Sylvaria</a:t>
            </a:r>
          </a:p>
          <a:p>
            <a:pPr algn="ctr"/>
            <a:endParaRPr lang="en-US" dirty="0">
              <a:latin typeface="Trebuchet MS" panose="020B0603020202020204" pitchFamily="34" charset="0"/>
            </a:endParaRPr>
          </a:p>
          <a:p>
            <a:pPr algn="ctr"/>
            <a:r>
              <a:rPr lang="en-US" dirty="0" smtClean="0">
                <a:latin typeface="Trebuchet MS" panose="020B0603020202020204" pitchFamily="34" charset="0"/>
              </a:rPr>
              <a:t>The Providence Plan</a:t>
            </a:r>
            <a:endParaRPr lang="en-US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7883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50932">
            <a:off x="4769815" y="232765"/>
            <a:ext cx="4318000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305527">
            <a:off x="103982" y="491179"/>
            <a:ext cx="4789895" cy="619868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971801" y="2438400"/>
            <a:ext cx="3733799" cy="3200399"/>
          </a:xfrm>
          <a:prstGeom prst="rect">
            <a:avLst/>
          </a:prstGeom>
          <a:solidFill>
            <a:schemeClr val="bg1">
              <a:lumMod val="95000"/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1447800"/>
            <a:ext cx="5334000" cy="5003800"/>
          </a:xfrm>
        </p:spPr>
        <p:txBody>
          <a:bodyPr/>
          <a:lstStyle/>
          <a:p>
            <a:r>
              <a:rPr lang="en-US" b="1" dirty="0" smtClean="0"/>
              <a:t>Provide </a:t>
            </a:r>
            <a:br>
              <a:rPr lang="en-US" b="1" dirty="0" smtClean="0"/>
            </a:br>
            <a:r>
              <a:rPr lang="en-US" b="1" dirty="0" smtClean="0"/>
              <a:t>Visualization </a:t>
            </a:r>
            <a:br>
              <a:rPr lang="en-US" b="1" dirty="0" smtClean="0"/>
            </a:br>
            <a:r>
              <a:rPr lang="en-US" b="1" dirty="0" smtClean="0"/>
              <a:t>Tools for </a:t>
            </a:r>
            <a:br>
              <a:rPr lang="en-US" b="1" dirty="0" smtClean="0"/>
            </a:br>
            <a:r>
              <a:rPr lang="en-US" b="1" dirty="0" smtClean="0"/>
              <a:t>Advocates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642029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451288">
            <a:off x="515530" y="478481"/>
            <a:ext cx="3497335" cy="4525963"/>
          </a:xfrm>
        </p:spPr>
      </p:pic>
      <p:pic>
        <p:nvPicPr>
          <p:cNvPr id="6" name="Picture 11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81400" y="109927"/>
            <a:ext cx="3657600" cy="4157273"/>
          </a:xfrm>
          <a:prstGeom prst="rect">
            <a:avLst/>
          </a:prstGeom>
          <a:noFill/>
          <a:ln w="9525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815789" y="121318"/>
            <a:ext cx="318882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/>
              <a:t>Children Exposed to Lead by Compliance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411" y="3505067"/>
            <a:ext cx="4520588" cy="3352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9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637158">
            <a:off x="5460789" y="2364827"/>
            <a:ext cx="3444506" cy="4177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1447800" y="1376682"/>
            <a:ext cx="6421043" cy="1671317"/>
          </a:xfrm>
          <a:prstGeom prst="rect">
            <a:avLst/>
          </a:prstGeom>
          <a:solidFill>
            <a:schemeClr val="bg1">
              <a:lumMod val="95000"/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600200"/>
            <a:ext cx="8229600" cy="1143000"/>
          </a:xfrm>
        </p:spPr>
        <p:txBody>
          <a:bodyPr>
            <a:noAutofit/>
          </a:bodyPr>
          <a:lstStyle/>
          <a:p>
            <a:r>
              <a:rPr lang="en-US" b="1" dirty="0" smtClean="0"/>
              <a:t>Put lead into the </a:t>
            </a:r>
            <a:br>
              <a:rPr lang="en-US" b="1" dirty="0" smtClean="0"/>
            </a:br>
            <a:r>
              <a:rPr lang="en-US" b="1" dirty="0" smtClean="0"/>
              <a:t>healthy housing context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68960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9462">
            <a:off x="-299593" y="109491"/>
            <a:ext cx="5355266" cy="3244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1143000" y="146122"/>
            <a:ext cx="5328684" cy="1371600"/>
          </a:xfrm>
          <a:prstGeom prst="rect">
            <a:avLst/>
          </a:prstGeom>
          <a:solidFill>
            <a:schemeClr val="bg1">
              <a:lumMod val="95000"/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81000" y="2286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Connect lead and </a:t>
            </a:r>
            <a:br>
              <a:rPr lang="en-US" b="1" dirty="0" smtClean="0"/>
            </a:br>
            <a:r>
              <a:rPr lang="en-US" b="1" dirty="0" smtClean="0"/>
              <a:t>educational outcomes</a:t>
            </a:r>
            <a:endParaRPr lang="en-US" b="1" dirty="0"/>
          </a:p>
        </p:txBody>
      </p:sp>
      <p:pic>
        <p:nvPicPr>
          <p:cNvPr id="2053" name="Picture 5" descr="C:\Users\asylvaria\AppData\Local\Microsoft\Windows\Temporary Internet Files\Content.IE5\BX5SM70A\MC900442070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0085" y="5257800"/>
            <a:ext cx="1920875" cy="1368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2895600"/>
            <a:ext cx="6905625" cy="416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02141">
            <a:off x="3992608" y="1139106"/>
            <a:ext cx="6886575" cy="408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0654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P:\WORK\Alyssa\HEALTH\Report Cards\Lead\FINAL_PDFs_TO_SEND\CHC_PRACTICES_0709_Page_02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47106" y="228600"/>
            <a:ext cx="5202140" cy="6732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52399" y="210671"/>
            <a:ext cx="4724400" cy="6113929"/>
          </a:xfrm>
        </p:spPr>
      </p:pic>
      <p:sp>
        <p:nvSpPr>
          <p:cNvPr id="5" name="Rectangle 4"/>
          <p:cNvSpPr/>
          <p:nvPr/>
        </p:nvSpPr>
        <p:spPr>
          <a:xfrm>
            <a:off x="609600" y="2762250"/>
            <a:ext cx="8305800" cy="857250"/>
          </a:xfrm>
          <a:prstGeom prst="rect">
            <a:avLst/>
          </a:prstGeom>
          <a:solidFill>
            <a:schemeClr val="bg1">
              <a:lumMod val="95000"/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5908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effectLst>
                  <a:outerShdw blurRad="50800" dist="50800" dir="5400000" algn="ctr" rotWithShape="0">
                    <a:schemeClr val="bg1">
                      <a:lumMod val="65000"/>
                    </a:schemeClr>
                  </a:outerShdw>
                </a:effectLst>
              </a:rPr>
              <a:t>Create customized reports to mail</a:t>
            </a:r>
            <a:endParaRPr lang="en-US" b="1" dirty="0">
              <a:effectLst>
                <a:outerShdw blurRad="50800" dist="50800" dir="5400000" algn="ctr" rotWithShape="0">
                  <a:schemeClr val="bg1">
                    <a:lumMod val="65000"/>
                  </a:schemeClr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636539" y="866238"/>
            <a:ext cx="4411768" cy="167201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4516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525" y="1868940"/>
            <a:ext cx="4343105" cy="262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2819400" y="334962"/>
            <a:ext cx="3276600" cy="762000"/>
          </a:xfrm>
          <a:prstGeom prst="rect">
            <a:avLst/>
          </a:prstGeom>
          <a:solidFill>
            <a:schemeClr val="bg1">
              <a:lumMod val="95000"/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00" name="Picture 4" descr="American Public Health Associa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4989992"/>
            <a:ext cx="9334500" cy="123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8289" y="1756680"/>
            <a:ext cx="4435711" cy="2853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b="1" dirty="0" smtClean="0">
                <a:effectLst>
                  <a:outerShdw blurRad="50800" dist="50800" dir="5400000" algn="ctr" rotWithShape="0">
                    <a:schemeClr val="bg1">
                      <a:lumMod val="65000"/>
                    </a:schemeClr>
                  </a:outerShdw>
                </a:effectLst>
              </a:rPr>
              <a:t>Publish</a:t>
            </a:r>
            <a:endParaRPr lang="en-US" b="1" dirty="0">
              <a:effectLst>
                <a:outerShdw blurRad="50800" dist="50800" dir="5400000" algn="ctr" rotWithShape="0">
                  <a:schemeClr val="bg1">
                    <a:lumMod val="65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07447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upload.wikimedia.org/wikipedia/commons/a/a0/Benefit_Street,_Providence,_RI.jpg"/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1199" y="0"/>
            <a:ext cx="10442000" cy="701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From here…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816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Update data</a:t>
            </a:r>
          </a:p>
          <a:p>
            <a:r>
              <a:rPr lang="en-US" dirty="0" smtClean="0"/>
              <a:t>Emphasize connection with healthy housing</a:t>
            </a:r>
          </a:p>
          <a:p>
            <a:pPr lvl="1"/>
            <a:r>
              <a:rPr lang="en-US" dirty="0"/>
              <a:t>Asthma data</a:t>
            </a:r>
          </a:p>
          <a:p>
            <a:pPr lvl="1"/>
            <a:r>
              <a:rPr lang="en-US" dirty="0" smtClean="0"/>
              <a:t>City </a:t>
            </a:r>
            <a:r>
              <a:rPr lang="en-US" dirty="0" smtClean="0"/>
              <a:t>inspections</a:t>
            </a:r>
          </a:p>
          <a:p>
            <a:pPr lvl="1"/>
            <a:r>
              <a:rPr lang="en-US" dirty="0" smtClean="0"/>
              <a:t>Energy </a:t>
            </a:r>
            <a:r>
              <a:rPr lang="en-US" dirty="0" smtClean="0"/>
              <a:t>usage</a:t>
            </a:r>
          </a:p>
          <a:p>
            <a:endParaRPr lang="en-US" dirty="0" smtClean="0"/>
          </a:p>
          <a:p>
            <a:pPr marL="0" indent="0" algn="ctr">
              <a:buNone/>
            </a:pPr>
            <a:endParaRPr lang="en-US" sz="4000" b="1" dirty="0" smtClean="0">
              <a:solidFill>
                <a:schemeClr val="accent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sto MT" panose="02040603050505030304" pitchFamily="18" charset="0"/>
            </a:endParaRPr>
          </a:p>
          <a:p>
            <a:pPr marL="0" indent="0" algn="ctr">
              <a:buNone/>
            </a:pPr>
            <a:r>
              <a:rPr lang="en-US" sz="4000" b="1" dirty="0" smtClean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sto MT" panose="02040603050505030304" pitchFamily="18" charset="0"/>
              </a:rPr>
              <a:t>We’re o</a:t>
            </a:r>
            <a:r>
              <a:rPr lang="en-US" sz="4000" b="1" dirty="0" smtClean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sto MT" panose="02040603050505030304" pitchFamily="18" charset="0"/>
              </a:rPr>
              <a:t>pen </a:t>
            </a:r>
            <a:r>
              <a:rPr lang="en-US" sz="4000" b="1" dirty="0" smtClean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sto MT" panose="02040603050505030304" pitchFamily="18" charset="0"/>
              </a:rPr>
              <a:t>to </a:t>
            </a:r>
            <a:r>
              <a:rPr lang="en-US" sz="4000" b="1" dirty="0" smtClean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sto MT" panose="02040603050505030304" pitchFamily="18" charset="0"/>
              </a:rPr>
              <a:t>suggestions</a:t>
            </a:r>
            <a:endParaRPr lang="en-US" sz="4000" b="1" dirty="0">
              <a:solidFill>
                <a:schemeClr val="accent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sto MT" panose="02040603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2069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3000" y="-381000"/>
            <a:ext cx="11049000" cy="73613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Costs of Lead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00200" y="2103437"/>
            <a:ext cx="8229600" cy="4525963"/>
          </a:xfrm>
        </p:spPr>
        <p:txBody>
          <a:bodyPr/>
          <a:lstStyle/>
          <a:p>
            <a:r>
              <a:rPr lang="en-US" dirty="0" smtClean="0"/>
              <a:t>Health</a:t>
            </a:r>
          </a:p>
          <a:p>
            <a:r>
              <a:rPr lang="en-US" dirty="0" smtClean="0"/>
              <a:t>Intellect </a:t>
            </a:r>
          </a:p>
          <a:p>
            <a:r>
              <a:rPr lang="en-US" dirty="0" smtClean="0"/>
              <a:t>Special education</a:t>
            </a:r>
          </a:p>
          <a:p>
            <a:r>
              <a:rPr lang="en-US" dirty="0" smtClean="0"/>
              <a:t>Lifetime earnings</a:t>
            </a:r>
          </a:p>
          <a:p>
            <a:r>
              <a:rPr lang="en-US" dirty="0" smtClean="0"/>
              <a:t>Criminal activity and behavior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5057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farm7.staticflickr.com/6096/6322411439_b94b3d4589_o.jpg"/>
          <p:cNvPicPr>
            <a:picLocks noChangeAspect="1" noChangeArrowheads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09800" y="-28353"/>
            <a:ext cx="11814039" cy="7538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457200"/>
            <a:ext cx="5806746" cy="1752600"/>
          </a:xfrm>
        </p:spPr>
        <p:txBody>
          <a:bodyPr>
            <a:noAutofit/>
          </a:bodyPr>
          <a:lstStyle/>
          <a:p>
            <a:r>
              <a:rPr lang="en-US" sz="4800" dirty="0" smtClean="0"/>
              <a:t>Lead exposure is preventable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3352491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72904" y="-152400"/>
            <a:ext cx="11369304" cy="8526978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04800" y="0"/>
            <a:ext cx="6477000" cy="1143000"/>
          </a:xfrm>
        </p:spPr>
        <p:txBody>
          <a:bodyPr/>
          <a:lstStyle/>
          <a:p>
            <a:r>
              <a:rPr lang="en-US" dirty="0"/>
              <a:t>Housing &amp; lead in RI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75732">
            <a:off x="9341177" y="1429718"/>
            <a:ext cx="2517296" cy="1887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499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981200"/>
            <a:ext cx="2209800" cy="2209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233" y="4426688"/>
            <a:ext cx="7829176" cy="1524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498" y="570614"/>
            <a:ext cx="7968668" cy="1066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152" y="2286000"/>
            <a:ext cx="4235116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802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1" y="-319469"/>
            <a:ext cx="9805843" cy="73298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Lead-related data in RI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Lead screening</a:t>
            </a:r>
          </a:p>
          <a:p>
            <a:pPr lvl="1"/>
            <a:r>
              <a:rPr lang="en-US" dirty="0" smtClean="0"/>
              <a:t>About 760,000 records for about 338,000 individuals (all ages)</a:t>
            </a:r>
          </a:p>
          <a:p>
            <a:pPr lvl="1"/>
            <a:r>
              <a:rPr lang="en-US" dirty="0" smtClean="0"/>
              <a:t>1994 to 2013</a:t>
            </a:r>
          </a:p>
          <a:p>
            <a:endParaRPr lang="en-US" dirty="0"/>
          </a:p>
          <a:p>
            <a:r>
              <a:rPr lang="en-US" dirty="0"/>
              <a:t>Property compliance with lead laws</a:t>
            </a:r>
          </a:p>
          <a:p>
            <a:pPr lvl="1"/>
            <a:r>
              <a:rPr lang="en-US" dirty="0"/>
              <a:t>Four “core cities</a:t>
            </a:r>
            <a:r>
              <a:rPr lang="en-US" dirty="0" smtClean="0"/>
              <a:t>”</a:t>
            </a:r>
          </a:p>
          <a:p>
            <a:pPr lvl="1"/>
            <a:r>
              <a:rPr lang="en-US" dirty="0" smtClean="0"/>
              <a:t>2005 to 2012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5281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4313" y="4162154"/>
            <a:ext cx="2362199" cy="2438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6963" y="381000"/>
            <a:ext cx="8229600" cy="914400"/>
          </a:xfrm>
        </p:spPr>
        <p:txBody>
          <a:bodyPr>
            <a:normAutofit/>
          </a:bodyPr>
          <a:lstStyle/>
          <a:p>
            <a:r>
              <a:rPr lang="en-US" dirty="0" smtClean="0"/>
              <a:t>What we know about children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3212841"/>
            <a:ext cx="1654007" cy="122241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396481"/>
            <a:ext cx="1318416" cy="146490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409" y="3962400"/>
            <a:ext cx="1715887" cy="25071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clrChange>
              <a:clrFrom>
                <a:srgbClr val="F5E0CD"/>
              </a:clrFrom>
              <a:clrTo>
                <a:srgbClr val="F5E0CD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16" y="1492133"/>
            <a:ext cx="2016967" cy="1579957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 flipH="1" flipV="1">
            <a:off x="2791296" y="2853612"/>
            <a:ext cx="790104" cy="4991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5638800" y="2971800"/>
            <a:ext cx="533400" cy="381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2971800" y="4552950"/>
            <a:ext cx="685800" cy="4000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5562600" y="4435256"/>
            <a:ext cx="783426" cy="32724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323504" y="2097446"/>
            <a:ext cx="2257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Lead test results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5734482" y="2097446"/>
            <a:ext cx="2257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Property attributes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6346026" y="4941188"/>
            <a:ext cx="22626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Neighborhood characteristics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1075409" y="5137228"/>
            <a:ext cx="22578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Schools attended and educational outcomes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7355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Where we publish data online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735" y="3219718"/>
            <a:ext cx="904875" cy="9048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973" y="4781550"/>
            <a:ext cx="857250" cy="8572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629" y="1631180"/>
            <a:ext cx="927086" cy="97198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02334" y="1631180"/>
            <a:ext cx="35165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RI Data HUB </a:t>
            </a:r>
            <a:r>
              <a:rPr 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ridatahub.org</a:t>
            </a:r>
            <a:endParaRPr lang="en-US" sz="24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16692" y="3219718"/>
            <a:ext cx="58865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RI Community Profiles </a:t>
            </a:r>
            <a:r>
              <a:rPr 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profiles.provplan.org</a:t>
            </a:r>
            <a:endParaRPr lang="en-US" sz="24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145635" y="4648200"/>
            <a:ext cx="493821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Providence Healthy Housing Mapper </a:t>
            </a:r>
          </a:p>
          <a:p>
            <a:r>
              <a:rPr 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mapper.provplan.org/</a:t>
            </a:r>
            <a:r>
              <a:rPr lang="en-US" sz="24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healthyhousing</a:t>
            </a:r>
            <a:endParaRPr lang="en-US" sz="2400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377547" y="3677789"/>
            <a:ext cx="60092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Comprehensive maps </a:t>
            </a:r>
            <a:r>
              <a:rPr lang="en-US" sz="1600" dirty="0"/>
              <a:t> </a:t>
            </a:r>
            <a:r>
              <a:rPr lang="en-US" sz="1600" dirty="0" smtClean="0"/>
              <a:t>at census tract, municipality, and state levels</a:t>
            </a:r>
            <a:endParaRPr lang="en-US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2301917" y="2057400"/>
            <a:ext cx="60848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Custom graphs, maps, charts </a:t>
            </a:r>
          </a:p>
          <a:p>
            <a:r>
              <a:rPr lang="en-US" sz="1600" dirty="0" smtClean="0"/>
              <a:t>In-depth analysis of data across </a:t>
            </a:r>
            <a:r>
              <a:rPr lang="en-US" sz="1600" dirty="0"/>
              <a:t>s</a:t>
            </a:r>
            <a:r>
              <a:rPr lang="en-US" sz="1600" dirty="0" smtClean="0"/>
              <a:t>tate agencies</a:t>
            </a:r>
            <a:endParaRPr lang="en-US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2339731" y="5469672"/>
            <a:ext cx="60092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Interactive map exploring childhood lead exposure, asthma, and property information in Providence.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389284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515988">
            <a:off x="347794" y="513264"/>
            <a:ext cx="3266810" cy="492129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54605">
            <a:off x="3846137" y="560403"/>
            <a:ext cx="5687212" cy="3755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762000" y="2438400"/>
            <a:ext cx="8077200" cy="762000"/>
          </a:xfrm>
          <a:prstGeom prst="rect">
            <a:avLst/>
          </a:prstGeom>
          <a:solidFill>
            <a:schemeClr val="bg1">
              <a:lumMod val="95000"/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2261686"/>
            <a:ext cx="8229600" cy="1143000"/>
          </a:xfrm>
        </p:spPr>
        <p:txBody>
          <a:bodyPr>
            <a:normAutofit/>
          </a:bodyPr>
          <a:lstStyle/>
          <a:p>
            <a:r>
              <a:rPr lang="en-US" b="1" dirty="0" smtClean="0"/>
              <a:t>Map Childhood Lead Exposure</a:t>
            </a:r>
            <a:endParaRPr lang="en-US" b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20598">
            <a:off x="1371599" y="4159842"/>
            <a:ext cx="6858000" cy="2873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9908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754</TotalTime>
  <Words>217</Words>
  <Application>Microsoft Office PowerPoint</Application>
  <PresentationFormat>On-screen Show (4:3)</PresentationFormat>
  <Paragraphs>62</Paragraphs>
  <Slides>15</Slides>
  <Notes>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Calling attention to childhood lead exposure through data</vt:lpstr>
      <vt:lpstr>Costs of Lead</vt:lpstr>
      <vt:lpstr>Lead exposure is preventable</vt:lpstr>
      <vt:lpstr>Housing &amp; lead in RI</vt:lpstr>
      <vt:lpstr>PowerPoint Presentation</vt:lpstr>
      <vt:lpstr>Lead-related data in RI</vt:lpstr>
      <vt:lpstr>What we know about children</vt:lpstr>
      <vt:lpstr>Where we publish data online</vt:lpstr>
      <vt:lpstr>Map Childhood Lead Exposure</vt:lpstr>
      <vt:lpstr>Provide  Visualization  Tools for  Advocates</vt:lpstr>
      <vt:lpstr>Put lead into the  healthy housing context</vt:lpstr>
      <vt:lpstr>Connect lead and  educational outcomes</vt:lpstr>
      <vt:lpstr>Create customized reports to mail</vt:lpstr>
      <vt:lpstr>Publish</vt:lpstr>
      <vt:lpstr>From here…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Calling attention to childhood lead exposure through data</dc:title>
  <dc:creator>Alyssa Sylvaria</dc:creator>
  <cp:lastModifiedBy>Alyssa Sylvaria</cp:lastModifiedBy>
  <cp:revision>41</cp:revision>
  <dcterms:created xsi:type="dcterms:W3CDTF">2014-03-20T18:46:49Z</dcterms:created>
  <dcterms:modified xsi:type="dcterms:W3CDTF">2014-03-26T15:41:54Z</dcterms:modified>
</cp:coreProperties>
</file>