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4"/>
  </p:sldMasterIdLst>
  <p:sldIdLst>
    <p:sldId id="256" r:id="rId55"/>
    <p:sldId id="269" r:id="rId56"/>
    <p:sldId id="257" r:id="rId57"/>
    <p:sldId id="258" r:id="rId58"/>
    <p:sldId id="260" r:id="rId59"/>
    <p:sldId id="262" r:id="rId60"/>
    <p:sldId id="263" r:id="rId61"/>
    <p:sldId id="264" r:id="rId62"/>
    <p:sldId id="266" r:id="rId63"/>
    <p:sldId id="265" r:id="rId64"/>
    <p:sldId id="268" r:id="rId65"/>
    <p:sldId id="271" r:id="rId66"/>
    <p:sldId id="270" r:id="rId67"/>
    <p:sldId id="261" r:id="rId68"/>
    <p:sldId id="272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customXml" Target="../customXml/item39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slide" Target="slides/slide1.xml"/><Relationship Id="rId63" Type="http://schemas.openxmlformats.org/officeDocument/2006/relationships/slide" Target="slides/slide9.xml"/><Relationship Id="rId68" Type="http://schemas.openxmlformats.org/officeDocument/2006/relationships/slide" Target="slides/slide14.xml"/><Relationship Id="rId7" Type="http://schemas.openxmlformats.org/officeDocument/2006/relationships/customXml" Target="../customXml/item7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slide" Target="slides/slide4.xml"/><Relationship Id="rId66" Type="http://schemas.openxmlformats.org/officeDocument/2006/relationships/slide" Target="slides/slide12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" Target="slides/slide3.xml"/><Relationship Id="rId61" Type="http://schemas.openxmlformats.org/officeDocument/2006/relationships/slide" Target="slides/slide7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slide" Target="slides/slide6.xml"/><Relationship Id="rId65" Type="http://schemas.openxmlformats.org/officeDocument/2006/relationships/slide" Target="slides/slide11.xml"/><Relationship Id="rId73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slide" Target="slides/slide2.xml"/><Relationship Id="rId64" Type="http://schemas.openxmlformats.org/officeDocument/2006/relationships/slide" Target="slides/slide10.xml"/><Relationship Id="rId69" Type="http://schemas.openxmlformats.org/officeDocument/2006/relationships/slide" Target="slides/slide15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5.xml"/><Relationship Id="rId67" Type="http://schemas.openxmlformats.org/officeDocument/2006/relationships/slide" Target="slides/slide13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slideMaster" Target="slideMasters/slideMaster1.xml"/><Relationship Id="rId62" Type="http://schemas.openxmlformats.org/officeDocument/2006/relationships/slide" Target="slides/slide8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CData\Libraries\PadMapper\logs\Medians_2013053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CData\Libraries\PadMapper\logs\Medians_20130531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000" b="1" i="0" baseline="0" dirty="0">
                <a:latin typeface="Georgia" pitchFamily="18" charset="0"/>
              </a:rPr>
              <a:t>Median Price for a 1 Bedroom Apartment by Neighborhood Cluster, Washington D.C.</a:t>
            </a:r>
            <a:endParaRPr lang="en-US" sz="1000" dirty="0">
              <a:latin typeface="Georgia" pitchFamily="18" charset="0"/>
            </a:endParaRPr>
          </a:p>
          <a:p>
            <a:pPr>
              <a:defRPr/>
            </a:pPr>
            <a:r>
              <a:rPr lang="en-US" sz="600" b="0" i="0" baseline="0" dirty="0">
                <a:latin typeface="Georgia" pitchFamily="18" charset="0"/>
              </a:rPr>
              <a:t>Based on 12 weekly data collection points, March 14 to May 31, 2013</a:t>
            </a:r>
            <a:endParaRPr lang="en-US" sz="600" dirty="0">
              <a:latin typeface="Georgia" pitchFamily="18" charset="0"/>
            </a:endParaRPr>
          </a:p>
          <a:p>
            <a:pPr>
              <a:defRPr/>
            </a:pPr>
            <a:r>
              <a:rPr lang="en-US" sz="600" b="1" i="0" baseline="0" dirty="0">
                <a:solidFill>
                  <a:srgbClr val="0070C0"/>
                </a:solidFill>
                <a:latin typeface="Georgia" pitchFamily="18" charset="0"/>
              </a:rPr>
              <a:t>More than 9 observations </a:t>
            </a:r>
            <a:r>
              <a:rPr lang="en-US" sz="600" b="0" i="0" baseline="0" dirty="0">
                <a:latin typeface="Georgia" pitchFamily="18" charset="0"/>
              </a:rPr>
              <a:t>- </a:t>
            </a:r>
            <a:r>
              <a:rPr lang="en-US" sz="600" b="1" i="0" baseline="0" dirty="0">
                <a:solidFill>
                  <a:schemeClr val="accent1">
                    <a:lumMod val="40000"/>
                    <a:lumOff val="60000"/>
                  </a:schemeClr>
                </a:solidFill>
                <a:latin typeface="Georgia" pitchFamily="18" charset="0"/>
              </a:rPr>
              <a:t>Less than 10 observations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Cluster!$K$1</c:f>
              <c:strCache>
                <c:ptCount val="1"/>
                <c:pt idx="0">
                  <c:v>price</c:v>
                </c:pt>
              </c:strCache>
            </c:strRef>
          </c:tx>
          <c:invertIfNegative val="0"/>
          <c:dPt>
            <c:idx val="19"/>
            <c:invertIfNegative val="0"/>
            <c:bubble3D val="0"/>
            <c:spPr>
              <a:solidFill>
                <a:srgbClr val="4F81BD">
                  <a:lumMod val="20000"/>
                  <a:lumOff val="80000"/>
                </a:srgbClr>
              </a:solidFill>
            </c:spPr>
          </c:dPt>
          <c:dPt>
            <c:idx val="28"/>
            <c:invertIfNegative val="0"/>
            <c:bubble3D val="0"/>
            <c:spPr>
              <a:solidFill>
                <a:srgbClr val="4F81BD">
                  <a:lumMod val="20000"/>
                  <a:lumOff val="80000"/>
                </a:srgbClr>
              </a:solidFill>
            </c:spPr>
          </c:dPt>
          <c:dPt>
            <c:idx val="29"/>
            <c:invertIfNegative val="0"/>
            <c:bubble3D val="0"/>
            <c:spPr>
              <a:solidFill>
                <a:srgbClr val="4F81BD">
                  <a:lumMod val="20000"/>
                  <a:lumOff val="80000"/>
                </a:srgbClr>
              </a:solidFill>
            </c:spPr>
          </c:dPt>
          <c:dPt>
            <c:idx val="32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Pt>
            <c:idx val="35"/>
            <c:invertIfNegative val="0"/>
            <c:bubble3D val="0"/>
            <c:spPr>
              <a:solidFill>
                <a:srgbClr val="4F81BD"/>
              </a:solidFill>
            </c:spPr>
          </c:dPt>
          <c:dPt>
            <c:idx val="36"/>
            <c:invertIfNegative val="0"/>
            <c:bubble3D val="0"/>
            <c:spPr>
              <a:solidFill>
                <a:srgbClr val="4F81BD">
                  <a:lumMod val="20000"/>
                  <a:lumOff val="80000"/>
                </a:srgbClr>
              </a:solidFill>
            </c:spPr>
          </c:dPt>
          <c:cat>
            <c:strRef>
              <c:f>Cluster!$G$2:$G$40</c:f>
              <c:strCache>
                <c:ptCount val="3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</c:strCache>
            </c:strRef>
          </c:cat>
          <c:val>
            <c:numRef>
              <c:f>Cluster!$K$2:$K$40</c:f>
              <c:numCache>
                <c:formatCode>"$"#,##0_);[Red]\("$"#,##0\)</c:formatCode>
                <c:ptCount val="39"/>
                <c:pt idx="0">
                  <c:v>1950</c:v>
                </c:pt>
                <c:pt idx="1">
                  <c:v>1775</c:v>
                </c:pt>
                <c:pt idx="2">
                  <c:v>2250</c:v>
                </c:pt>
                <c:pt idx="3">
                  <c:v>1800</c:v>
                </c:pt>
                <c:pt idx="4">
                  <c:v>2490</c:v>
                </c:pt>
                <c:pt idx="5">
                  <c:v>2300</c:v>
                </c:pt>
                <c:pt idx="6">
                  <c:v>2356</c:v>
                </c:pt>
                <c:pt idx="7">
                  <c:v>2400</c:v>
                </c:pt>
                <c:pt idx="8">
                  <c:v>1850</c:v>
                </c:pt>
                <c:pt idx="9">
                  <c:v>1595</c:v>
                </c:pt>
                <c:pt idx="10">
                  <c:v>1625</c:v>
                </c:pt>
                <c:pt idx="11">
                  <c:v>1875</c:v>
                </c:pt>
                <c:pt idx="12">
                  <c:v>1600</c:v>
                </c:pt>
                <c:pt idx="13">
                  <c:v>1838.5</c:v>
                </c:pt>
                <c:pt idx="14">
                  <c:v>1982.5</c:v>
                </c:pt>
                <c:pt idx="15">
                  <c:v>1975</c:v>
                </c:pt>
                <c:pt idx="16">
                  <c:v>1349</c:v>
                </c:pt>
                <c:pt idx="17">
                  <c:v>1375</c:v>
                </c:pt>
                <c:pt idx="18">
                  <c:v>1250</c:v>
                </c:pt>
                <c:pt idx="19">
                  <c:v>1201</c:v>
                </c:pt>
                <c:pt idx="20">
                  <c:v>1500</c:v>
                </c:pt>
                <c:pt idx="21">
                  <c:v>1509</c:v>
                </c:pt>
                <c:pt idx="22">
                  <c:v>950</c:v>
                </c:pt>
                <c:pt idx="23">
                  <c:v>895</c:v>
                </c:pt>
                <c:pt idx="24">
                  <c:v>1800</c:v>
                </c:pt>
                <c:pt idx="25">
                  <c:v>1750</c:v>
                </c:pt>
                <c:pt idx="26">
                  <c:v>2000</c:v>
                </c:pt>
                <c:pt idx="27">
                  <c:v>1280</c:v>
                </c:pt>
                <c:pt idx="28">
                  <c:v>1729</c:v>
                </c:pt>
                <c:pt idx="29">
                  <c:v>969</c:v>
                </c:pt>
                <c:pt idx="30">
                  <c:v>840</c:v>
                </c:pt>
                <c:pt idx="31">
                  <c:v>802.5</c:v>
                </c:pt>
                <c:pt idx="32">
                  <c:v>800</c:v>
                </c:pt>
                <c:pt idx="33">
                  <c:v>914.5</c:v>
                </c:pt>
                <c:pt idx="34">
                  <c:v>890</c:v>
                </c:pt>
                <c:pt idx="35">
                  <c:v>865</c:v>
                </c:pt>
                <c:pt idx="36">
                  <c:v>1070</c:v>
                </c:pt>
                <c:pt idx="37">
                  <c:v>835</c:v>
                </c:pt>
                <c:pt idx="38">
                  <c:v>850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451840"/>
        <c:axId val="83801216"/>
      </c:barChart>
      <c:catAx>
        <c:axId val="82451840"/>
        <c:scaling>
          <c:orientation val="minMax"/>
        </c:scaling>
        <c:delete val="0"/>
        <c:axPos val="b"/>
        <c:majorTickMark val="out"/>
        <c:minorTickMark val="none"/>
        <c:tickLblPos val="nextTo"/>
        <c:crossAx val="83801216"/>
        <c:crosses val="autoZero"/>
        <c:auto val="1"/>
        <c:lblAlgn val="ctr"/>
        <c:lblOffset val="100"/>
        <c:noMultiLvlLbl val="0"/>
      </c:catAx>
      <c:valAx>
        <c:axId val="838012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&quot;$&quot;#,##0_);[Red]\(&quot;$&quot;#,##0\)" sourceLinked="1"/>
        <c:majorTickMark val="out"/>
        <c:minorTickMark val="none"/>
        <c:tickLblPos val="nextTo"/>
        <c:spPr>
          <a:ln>
            <a:noFill/>
          </a:ln>
        </c:spPr>
        <c:crossAx val="824518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000" b="1" i="0" baseline="0">
                <a:latin typeface="Georgia" pitchFamily="18" charset="0"/>
              </a:rPr>
              <a:t>Median Price for a 3 Bedroom Apartment by Neighborhood Cluster, Washington D.C.</a:t>
            </a:r>
          </a:p>
          <a:p>
            <a:pPr>
              <a:defRPr/>
            </a:pPr>
            <a:r>
              <a:rPr lang="en-US" sz="600" b="0" i="0" baseline="0">
                <a:latin typeface="Georgia" pitchFamily="18" charset="0"/>
              </a:rPr>
              <a:t>Based on 12 weekly data collection points, March 14 to May 31, 2013</a:t>
            </a:r>
            <a:endParaRPr lang="en-US" sz="600" b="1" i="0" baseline="0">
              <a:latin typeface="Georgia" pitchFamily="18" charset="0"/>
            </a:endParaRPr>
          </a:p>
          <a:p>
            <a:pPr>
              <a:defRPr/>
            </a:pPr>
            <a:r>
              <a:rPr lang="en-US" sz="600" b="1" i="0" baseline="0">
                <a:solidFill>
                  <a:srgbClr val="0070C0"/>
                </a:solidFill>
                <a:latin typeface="Georgia" pitchFamily="18" charset="0"/>
              </a:rPr>
              <a:t>More than 9 observations </a:t>
            </a:r>
            <a:r>
              <a:rPr lang="en-US" sz="600" b="0" i="0" baseline="0">
                <a:latin typeface="Georgia" pitchFamily="18" charset="0"/>
              </a:rPr>
              <a:t>- </a:t>
            </a:r>
            <a:r>
              <a:rPr lang="en-US" sz="600" b="1" i="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Georgia" pitchFamily="18" charset="0"/>
              </a:rPr>
              <a:t>Less than 10 observations</a:t>
            </a:r>
            <a:endParaRPr lang="en-US" sz="600">
              <a:solidFill>
                <a:schemeClr val="accent1">
                  <a:lumMod val="40000"/>
                  <a:lumOff val="60000"/>
                </a:schemeClr>
              </a:solidFill>
              <a:latin typeface="Georgia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Cluster!$W$1</c:f>
              <c:strCache>
                <c:ptCount val="1"/>
                <c:pt idx="0">
                  <c:v>price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4F81BD">
                  <a:lumMod val="20000"/>
                  <a:lumOff val="8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Pt>
            <c:idx val="4"/>
            <c:invertIfNegative val="0"/>
            <c:bubble3D val="0"/>
            <c:spPr>
              <a:solidFill>
                <a:srgbClr val="4F81BD">
                  <a:lumMod val="20000"/>
                  <a:lumOff val="80000"/>
                </a:srgbClr>
              </a:solidFill>
            </c:spPr>
          </c:dPt>
          <c:dPt>
            <c:idx val="7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Pt>
            <c:idx val="8"/>
            <c:invertIfNegative val="0"/>
            <c:bubble3D val="0"/>
            <c:spPr>
              <a:solidFill>
                <a:srgbClr val="4F81BD">
                  <a:lumMod val="20000"/>
                  <a:lumOff val="80000"/>
                </a:srgbClr>
              </a:solidFill>
            </c:spPr>
          </c:dPt>
          <c:dPt>
            <c:idx val="9"/>
            <c:invertIfNegative val="0"/>
            <c:bubble3D val="0"/>
            <c:spPr>
              <a:solidFill>
                <a:srgbClr val="4F81BD"/>
              </a:solidFill>
            </c:spPr>
          </c:dPt>
          <c:dPt>
            <c:idx val="10"/>
            <c:invertIfNegative val="0"/>
            <c:bubble3D val="0"/>
            <c:spPr>
              <a:solidFill>
                <a:srgbClr val="4F81BD"/>
              </a:solidFill>
            </c:spPr>
          </c:dPt>
          <c:dPt>
            <c:idx val="11"/>
            <c:invertIfNegative val="0"/>
            <c:bubble3D val="0"/>
            <c:spPr>
              <a:solidFill>
                <a:srgbClr val="4F81BD"/>
              </a:solidFill>
            </c:spPr>
          </c:dPt>
          <c:dPt>
            <c:idx val="13"/>
            <c:invertIfNegative val="0"/>
            <c:bubble3D val="0"/>
            <c:spPr>
              <a:solidFill>
                <a:srgbClr val="4F81BD">
                  <a:lumMod val="20000"/>
                  <a:lumOff val="80000"/>
                </a:srgbClr>
              </a:solidFill>
            </c:spPr>
          </c:dPt>
          <c:dPt>
            <c:idx val="14"/>
            <c:invertIfNegative val="0"/>
            <c:bubble3D val="0"/>
            <c:spPr>
              <a:solidFill>
                <a:srgbClr val="4F81BD">
                  <a:lumMod val="20000"/>
                  <a:lumOff val="80000"/>
                </a:srgbClr>
              </a:solidFill>
            </c:spPr>
          </c:dPt>
          <c:dPt>
            <c:idx val="18"/>
            <c:invertIfNegative val="0"/>
            <c:bubble3D val="0"/>
            <c:spPr>
              <a:solidFill>
                <a:srgbClr val="4F81BD">
                  <a:lumMod val="20000"/>
                  <a:lumOff val="80000"/>
                </a:srgbClr>
              </a:solidFill>
            </c:spPr>
          </c:dPt>
          <c:dPt>
            <c:idx val="19"/>
            <c:invertIfNegative val="0"/>
            <c:bubble3D val="0"/>
            <c:spPr>
              <a:solidFill>
                <a:srgbClr val="4F81BD">
                  <a:lumMod val="20000"/>
                  <a:lumOff val="80000"/>
                </a:srgbClr>
              </a:solidFill>
            </c:spPr>
          </c:dPt>
          <c:dPt>
            <c:idx val="21"/>
            <c:invertIfNegative val="0"/>
            <c:bubble3D val="0"/>
            <c:spPr>
              <a:solidFill>
                <a:srgbClr val="4F81BD"/>
              </a:solidFill>
            </c:spPr>
          </c:dPt>
          <c:dPt>
            <c:idx val="22"/>
            <c:invertIfNegative val="0"/>
            <c:bubble3D val="0"/>
            <c:spPr>
              <a:solidFill>
                <a:srgbClr val="4F81BD">
                  <a:lumMod val="20000"/>
                  <a:lumOff val="80000"/>
                </a:srgbClr>
              </a:solidFill>
            </c:spPr>
          </c:dPt>
          <c:dPt>
            <c:idx val="23"/>
            <c:invertIfNegative val="0"/>
            <c:bubble3D val="0"/>
            <c:spPr>
              <a:solidFill>
                <a:srgbClr val="4F81BD">
                  <a:lumMod val="20000"/>
                  <a:lumOff val="80000"/>
                </a:srgbClr>
              </a:solidFill>
            </c:spPr>
          </c:dPt>
          <c:dPt>
            <c:idx val="26"/>
            <c:invertIfNegative val="0"/>
            <c:bubble3D val="0"/>
            <c:spPr>
              <a:solidFill>
                <a:srgbClr val="4F81BD">
                  <a:lumMod val="20000"/>
                  <a:lumOff val="80000"/>
                </a:srgbClr>
              </a:solidFill>
            </c:spPr>
          </c:dPt>
          <c:dPt>
            <c:idx val="27"/>
            <c:invertIfNegative val="0"/>
            <c:bubble3D val="0"/>
            <c:spPr>
              <a:solidFill>
                <a:srgbClr val="4F81BD">
                  <a:lumMod val="20000"/>
                  <a:lumOff val="80000"/>
                </a:srgbClr>
              </a:solidFill>
            </c:spPr>
          </c:dPt>
          <c:dPt>
            <c:idx val="28"/>
            <c:invertIfNegative val="0"/>
            <c:bubble3D val="0"/>
            <c:spPr>
              <a:solidFill>
                <a:srgbClr val="4F81BD">
                  <a:lumMod val="20000"/>
                  <a:lumOff val="80000"/>
                </a:srgbClr>
              </a:solidFill>
            </c:spPr>
          </c:dPt>
          <c:dPt>
            <c:idx val="29"/>
            <c:invertIfNegative val="0"/>
            <c:bubble3D val="0"/>
            <c:spPr>
              <a:solidFill>
                <a:srgbClr val="4F81BD">
                  <a:lumMod val="20000"/>
                  <a:lumOff val="80000"/>
                </a:srgbClr>
              </a:solidFill>
            </c:spPr>
          </c:dPt>
          <c:dPt>
            <c:idx val="30"/>
            <c:invertIfNegative val="0"/>
            <c:bubble3D val="0"/>
            <c:spPr>
              <a:solidFill>
                <a:srgbClr val="4F81BD">
                  <a:lumMod val="20000"/>
                  <a:lumOff val="80000"/>
                </a:srgbClr>
              </a:solidFill>
            </c:spPr>
          </c:dPt>
          <c:dPt>
            <c:idx val="31"/>
            <c:invertIfNegative val="0"/>
            <c:bubble3D val="0"/>
            <c:spPr>
              <a:solidFill>
                <a:srgbClr val="4F81BD">
                  <a:lumMod val="20000"/>
                  <a:lumOff val="80000"/>
                </a:srgbClr>
              </a:solidFill>
            </c:spPr>
          </c:dPt>
          <c:dPt>
            <c:idx val="32"/>
            <c:invertIfNegative val="0"/>
            <c:bubble3D val="0"/>
            <c:spPr>
              <a:solidFill>
                <a:srgbClr val="4F81BD">
                  <a:lumMod val="20000"/>
                  <a:lumOff val="80000"/>
                </a:srgbClr>
              </a:solidFill>
            </c:spPr>
          </c:dPt>
          <c:dPt>
            <c:idx val="33"/>
            <c:invertIfNegative val="0"/>
            <c:bubble3D val="0"/>
            <c:spPr>
              <a:solidFill>
                <a:srgbClr val="4F81BD">
                  <a:lumMod val="20000"/>
                  <a:lumOff val="80000"/>
                </a:srgbClr>
              </a:solidFill>
            </c:spPr>
          </c:dPt>
          <c:dPt>
            <c:idx val="34"/>
            <c:invertIfNegative val="0"/>
            <c:bubble3D val="0"/>
            <c:spPr>
              <a:solidFill>
                <a:srgbClr val="4F81BD">
                  <a:lumMod val="20000"/>
                  <a:lumOff val="80000"/>
                </a:srgbClr>
              </a:solidFill>
            </c:spPr>
          </c:dPt>
          <c:dPt>
            <c:idx val="35"/>
            <c:invertIfNegative val="0"/>
            <c:bubble3D val="0"/>
            <c:spPr>
              <a:solidFill>
                <a:srgbClr val="4F81BD">
                  <a:lumMod val="20000"/>
                  <a:lumOff val="80000"/>
                </a:srgbClr>
              </a:solidFill>
            </c:spPr>
          </c:dPt>
          <c:dPt>
            <c:idx val="36"/>
            <c:invertIfNegative val="0"/>
            <c:bubble3D val="0"/>
            <c:spPr>
              <a:solidFill>
                <a:srgbClr val="4F81BD">
                  <a:lumMod val="20000"/>
                  <a:lumOff val="80000"/>
                </a:srgbClr>
              </a:solidFill>
            </c:spPr>
          </c:dPt>
          <c:dPt>
            <c:idx val="37"/>
            <c:invertIfNegative val="0"/>
            <c:bubble3D val="0"/>
            <c:spPr>
              <a:solidFill>
                <a:srgbClr val="4F81BD">
                  <a:lumMod val="20000"/>
                  <a:lumOff val="80000"/>
                </a:srgbClr>
              </a:solidFill>
            </c:spPr>
          </c:dPt>
          <c:cat>
            <c:strRef>
              <c:f>Cluster!$S$2:$S$40</c:f>
              <c:strCache>
                <c:ptCount val="3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</c:strCache>
            </c:strRef>
          </c:cat>
          <c:val>
            <c:numRef>
              <c:f>Cluster!$W$2:$W$40</c:f>
              <c:numCache>
                <c:formatCode>"$"#,##0_);[Red]\("$"#,##0\)</c:formatCode>
                <c:ptCount val="39"/>
                <c:pt idx="0">
                  <c:v>5495</c:v>
                </c:pt>
                <c:pt idx="1">
                  <c:v>3300</c:v>
                </c:pt>
                <c:pt idx="2">
                  <c:v>3700</c:v>
                </c:pt>
                <c:pt idx="3">
                  <c:v>3800</c:v>
                </c:pt>
                <c:pt idx="4">
                  <c:v>5065</c:v>
                </c:pt>
                <c:pt idx="5">
                  <c:v>5500</c:v>
                </c:pt>
                <c:pt idx="6">
                  <c:v>4000</c:v>
                </c:pt>
                <c:pt idx="7">
                  <c:v>4995</c:v>
                </c:pt>
                <c:pt idx="8">
                  <c:v>3700</c:v>
                </c:pt>
                <c:pt idx="9">
                  <c:v>3750</c:v>
                </c:pt>
                <c:pt idx="10">
                  <c:v>3700</c:v>
                </c:pt>
                <c:pt idx="11">
                  <c:v>3575</c:v>
                </c:pt>
                <c:pt idx="12">
                  <c:v>4000</c:v>
                </c:pt>
                <c:pt idx="13">
                  <c:v>3552.6666667</c:v>
                </c:pt>
                <c:pt idx="14">
                  <c:v>4032</c:v>
                </c:pt>
                <c:pt idx="15" formatCode="General">
                  <c:v>3000</c:v>
                </c:pt>
                <c:pt idx="16">
                  <c:v>1996.5</c:v>
                </c:pt>
                <c:pt idx="17">
                  <c:v>2697.5</c:v>
                </c:pt>
                <c:pt idx="18">
                  <c:v>2200</c:v>
                </c:pt>
                <c:pt idx="19">
                  <c:v>2335</c:v>
                </c:pt>
                <c:pt idx="20">
                  <c:v>2725</c:v>
                </c:pt>
                <c:pt idx="21">
                  <c:v>2400</c:v>
                </c:pt>
                <c:pt idx="22">
                  <c:v>2150</c:v>
                </c:pt>
                <c:pt idx="23">
                  <c:v>2300</c:v>
                </c:pt>
                <c:pt idx="24">
                  <c:v>3100</c:v>
                </c:pt>
                <c:pt idx="25">
                  <c:v>3349.5</c:v>
                </c:pt>
                <c:pt idx="26">
                  <c:v>3300</c:v>
                </c:pt>
                <c:pt idx="27">
                  <c:v>1560</c:v>
                </c:pt>
                <c:pt idx="28">
                  <c:v>2200</c:v>
                </c:pt>
                <c:pt idx="29">
                  <c:v>1671</c:v>
                </c:pt>
                <c:pt idx="30">
                  <c:v>2000</c:v>
                </c:pt>
                <c:pt idx="31">
                  <c:v>1395</c:v>
                </c:pt>
                <c:pt idx="32">
                  <c:v>975.75</c:v>
                </c:pt>
                <c:pt idx="33">
                  <c:v>1825</c:v>
                </c:pt>
                <c:pt idx="34">
                  <c:v>1525</c:v>
                </c:pt>
                <c:pt idx="35">
                  <c:v>1100</c:v>
                </c:pt>
                <c:pt idx="36">
                  <c:v>1950</c:v>
                </c:pt>
                <c:pt idx="37">
                  <c:v>1150</c:v>
                </c:pt>
                <c:pt idx="38">
                  <c:v>1275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932992"/>
        <c:axId val="96934528"/>
      </c:barChart>
      <c:catAx>
        <c:axId val="96932992"/>
        <c:scaling>
          <c:orientation val="minMax"/>
        </c:scaling>
        <c:delete val="0"/>
        <c:axPos val="b"/>
        <c:majorTickMark val="out"/>
        <c:minorTickMark val="none"/>
        <c:tickLblPos val="nextTo"/>
        <c:crossAx val="96934528"/>
        <c:crosses val="autoZero"/>
        <c:auto val="1"/>
        <c:lblAlgn val="ctr"/>
        <c:lblOffset val="100"/>
        <c:noMultiLvlLbl val="0"/>
      </c:catAx>
      <c:valAx>
        <c:axId val="96934528"/>
        <c:scaling>
          <c:orientation val="minMax"/>
          <c:max val="60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&quot;$&quot;#,##0_);[Red]\(&quot;$&quot;#,##0\)" sourceLinked="1"/>
        <c:majorTickMark val="out"/>
        <c:minorTickMark val="none"/>
        <c:tickLblPos val="nextTo"/>
        <c:spPr>
          <a:ln>
            <a:noFill/>
          </a:ln>
        </c:spPr>
        <c:crossAx val="969329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3C12-BC44-4C97-A2C9-47C8641C82C8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2B5222-7E1E-4612-8833-7967D77D4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3C12-BC44-4C97-A2C9-47C8641C82C8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5222-7E1E-4612-8833-7967D77D4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3C12-BC44-4C97-A2C9-47C8641C82C8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5222-7E1E-4612-8833-7967D77D4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3C12-BC44-4C97-A2C9-47C8641C82C8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5222-7E1E-4612-8833-7967D77D4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3C12-BC44-4C97-A2C9-47C8641C82C8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2B5222-7E1E-4612-8833-7967D77D417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3C12-BC44-4C97-A2C9-47C8641C82C8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5222-7E1E-4612-8833-7967D77D4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3C12-BC44-4C97-A2C9-47C8641C82C8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5222-7E1E-4612-8833-7967D77D4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3C12-BC44-4C97-A2C9-47C8641C82C8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5222-7E1E-4612-8833-7967D77D4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3C12-BC44-4C97-A2C9-47C8641C82C8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5222-7E1E-4612-8833-7967D77D41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3C12-BC44-4C97-A2C9-47C8641C82C8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5222-7E1E-4612-8833-7967D77D41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3C12-BC44-4C97-A2C9-47C8641C82C8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2B5222-7E1E-4612-8833-7967D77D41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8ED3C12-BC44-4C97-A2C9-47C8641C82C8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5F2B5222-7E1E-4612-8833-7967D77D41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ighborhoodinfo.org/" TargetMode="External"/><Relationship Id="rId2" Type="http://schemas.openxmlformats.org/officeDocument/2006/relationships/hyperlink" Target="http://www.padmapper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pitingolo@urban.org" TargetMode="External"/><Relationship Id="rId4" Type="http://schemas.openxmlformats.org/officeDocument/2006/relationships/hyperlink" Target="mailto:GMacDonald@urban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1904999"/>
          </a:xfrm>
        </p:spPr>
        <p:txBody>
          <a:bodyPr/>
          <a:lstStyle/>
          <a:p>
            <a:pPr algn="ctr"/>
            <a:r>
              <a:rPr lang="en-US" sz="8000" cap="none" dirty="0" smtClean="0"/>
              <a:t>Rent Surveys</a:t>
            </a:r>
            <a:endParaRPr lang="en-US" sz="80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6858000" cy="914400"/>
          </a:xfrm>
        </p:spPr>
        <p:txBody>
          <a:bodyPr/>
          <a:lstStyle/>
          <a:p>
            <a:pPr algn="ctr"/>
            <a:r>
              <a:rPr lang="en-US" cap="none" dirty="0" smtClean="0"/>
              <a:t>Web scraping to provide timely rental </a:t>
            </a:r>
            <a:r>
              <a:rPr lang="en-US" cap="none" dirty="0" smtClean="0"/>
              <a:t>data</a:t>
            </a:r>
            <a:endParaRPr lang="en-US" cap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1"/>
            <a:ext cx="41910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81000" y="5791200"/>
            <a:ext cx="8001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Created b</a:t>
            </a:r>
            <a:r>
              <a:rPr lang="en-US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</a:t>
            </a:r>
            <a:r>
              <a:rPr lang="en-US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Graham MacDonald </a:t>
            </a:r>
          </a:p>
          <a:p>
            <a:pPr algn="ctr"/>
            <a:r>
              <a:rPr lang="en-US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Presented by: Rob </a:t>
            </a:r>
            <a:r>
              <a:rPr lang="en-US" cap="non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Pitingolo</a:t>
            </a:r>
            <a:endParaRPr lang="en-US" cap="non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cap="non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NNIP Partnership Meeting, June 2013</a:t>
            </a:r>
            <a:endParaRPr lang="en-US" cap="non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95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990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larger time periods for smaller geographies. Currently, we still need more data for the D.C. Neighborhood Cluster level, especially for 3-bedroom units.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15200" cy="1371600"/>
          </a:xfrm>
        </p:spPr>
        <p:txBody>
          <a:bodyPr/>
          <a:lstStyle/>
          <a:p>
            <a:r>
              <a:rPr lang="en-US" cap="none" dirty="0" smtClean="0"/>
              <a:t>Goals for the future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501236"/>
              </p:ext>
            </p:extLst>
          </p:nvPr>
        </p:nvGraphicFramePr>
        <p:xfrm>
          <a:off x="914400" y="2590800"/>
          <a:ext cx="6705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42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990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larger time periods for smaller geographies. Currently, we still need more data for the D.C. Neighborhood Cluster level, especially for 3-bedroom units.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15200" cy="1371600"/>
          </a:xfrm>
        </p:spPr>
        <p:txBody>
          <a:bodyPr/>
          <a:lstStyle/>
          <a:p>
            <a:r>
              <a:rPr lang="en-US" cap="none" dirty="0" smtClean="0"/>
              <a:t>Goals for the future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657843"/>
              </p:ext>
            </p:extLst>
          </p:nvPr>
        </p:nvGraphicFramePr>
        <p:xfrm>
          <a:off x="914400" y="2590800"/>
          <a:ext cx="6702552" cy="395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68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 cap="none" dirty="0" smtClean="0"/>
              <a:t>How </a:t>
            </a:r>
            <a:r>
              <a:rPr lang="en-US" cap="none" dirty="0" smtClean="0"/>
              <a:t>does it actually work</a:t>
            </a:r>
            <a:r>
              <a:rPr lang="en-US" cap="none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14800" cy="4373563"/>
          </a:xfrm>
        </p:spPr>
        <p:txBody>
          <a:bodyPr/>
          <a:lstStyle/>
          <a:p>
            <a:r>
              <a:rPr lang="en-US" dirty="0" smtClean="0"/>
              <a:t>Step 1: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Download data from web API </a:t>
            </a:r>
            <a:br>
              <a:rPr lang="en-US" dirty="0" smtClean="0"/>
            </a:br>
            <a:r>
              <a:rPr lang="en-US" dirty="0" smtClean="0"/>
              <a:t>to offline database</a:t>
            </a:r>
          </a:p>
          <a:p>
            <a:r>
              <a:rPr lang="en-US" dirty="0" smtClean="0"/>
              <a:t>Step 2:</a:t>
            </a:r>
            <a:br>
              <a:rPr lang="en-US" dirty="0" smtClean="0"/>
            </a:br>
            <a:r>
              <a:rPr lang="en-US" dirty="0" smtClean="0"/>
              <a:t>Use ArcGIS to geocode </a:t>
            </a:r>
            <a:r>
              <a:rPr lang="en-US" dirty="0" err="1" smtClean="0"/>
              <a:t>lat</a:t>
            </a:r>
            <a:r>
              <a:rPr lang="en-US" dirty="0" smtClean="0"/>
              <a:t>/long data to local geographies</a:t>
            </a:r>
          </a:p>
          <a:p>
            <a:r>
              <a:rPr lang="en-US" dirty="0" smtClean="0"/>
              <a:t>Step 3:</a:t>
            </a:r>
            <a:br>
              <a:rPr lang="en-US" dirty="0" smtClean="0"/>
            </a:br>
            <a:r>
              <a:rPr lang="en-US" dirty="0" smtClean="0"/>
              <a:t>Use statistical software to analyze your rent survey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470" y="1726664"/>
            <a:ext cx="3878329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53000"/>
            <a:ext cx="1295400" cy="163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59" y="5277392"/>
            <a:ext cx="2047742" cy="84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715000" y="5697441"/>
            <a:ext cx="870070" cy="0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715001" y="4450814"/>
            <a:ext cx="533399" cy="578386"/>
          </a:xfrm>
          <a:prstGeom prst="straightConnector1">
            <a:avLst/>
          </a:prstGeom>
          <a:ln w="1016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93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 cap="none" dirty="0" smtClean="0"/>
              <a:t>I want to set this up. 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available on request (Python + SAS). </a:t>
            </a:r>
            <a:r>
              <a:rPr lang="en-US" dirty="0" smtClean="0"/>
              <a:t>Contact Graham MacDonald.</a:t>
            </a:r>
            <a:endParaRPr lang="en-US" dirty="0"/>
          </a:p>
          <a:p>
            <a:r>
              <a:rPr lang="en-US" dirty="0" smtClean="0"/>
              <a:t>You will need to know/have: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Python or another web-scraping scripting language.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 statistical software package </a:t>
            </a:r>
            <a:r>
              <a:rPr lang="en-US" dirty="0"/>
              <a:t>or a database </a:t>
            </a:r>
            <a:r>
              <a:rPr lang="en-US" dirty="0" smtClean="0"/>
              <a:t>system:</a:t>
            </a:r>
          </a:p>
          <a:p>
            <a:pPr marL="1028700" lvl="2" indent="-342900">
              <a:spcAft>
                <a:spcPts val="600"/>
              </a:spcAft>
              <a:buClrTx/>
            </a:pPr>
            <a:r>
              <a:rPr lang="en-US" dirty="0" smtClean="0"/>
              <a:t>SAS</a:t>
            </a:r>
            <a:r>
              <a:rPr lang="en-US" dirty="0"/>
              <a:t>, </a:t>
            </a:r>
            <a:r>
              <a:rPr lang="en-US" dirty="0" err="1"/>
              <a:t>Stata</a:t>
            </a:r>
            <a:r>
              <a:rPr lang="en-US" dirty="0"/>
              <a:t>, etc</a:t>
            </a:r>
            <a:r>
              <a:rPr lang="en-US" dirty="0" smtClean="0"/>
              <a:t>.</a:t>
            </a:r>
          </a:p>
          <a:p>
            <a:pPr marL="1028700" lvl="2" indent="-342900">
              <a:spcAft>
                <a:spcPts val="600"/>
              </a:spcAft>
              <a:buClrTx/>
            </a:pPr>
            <a:r>
              <a:rPr lang="en-US" dirty="0" smtClean="0"/>
              <a:t>MySQL</a:t>
            </a:r>
            <a:r>
              <a:rPr lang="en-US" dirty="0"/>
              <a:t>, </a:t>
            </a:r>
            <a:r>
              <a:rPr lang="en-US" dirty="0" err="1" smtClean="0"/>
              <a:t>PostgreSQL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Server-side scripting language </a:t>
            </a:r>
          </a:p>
          <a:p>
            <a:pPr marL="1028700" lvl="2" indent="-342900">
              <a:spcAft>
                <a:spcPts val="600"/>
              </a:spcAft>
              <a:buClrTx/>
            </a:pPr>
            <a:r>
              <a:rPr lang="en-US" dirty="0"/>
              <a:t>PHP, Ruby, Python</a:t>
            </a:r>
          </a:p>
        </p:txBody>
      </p:sp>
    </p:spTree>
    <p:extLst>
      <p:ext uri="{BB962C8B-B14F-4D97-AF65-F5344CB8AC3E}">
        <p14:creationId xmlns:p14="http://schemas.microsoft.com/office/powerpoint/2010/main" val="2333854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nlinetherapyinstitute.com/wp-content/uploads/2011/01/legal-briefs2-300x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5056"/>
            <a:ext cx="2857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Wait, is </a:t>
            </a:r>
            <a:r>
              <a:rPr lang="en-US" cap="none" dirty="0" smtClean="0"/>
              <a:t>this legal?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76200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It appears to be legal.</a:t>
            </a:r>
          </a:p>
          <a:p>
            <a:r>
              <a:rPr lang="en-US" dirty="0" smtClean="0"/>
              <a:t>Sites like </a:t>
            </a:r>
            <a:r>
              <a:rPr lang="en-US" dirty="0" err="1" smtClean="0"/>
              <a:t>Craiglist</a:t>
            </a:r>
            <a:r>
              <a:rPr lang="en-US" dirty="0" smtClean="0"/>
              <a:t> do not have any </a:t>
            </a:r>
            <a:br>
              <a:rPr lang="en-US" dirty="0" smtClean="0"/>
            </a:br>
            <a:r>
              <a:rPr lang="en-US" dirty="0" smtClean="0"/>
              <a:t>exclusive content language in their Terms of Use. </a:t>
            </a:r>
          </a:p>
          <a:p>
            <a:r>
              <a:rPr lang="en-US" dirty="0" smtClean="0"/>
              <a:t>Currently, </a:t>
            </a:r>
            <a:r>
              <a:rPr lang="en-US" dirty="0" err="1" smtClean="0"/>
              <a:t>PadMapper</a:t>
            </a:r>
            <a:r>
              <a:rPr lang="en-US" dirty="0" smtClean="0"/>
              <a:t> is involved in a lawsuit brought by Craigslist, but the judge only allowed evidence from posts made in a three week period between July 16 and August 8, 2012, when Craigslist required that users provide the site with exclusive content rights, before they ended up dropping that language as a result of criticism.</a:t>
            </a:r>
          </a:p>
          <a:p>
            <a:r>
              <a:rPr lang="en-US" dirty="0" smtClean="0"/>
              <a:t>We do not use data from that time period.</a:t>
            </a:r>
          </a:p>
          <a:p>
            <a:r>
              <a:rPr lang="en-US" dirty="0" err="1" smtClean="0"/>
              <a:t>PadMapper</a:t>
            </a:r>
            <a:r>
              <a:rPr lang="en-US" dirty="0" smtClean="0"/>
              <a:t> is not involved in any other ongoing litigation</a:t>
            </a:r>
            <a:r>
              <a:rPr lang="en-US" dirty="0" smtClean="0"/>
              <a:t>.</a:t>
            </a:r>
          </a:p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PROCEED AT YOUR OWN RISK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 cap="none" dirty="0" smtClean="0"/>
              <a:t>Resources: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Padmapper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2"/>
              </a:rPr>
              <a:t>www.padmapper.com</a:t>
            </a:r>
            <a:endParaRPr lang="en-US" dirty="0" smtClean="0"/>
          </a:p>
          <a:p>
            <a:r>
              <a:rPr lang="en-US" dirty="0" err="1" smtClean="0"/>
              <a:t>NeighborhoodInfo</a:t>
            </a:r>
            <a:r>
              <a:rPr lang="en-US" dirty="0" smtClean="0"/>
              <a:t> DC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www.neighborhoodinfo.org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Graham MacDonald: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4"/>
              </a:rPr>
              <a:t>GMacDonald@urban.org</a:t>
            </a:r>
            <a:endParaRPr lang="en-US" dirty="0" smtClean="0"/>
          </a:p>
          <a:p>
            <a:r>
              <a:rPr lang="en-US" dirty="0" smtClean="0"/>
              <a:t>Rob </a:t>
            </a:r>
            <a:r>
              <a:rPr lang="en-US" dirty="0" err="1" smtClean="0"/>
              <a:t>Pitingolo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5"/>
              </a:rPr>
              <a:t>Rpitingolo@urban.org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422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entingmyhouse.net/wp-content/uploads/2012/06/rental-house-ru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28" y="1676399"/>
            <a:ext cx="367862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</p:spPr>
        <p:txBody>
          <a:bodyPr/>
          <a:lstStyle/>
          <a:p>
            <a:r>
              <a:rPr lang="en-US" cap="none" dirty="0" smtClean="0"/>
              <a:t>Why do this?</a:t>
            </a:r>
            <a:endParaRPr lang="en-US" cap="non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0374" y="1570037"/>
            <a:ext cx="3425825" cy="4373563"/>
          </a:xfrm>
        </p:spPr>
        <p:txBody>
          <a:bodyPr/>
          <a:lstStyle/>
          <a:p>
            <a:r>
              <a:rPr lang="en-US" dirty="0" smtClean="0"/>
              <a:t>Survey every rental housing unit listed online </a:t>
            </a:r>
            <a:br>
              <a:rPr lang="en-US" dirty="0" smtClean="0"/>
            </a:br>
            <a:r>
              <a:rPr lang="en-US" dirty="0" smtClean="0"/>
              <a:t>(n =potentially thousands)</a:t>
            </a:r>
          </a:p>
          <a:p>
            <a:r>
              <a:rPr lang="en-US" dirty="0" smtClean="0"/>
              <a:t>Collect valuable information about neighborhood rents</a:t>
            </a:r>
          </a:p>
          <a:p>
            <a:r>
              <a:rPr lang="en-US" dirty="0" smtClean="0"/>
              <a:t>Precision allows for indicators at small-level geographies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7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What is </a:t>
            </a:r>
            <a:r>
              <a:rPr lang="en-US" cap="none" dirty="0" err="1" smtClean="0"/>
              <a:t>PadMapper</a:t>
            </a:r>
            <a:r>
              <a:rPr lang="en-US" cap="none" dirty="0" smtClean="0"/>
              <a:t>?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570037"/>
            <a:ext cx="3276600" cy="4373563"/>
          </a:xfrm>
        </p:spPr>
        <p:txBody>
          <a:bodyPr/>
          <a:lstStyle/>
          <a:p>
            <a:r>
              <a:rPr lang="en-US" dirty="0" smtClean="0"/>
              <a:t>A “Meta-site” that regularly draws rental data from top online listing services (and its own listing service)</a:t>
            </a:r>
            <a:endParaRPr lang="en-US" dirty="0"/>
          </a:p>
        </p:txBody>
      </p:sp>
      <p:sp>
        <p:nvSpPr>
          <p:cNvPr id="4" name="AutoShape 2" descr="data:image/jpeg;base64,/9j/4AAQSkZJRgABAQAAAQABAAD/2wCEAAkGBw8PEBUPDQ0UEBAWFBUVFhAVFRYUFRgaFhQXFxUWGhgYHC0gGBolGxQXITEhJykrLi4uFx8zODMuNyktOisBCgoKDg0OGxAQGywkHyQsLDQsNDQsLCwwNCwsLS0sLCw0LCwsLCwsLCwsLCwsLCwsLCwsLCwsLCwsLCwsLCwsLP/AABEIAHgBowMBEQACEQEDEQH/xAAcAAEAAgMBAQEAAAAAAAAAAAAABgcBBAUIAwL/xABJEAABAwIDBQQFBwkHAwUAAAABAAIDBBEFEiEGBzFBYRMiUXEyc4GRoRQ0NUJSsbIVM3J0gqKzwtEjJFNik8HDY+HxFkNVZIP/xAAaAQEAAwEBAQAAAAAAAAAAAAAAAgQFAwEG/8QALhEAAgIBAgUEAgICAwEBAAAAAAECAwQREgUhMTNBEzJxgSJRQmEjkRRS8MEV/9oADAMBAAIRAxEAPwC8UAQBAEAQBAEAQBAYQBAEBlAYQBAEAQBAEAQBAEAQBAZQGEBlAYQBAEAQBAEAQBAEAQBAEAQBAEAQBAEAQBAEAQBAEAQBAZQBAEAQBAEAQBAEAQBAEAQBAEAQBAEBhAUxvG27rWVslLSTGniiIaS22Z7rAkkkXA1sAPD3aeNjQcN0uepsYmJW61KS11JPun2tqK9ksNW7tJIsrhLYAua64s4AWuCOPMHprXy6Y1tOPkrZ2PGppx6MsFVCgEAQBAEAQBAEAQBAEAQBAaOL4xTUbO0q52Qt5Fx1NuTRxcegUowlJ6RROFcpvSK1K5x/e/G27cOpzIf8aXut8wwakeZCu14LfuZoVcNb5zZp7tdq6+txPLVVTnsMcjuzADWC1rWaByupZNMIV/iieZj111axXkuBZxkhAVTvW21q6aoFHRydiAxr3yADOS69mgkd0AAG41N+mt/Fx4yjulzNTBxYTjvnzP1uo2zqqqd1HWSdt3C9khADhlIBaSB3gb3uddD7GXRGC3RPM7GhCKlHkWmqBmGUAQBAEAQBAEAQBAEBhAZQBAEAQBAEAQBAEAQBAEAQBAEAQBAEAQFf7a7tGV85qYKjsJXW7RpZna4gWDhYgtNgAeN7cudunKdcdrWpex851R2tao7WxGx8WFROa2QyyyEF8pGW9r5Wht9Gi55nifZzvvdr5nHIyZXPV9CTLgVwgCAIAgCAIAgCAIAgCAIDWrKCGfL28LJcpzNztDspsRcX4GxK9UmuhJScejKl324RDC6nnhibG5/aMflaGh2XKWEgc9XC/l4LRwZt6pmrw6yT1izkbmvpQepk/lXTN7f2deI9r7RfSyTDCAhe3ewMeKObMybsJ2ty5suZrm3JAIuLEEmxHjz0tZoyXVy8FzGy3Ty01R+thNg48LLpXTdvO4Zc+XK1rbglrRc8SBc9BwS/JdvLweZOXK7lpoiZKsVAgCAIAgCAIAgONhO0UVVU1NLE03pjG1z7jK4vDrgfolhBvzXSVbjFSfk6zplCMZPydlczkEAQBAEAQBAEAQBAEAQBAEAQBAEAQBAEAQBAEAQBAEAQBAEAQBAEAQBAEAQBAEBV+/Yf3em9a/8AAr2D7maXDffIiu5r6UHqZP5VYze39lriPa+0X0skwwgCAIAgCAIAgCAIAgI/trtIzDaR0ziDKbtiZ9p5Gn7I4noOoXWmp2S0O+PS7Z7f9kF3FSOe+tc8lzndg4uPEkmYkn2q3nLRRSLvEkkopFsrPMsygCAIAgNPFcUgpIzNVTNijH1nePgBxceg1UoxcnoicISm9IrmQGp3q9o8x4Zhs1UR9bUeRyMa4287K2sPRazloXo4Gi1skkc+o3rV1O4Crwjs78A4yRE+WduvuU1hwl7ZE1gVy9syV7K7wqLEHCIF0E54RSW736Dho7y0PRV7cadfPqirfh2VLXqiXquVT4VtZFAwyTytiYOL3uDW+8r1Jt6I9jFyeiRAcf3tUcN20cbqp/2tY4/eRmPsFuqt14U5e7kX6uH2S93Ik2yGPmtoWVs7WxX7TMAe60Me5t7no264W17J7UVr6fTs2LmQzHt78cchZQ03bNBt2z3FrT+i0C9upt5KzXhNrWT0LlXDm1rN6He2F2/ixNxgfF2FQGlwbfM17RYEtNuIuND8dbcr8Z189dUcMnDlTz11RM3G2p0CrFMgOPb1aKncY6Vjqt40uwhsd/AP1LvYCOqt14c5LWXIvVYFklrLkjRft5jOXtBgDwzjqJSbexoPwUlj1a6byaxaNdPUNfDt8bC7LV0LmC9i6N+Yjxu1wH3qUsF6axZKXDXprGWpY+D4tBWRCellEkZ5jQg8wQdWnoVSnCUHozPnXKD2yRvKJA/E0rWNLnuDWgXLiQAPMngh6k30IRj+9HD6a7YHGrk8I9I/bIdD+zdWq8SyXXkXKsG2fXkje3fbVyYpFLLJC2LJIGgNJOhbfUlQyKfSaWpDKx1TJJPUli4FUIDl7QbQUtBH2tXMGA6Nbxe4+DWjU/cOanXXKb0ijpVTOx6RRDqTeFWVpd+SsHfMxpsZJJAwX8D9UHpmVl40Ye+Rblhwr7k9D44jvBxKhIOI4N2bCbB7ZNPLMA5t+l17HGrn7JEoYdVnsmdzAt42G1TSXTimeOLJyGe518rvffouU8WyL6anCzDtg+mvwdX/ANW4Z/8AJU3+sz+q5+jZ/wBWc/8Aj2/9X/o6GH4jBUtL6adkzAbF0bg8A8bEg8dR71GUXHk0c5QlF6SWh95ZGsaXOcGtAJLibAAcSTyCiR01K+xHeix0vYYXRSVz/tC4abcS0Bpc4dSAFcjiPTWb0L8MF7d1j2nxl29xaAZ6rAXiPm5peLDmScpA9tl6seqXtmerFplyjYft+9+iMLnsglE4HdicG5S7l3w70fHn0RYU9f6C4dZuS1WhN9n691VSw1DmhrpYmSFo4AuaDYX81UnHbJopWw2Tcf0dBRIFYb9vm9N61/4FewfczS4b75EU3NfSg9TJ/KrGb2/stcR7X2i+lkmGYcbC5NhzKAiGP7yMNpLtbL8pkH1IbOF+r/RHvJ6KxXi2T8aFqrCts8aL+z4bAbcSYrNMx1O2FkbWubZxc7vEjU2A5eC9yMf0kuZLKxVSlz11JuqxTBQEE2g3l08EvyajhfWz3y5Yz3L82hwBLj5A+atV4spLdJ6Iu1YUpR3SeiNJ22+NMGeTZ95j42HaZvwn7lL0KnyUyf8AxaHyVh+6Te7Quae3gnhkF+7ZrwSPqg3Bv5gI8Kfhpnj4dZ/Fpkm2Jx5+I0gqnxiMue8ZGkkANdYanmuF1fpy2lbIq9Ke1H42s2xpMMb/AG7i6UtuyBvpO5Xvwa244nwPFKqZWPke0Y87ny6FC7T7RT4jOZ6h3RkY9FjfAf7nn7lsVVRrjojeoojVHSJ3d222EGFGc1EUj+17LL2YabZO0vfM4fbC45NErdNDhmY0rtNr6E6h3vUL3NYKaoBc4NFxHzNvtqo8KaWuqKD4dYlrqixVTKAQBAaWM4pFRwPqZ3WjY258TyDR4kkgDzUoQc5bUTrg5yUUUZTvqto8Sa2Z5ZHq7KNWwxAjNlv9Y90X5kjkLDVajj16o22oYlWq6/8A0vTCcMgpImwU0QjjbwaOfUniSfErKlNyerMOc5Te6R8sfwqOsppKeZoc17SBpq11u64eBB1Xtc3CSaParHCSkjy8MzTza4HyII+4re6o+n6o9DbtMefX0DXzHNLG4xPd9otAId5lrm363WLk1queiPn8ylVWaLoa2M7uKWsfJLUVVS+RznFpMgLYg43DWNLdGjhbopQyZQ0UUj2vMnDRRSKJxGkME0kDjd0cj4yRwJY4tJ+C14y3JM3oS3RUv2T3Zft8To6fB6Zxjhb2ktXNbgDM8xxjxJ0NuengVSt0rm7H18Gfftqsdsub8G/tTukcxnaYXI6Qj0oZS3MerHWAv0NvPko1ZvPSZCniOr0sP1uv2IraesFXWRdgyNrw1pILnOc3LwBNmgE8edl5lZEZQ2xGblQnDZF6m7vqx+SKOOhicWiUF8pGhLAbBnkTcn9EDgSo4VSbcn4OfDqVJub8dDhbksOilqpZpGhz4mNMd9QC8kF3mA23tK650mopLyd+IzagoryXaFmGMU/vuwOON0VbGwNdI4xy20zOAzMcetg4E9AtHBsb1gzW4da3rBnM3L4m+KvNPm/s5o3XbyzMGZrvOwcPaumbBOG79HXiNade79F5FZRiEX2i2Ip8QlMtVPUFtgGwNktE0gWzBtjZxXau+Va0joWKsmVS0ikUZtdgvyCslpQ4uawjK42uWuaHNvbnY2Pktemz1IKRu49vq1qRZ+4r5tUeub+AKhne9fBmcT96+CzVRM00ccxOOjp5KmX0I2lxA4k8mjqTYe1ShBzkoonXBzkoryedKmrqMWr2mZ95JpWRjmGNc4ANaOTWg395OpK2lFVV8vB9Coxoq5eEej8MoIqaFkEDAyNjQ1rR958STqTzJWLKTk9WfOzm5ycn1M4jQxVET4J2B8b2lrmnmD9x535LyMnF6oRk4vVdTzNtFhTqKqlpXG/ZvIB8WmzmE9S0g+1btU98FI+kps9SCl+yX7FbAU+J03btrXxva4skj7MHKRYixzaggg+/wVW/JlXLTQp5OZOme3QtDYnZRmFRPiZM6XO/OXFobbugAADyVG652vVmZkXu6WrRD992OvYyKhjdYSAyS25tDrMb5Fwcf2QrOFWm3Jlzh1Sk3N+CS7r8Mhgw2F8TRnlb2kj+bnEnQnwbwA6dSuGVNysevgrZlkpWtPwS5VyqVBvh2SjiaMQpowwFwbOxosLu9GS3Ik6HxJB8Vo4dzf4P6NbAyG36cvosPYf6NpP1eL8AVO7uS+TPyO7L5O4uRxKw37fN6b1r/wACvYPuZpcN98iKbmvpQepk/lVjN7f2WuI9r7RfSyTDI9tNsnDiLm/KJ5xG0WMDJMsbje4c4WNyF1rudfRI71Xyq9qWpSe8LZpmGVfYxOc6J0bZGZrFwBLmlpIGti0+whauNa7IavqbWJe7oavqSrcT+fqfVx/icq+f0RV4n7YlxrNMgg+9vHX0lDkhcWyTu7PMNC1tiXkdbWb+0rOJWpz5+C5g1Kyzn0RzdyeGQNpH1QaDO6R0Zfza1oaQweF73PjceC6Zs3v2+DrxGyTnt8FlKkZxXm9jZKOop31sLA2oiGZ5A/ORgd6/iWjUHwBHlcxL3GW19GX8HIcJ7H0Zu7nvoqP1kv4yoZfdZDP7z+iWVOHwSnNLBHIQLXexrjbwuQq6k10ZVUpLoyld89LHFXRNiibG35O02Y0NF+0k1sOei1MJtwev7Nnh0m63r+zo7j6OKU1fbQsksILZ2tda/bXtcacB7lDOk1poc+JSa26P9lqDBqQaikh/0mf0Wfvl+zL9Sf7ZvqJAIAgKl35YsR2FE06G8zx72R+z0/gtDBh1kavDa+s/o+u4mjHZ1NR9YuZGD4BoLj78w9wXmdLmkecTl+UYlqqgZYQFcY9ulp6id00FU6nD3Fzo8gkbcm5y94FovrbW1/BXa82UVo1qaFXEJQjta1Jhsxs/Dh1OKaC5AJc57vSc48XG3kB5AKtbY7JbmVLrZWy3SOuuZyPMm2TbYjVj/wCzN8ZHFbtHbj8H0uN2o/BcW52jjZhjJGts+V8jnu5kteWN9gDRp1PiszMk3ZoY+fJu5p+CcqqUggINvI2HkxPs5aeRrJowW2fcNc0m/EAkEG/LmrWNkelqn0LuJlKnVNcmfXdxsW/C2SOnka+eXKCGXyNa29gCQCSS43NhyXmTf6r5dCOXkq5rToiZkgC5NuqrFQqnfHtBRT0zKaCpZLM2cPLWHMAAx7Tdw0vdw0vdaGHXOMtWuWhqcPpnGbk1otCHbq/pem85f4Eis5XaZdzexL/3k9ELGPnggKB3wttir+scR/dt/stfD7Ru8P7JMdxXzao9c38AVbO9y+CpxL3r4LNVEzSA765nNw1rW8H1EbXeQa9/4mNVvCWtn0XuHpO34RVOwJAxOlv/AIzR79B8StDI7UjVy1/hkelFiHzgQFD76Ig3E7j60Ebj53e37mha2F2/s3OHP/F9nZ3DyHtKpl+6WxG3UF4/3+C5Z69px4mva/kt9ZxklKb8qRwrIZrdx8GQHqyRxI90jVp4MltaNnhslscf7Nfd1vBFA35LVtLqa5LXtF3Rlxu4W+swnXxFzxUsnG3vdHqSy8P1Hvh1Low3E4KpglppmTMP1mEG3Q+B6FZkoyi9GjGnCUHpJaHzx7DW1dNLTONhJG5ubjYkd13sNj7EhPbJSPa57JqX6GAYeaWlhpi4PMUTI8wFgcrQL25cEnLdJsWT3zcv2b6iQKw37fN6b1r/AMCvYPuZpcN98iKbmvpQepk/lVjN7f2WuI9r7RfSyTDCApffo3+9U58YSPc8/wBVp4HtZscM9svk+u4n8/U+rj/E5eZ/RHnE/bEuNZpkFY79KZxp6eUDuslc13TO24P7h96u4LW5o0uGySm1/RB9gNtX4XI5r2GWmkIL2C2YEaB7b6XtoQeOmuit5GP6vNdS7lYquWq6ovPA8fpK5meknbJ4t4Pb+k06tWVOuUHpJGJZVOt6SR0JGBwLXC7SCCPEHiFA5p6M42x+A/k6lFN2naAPe4OtbRziQOPEBdLbPUluO19vqz3HcXM4lIb8Pn8X6s3+JItTB9j+Ta4b238nT3C+lWeVP/zLnn/xOXE/4/ZbizzKCAIAgKF3zPJxMg8oYwP3j95K1sLt/ZucO7X2S3cXKPktQzmJmu9jmAD8BVfO9y+CrxJfmn/RZqomaEAQBACgPM22v0lV/rEv4ytyjtx+D6TF7MfgujdJ9EQfpTfxnrMy+6zGzu8yYqsVAgMOIAudAgK82n3pU8Duxw+P5XNfLmBPZA8gLayG9tBp1VyvElJaz5Iv04MpLdPkjQg2UxjFrSYvWOpoDqKVmht4Fg7rfN2Y9FJ3VVcq1q/2Td9FPKqOr/ZqbytkqHDsOYaWG0hnYDK4lzyMj7i54DQaCw0U8a6dln5PwdMPIstt/J+CKbrPpem85f4EisZXaZbzexL/AN5PRKxj54ICg98X0o/1UX3Fa+H2/s3eH9n7JfuK+bVHrm/gCrZ3vXwVOJ+9fBZqomaR7b7BXV1BLBGLy2D4x4uYcwHtF2+1dqLNlibO+Nb6dikzzrRVD6eZkoFnxSNeAdO8xwNj4ahbMlui1+z6GUVOLX7R6hw2ujqYWTwuzRyNDmnoR944LBlFxbTPmZxcZOLNleETz/vbr2z4m8MNxExkRPVt3O9xeR7Fr4cdtfM3sCDjTz8k+3M4E+npX1MrbOqC0tB/w2A5D7S5x8rKpmWbp7V4KHELVOe1eCw1TKBxtqtnYcSpzTz3H1mSD0mOHBw8eNiOYXSq11y3I603SqluiULtTsfWYc49vHmhv3ahgJYfC/2D0PsuterIhZ06m9RlV2rl1OVhmJz0sna0sz4n/aabX6EcHDoV0nCMlpJHWdcbFpJalobJb2cxbDijA2+nylgsP22cvMe5ULcLTnAy7+H6LdX/AKLWjkDgHNIc0gEOBuCDwII4hZ5l9D9ICsN+3zem9a/8CvYPuZpcN98iKbmvpQepk/lVjN7f2WuI9r7RfSyTDCApnfr85p/Uu/GtLA9rNjhntkfvcT+fqfVx/icmf0R5xP2xLjWaZBp4vhkNXC+nqGZ43ixHPxBB5EEAg9FKMnF6olCbhLdHqUPtfu/q8PJkY01FNxErRq0f9Ro9Hz4eXBa1OVGfJ8mbuPmws5PkyK0tTJE8SQyOjeOD2OLXDyIVhpSWjLUoxktGix9lt7E8ZbHiTO2j4du0ASN6lo0f7LHzVG3CT5wM6/hyfOst7D66KojbNBIJI3C7XtOh/oenJZ0ouL0Zkyi4vR9TZXhEpDfh8/i/Vm/xJFqYPsfybXDe2/k6e4X0qzyp/wDmXPP/AInLif8AH7LcWeZQQBAYQFH77qQsr45bd2SBov1Y5wPwLfetTBf4Nf2bXDZa1tf2fHc5jIp64wPdZlQ3IP02m8fvu8ebgpZte6Gv6JcQq3V7l4L2CyTDMoAgOBgO0JrKuqijYOwp3MjEovd0ne7QeFgQB/5XWde2Kb6s72U7IRb6s75XI4HmbbX6Sq/1iX8ZW5R24/B9Ji9mPwXRuk+iIP0pv4z1mZfdZjZ3eZMVWKgQFO74NrZDKcNp3lsbQO2IuC9zhmEf6IBBPiTbktLDoWm9/RrYGMtPUl9G3uW2cjMbsQlYHSZzHFfXKABmeP8AMSbX5AHxUM2167ER4he9fTXTyWuqBlle77vo6P8AWWfw5Fcwe59Ghw7u/RXG6z6XpvOX+BIruV2maOb2Jf8AvJ6JWMfPBAUHvi+lH+qi+4rXw+39m7w/s/ZL9xXzao9c38AVbO96+CpxPuL4LNVEzQgKj3u4FQNc2aJ5ZXSuFqeNuftbm2YtHom/PmeRK0MSyfR9DVwbrOj9q8/o+Wy9NtDhIyNoPlFO7vdiXsOUkXOUtddh8RYhe2ui1666M9vljXvXdozt4hj+0FSwx0mDfJXO0Mr5GuI6tzZQD1sfJco10RespanCNWNF6ynqaeyu6nK8T4rIJnXzdg0lzSb3vI86v8ufMlStzNVtgTuz9VtrWhaLWgaAWHgqJmmUBoOxaEVQoi49uYu2DbGxYHZb5uF78lLa9u7wT2S27/BuvYHAtcA4EWIIuCPAhRRFPToV7tXuspagGSgtSzccn/suPhlHofs6dFcqzJR5S5ovUZ84cp80U5i+Fz0croKmMxyN4g8CDwIPAg+IWnCcZrWJs12RsjuiWruSx58jJaGV2YRgSRX4hpNnt8g4tI/SKz82pJqa8mVxGlRamvPUtJUDMKw37fN6b1r/AMCvYPuZpcN98iKbmvpQepk/lVjN7f2WuI9r7RfSyTDCApnfr85p/Uu/GtLA9rNjhntkfvcT+fqfVx/icmf0R5xPpEuNZpkGjX4rDBJDFK4h87yyPQkFwF7E8tFJRbTa8Eowck2vBuqJEhm1O7ehrbvib8lnNz2kYGVx/wA7OB15ix6qzVlTh15ouU5tlfJ80UttLs7U4dN2NUy19WSDVjx4tP3jiPctSq2Ni1Rs03xtjrEl+5jHXxVRonOvFMHFrfCRozXHhdoN/IKtm1px3/op8RpThvXVF3LLMYpDfh8/i/Vm/wASRamD7H8m1w3tv5OnuF9Ks8qf/mUM/wDicuJ/x+y3FnGUEAQGEBCN7Ozzqyi7WJuaanJeABclhH9o0ddA79m3NWsS3ZPR9GXcG707NH0ZQrHlpDmktcCCCDYgjUEHkVrvmjdaTLx2J3lU1TG2KvlbBUgWL3d2OTlmDuDXeINunTJvxZReseaMTIwpwesOaJs/E6drc7qiIM45jI0D33VbbL9FLZLpoyvduN5cTWOpsLf20z+6Z2glrL6dz7b9dCNB1VujFeu6fJF/Gwm3us5IlO7/AAA4fQsieLTOvJL+m4DT2ABvsXC+zfPXwVsq31bG108EkXErnmXbM3xGr/WJfg8rco7cfg+kxu1H4Ln3RPBwmIDk+YH/AFXH7iFmZfdZjZ3eZM1WKgQHm7eHG5uKVQdx7W/sc0Ob8CFt4z/xLQ+iw3/hiWHuUxyN1O+hc4CVj3PY0/WY617eJDr38wqWbW927wZ/Eamp7/BZhdYXOg8VRM0qDe5tbS1UTaKld2zmSh75W/mxZrm5QfrHvcRpp7tHDplF7ma2BjzjLfLkRPdnKGYtSlxsM72+10T2j4kKzldplvNX+GRfWJY5BTywwSPvNM8MZGNXdXHwaPFZEYSkm14MGNcpJyXRHSUCBQW+F18Vf0jiH7t/91r4fbN3h/Z+yYbinf3aoHPtWn3s/wCyrZ3uXwVOJ+9fBZyomacvafF20NJLVOGbI24b4uJDWDyLiF0qhvkonSmv1JqP7KS2J2hiGK/LcVkLi4PtKQSGvdYNNhwaG3AtwuFp31P0tsDayKH6OysumHanDnju4hTn/wDZg+8rMdU14ZjOixfxf+jYbjdGeFZAfKVn9VHZL9Mj6c/0zYirIn+hKx3k4H7ivNrRFxa8GwvDwICqN42MmhxukqtS1kDc4HNjpJWvHU2JI6gK/j176pRNPEq9Sicf7LSpahkrGyxOD2PaHNcNQQRcEKi009GZrTT0Z9V4eFX79KSP5PTz2HaiUxg8y1zHOI9hYPeVewW9zRpcNk97j40OTuMoXGpnqbdxsQivyJe9rvgI/iumfJbVE7cSn+Kj/epcyzTHKu37OHYUw59q8+5g/qFewfczT4Z75EV3Nm2KN6xSD4A/7Kxm9stcR7X2i+1kmEEBTG/Rw+VU45iFx97z/QrTwPazY4Z7ZfJ+txLv7xUj/pM+Dz/VeZ/RHnE/bEuVZpkFa76ap8LaOaI2eydz2nq0NI9miu4cVJyT/RocPipOUX+ic4Bi8VbTx1MJ7r23tzafrNPUHRVbIOEnFlO2t1ycWdFQOZC97lJHJhcj3gZo3RvYeYJe1pA8w4hWcRtWrQuYMmrlp5Ky3SUTpcUieB3YmySOPK2QsHxeFezJaVtfs0s+ajTp+z0CsgwSk9+TCK2F3I04Hukff7wtTBf4P5Nnhr/B/JsbiqtjZ6mEmz3sjc0ePZl4db/UCjnxeiZHicXtiy0doMahoKd9TUGzG8Gi2ZxPBrQeJP8A3VCuDnLRGZXXKyW2Ju0kxkja8sMZc1rix1szbi+U20uOCi1o9CElo9D7Lw8MIAgKp293Yuke6qwxou4lz6a4aL8zGTpr9k26eCv4+XotszUxc7attn+yq66hmgdkqIXxO+y9pafjxWhGcZdGakbIy6M+mGYRU1TstLTPmPDuNJA83cG+ZK8lZCPVnk7YQ5yehcG7/dwKNzaquyvqBqyIasjP2ifrP+A66FZuRlb/AMY9DIys12fjDoWMqZnkSx7aaviL46PBp5nNJa2V1hGfBwA1cOmi711QejlItV01vRymkU9U7IYvK90slBM573Oe45Rq5xJcfeVpq+pLRM2I5NEVopEq2FkxrC80ZwqWane7MWWyua6wGZp6gC4PgOHOvf6NvPdoyplehdz3JMtTBMRkqYy+WklpXBxb2ctsxsAcwsTprb2FZ84qL0T1MuyCi9E9ToqJArrefsLJXEVdGAahrcr4727Ro9EgnTOOGvEeQvcxcj0/xl0NDCy1V+MuhUJwutgkH92niladO5I1wI5ggX9oWlvhJdUa3qVyXVaE1wbZvHMVs2tqKiGl+sZnOBcPARnVx6u0VSdtNXtSbKVl2PT7EmyYbUbCRNwp1Jh0P9o1zZRc3fI5twczubsrnWHDgBZV6sh+rumypTlP1lObKdo8ArnyCOKjn7S/Ds3tLSOZJAy+ZstKVtaXNo15XVKOra0Lp2D2KdRk1ddIZ654tmLi/s229EOOrnEaE+waXvl33qf4xWiMbJyVZ+EFpE6+P49UUz+zgwueq7ocHsyhlyT3STrfTw5rnCuMustDjXVGS1ckimsd2exmtqZKqbDpc8jr2DdAAAGtGvAAAexaddtMIqKkbNV9FcFFSOzsJDjGFSvP5KmlhkAD2eibtvlc0+IufO65ZDqtXuWqOGVKi5L8kmi28DxGSpjL5aSWlIdl7OW2Y6A5hY8NbewrOnFRfJ6mVZBReiepjaLB466mkpZSQ14HeHFpBDmu9hAK9rm4SUke1WOuakvB56xPZWqhrH0MbflMzRmtD3+7xuQNWmxGh8R4i+zC+LhufI+ghkQlWpvkv7NOXAK5np0NQ3zhkH3tUlbB+USV1b/kjVkopW+lC9vmxw+8L3fH9kt8P2j4ObbiLea95MlyZ39m9sK2ge0wzudELXgeS6MjwAPoeYsuVtELFzRwuxq7VzXM9C4Bi0dbTR1UPoSNvY8WkGzmnqCCPYsecHCTiz5+yt1ycWVnvYwGrrcRiZSU75T8mFyNGi0sl7vdZoOo0vzV3EtjCD3PyaWDdCutuT8nJ2fxXGcDvFNQyyU17mNzXFrb8SyVoIb4kajprddLIU3c0+Z1troyOaktSUN3xUVtaSoz/ZHZkX8L57/BcP8AhT/aKv8A+dP9oj9fQ4ttFO17qc0lIzRhkBDWg2zOFwDK825ADQDTVdoyqx49dWWITpxY9dZFrbN4FDh9O2mpx3Rq5x9J7jxc7qfgAAs+yx2S3My7bZWy3SP3jmIvpow+KklqnFwb2cWXMLgnMbkaaW9oXkIqT0b0PK4KT0b0Kj27gxfFZWO/JU0UUYIYy2Y962ZxPico06LRx5VVL3czVxZUUr3LVnIwDAMZoqmOqhw6XOw3sW6OBBDmnXgQSF1stqnFxcjtbdRZBxci4sB2gqah4jnwqopbtJMj8pjBHK/HXyWZOuMVqpJmRZVGK1jJM2cfxiWlyiHD5qsuDvzWWzbWsHXPO/wKjCCl1ehGutS6ySKe2vwvGcSqTUyYZKwZQxkYF8rRcgX5m5Jv1WnTOquOika+PZRTDapH62Pw3GcMqRUR4ZK9paWPjItmabHjyNwCD0Xl86rY6bhkWUXQ2uRcGAYvLVZu2oJqQty/nctnXvfLY8rfELOnBR6PUyLK1DpJMiO+PDZ6plLFTQuleZXizR4tHE8GjqVYw5xi25Fvh9kYOTk9ORDMFZjmCPLm0Uhice/HlMsTrc7xk5HW5/erU3TcuvMuWPHyF15kuh3xUgbaeinZJza3I4X83OafgqzwpeGim+HT1/FrQ4mO4hie0JbBR0ToaQODs77ta48A577WIH2W38ddLda414/OT1Z3qjVi/lJ6ssPYrZOHC4SxhzzPsZZrWzEcAByaLmw6lU7rnbLV9ChkZErpavoSNcSuQvebsg/EoGOp7fKIS4taTYPa62Zl+R7oIJ05aXurONf6cufRlzDyFTLn0ZS4wPEYJQG0dTHM06FkcmYHxa5o+IK0/UrkubRs+tVKPNrQsjY3YitnmZW43LI8R96KCR5e6/IuuSGNFgcvEka2trSuyIRW2szcjKrjFwpXXqy1FQMwIAgCAID8uaDxF/NAZDbcEBlAEAQBAEAQBAEBhAZQBAYQGUAQBAEAQEI3l7Z/k6IQ07h8rkHd4Hs28O0I8b6AHwJ5a2saj1Hq+hcw8b1Zavoj67sMBFNRtqJO9U1IEskjtXWd3mNudeBuepK8ybN09PCPMy3fPaui5EyVYqBAfh8bToWg+YumrPdWQveNsvRSUM85gZFNHG6RsrGhjrtF8pt6QPCx8VZx7pqaWvIt4l9kbEteTPzuajcMLBdwdLIW+VwPxBy9zO6e57/zE4sqpSCAxkF72F/Gyas91Z+kPAgCAIAgCAIDCAygCAxZALIDBYDqQD7E1Y1ZmyAygCAIDCAygCAIDCAygCAIAgCAIAgCAIAgCAIAgCAIAgCAIAgCAIDzfvF7b8p1PygHN2ndv9iw7O3TLb4raxtPTWh9Dh7fRW0newO8unZBHSYgTE6NoYyexcxzRo0Otq1wFhfhpfRVL8SWrlApZWDLc5Q5lk0WK004zQVMUo8WPa77iqThJdUZ0q5R6o28w8VEhoc7E8eo6UZqmrij6F4zHyaNSfIKca5y6I6QqnP2orfG8cn2hmGH4a1zKMOa6aocLXANwSOQuLhvFxA4AFXYVrHW+fXwaFdUcVepZ7vCLQwugjpoWU8ItHG0NaOdgOJ8SeJPVUZScnqzNnJyk5M2lEiEAQBAEAQBAEAQBAEAQBAEAQBAEAQBAEAQBAEAQGEBlAEAQBAEAQBAEAQBAEAQBAEAQBAEAQBAEAQHB2p2TpMSYG1LCHt9CZmkjel+Y6G4XWq6Vb5HanInU9YlWYxukroiTSyR1LOQv2T/AHO7v7yvwzYP3cjUr4jW/ctCPy7C4s02OHS36ZXfFpK7f8mp+Sx/y6H/ACPvT7B4zJoKKQD/ADvYwfvOXjyKV5IvKx15JVgO5+QkOxCoa1vOKHVx6F7hYewHzVezOX8EVbeIrpWi08Iwmno4hDSxCKMchxJ8XHi49SqE5ym9ZGZOyU3rJm6okAgCAIAgCAIAgCAIAgCAIAgCAIAgCAIAgCAIAgCAIAgCAIAgCAIAgCAIAgCAIAgCAIAgCAIAgCAIAgCAIAgCAIAgCAIAgCAIAgCAIAgCAIAgCAIAgCAIAgCAIAgCAIAgC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8PEBUPDQ0UEBAWFBUVFhAVFRYUFRgaFhQXFxUWGhgYHC0gGBolGxQXITEhJykrLi4uFx8zODMuNyktOisBCgoKDg0OGxAQGywkHyQsLDQsNDQsLCwwNCwsLS0sLCw0LCwsLCwsLCwsLCwsLCwsLCwsLCwsLCwsLCwsLCwsLP/AABEIAHgBowMBEQACEQEDEQH/xAAcAAEAAgMBAQEAAAAAAAAAAAAABgcBBAUIAwL/xABJEAABAwIDBQQFBwkHAwUAAAABAAIDBBEFEiEGBzFBYRMiUXEyc4GRoRQ0NUJSsbIVM3J0gqKzwtEjJFNik8HDY+HxFkNVZIP/xAAaAQEAAwEBAQAAAAAAAAAAAAAAAgQFAwEG/8QALhEAAgIBAgUEAgICAwEBAAAAAAECAwQREgUhMTNBEzJxgSJRQmEjkRRS8MEV/9oADAMBAAIRAxEAPwC8UAQBAEAQBAEAQBAYQBAEBlAYQBAEAQBAEAQBAEAQBAZQGEBlAYQBAEAQBAEAQBAEAQBAEAQBAEAQBAEAQBAEAQBAEAQBAZQBAEAQBAEAQBAEAQBAEAQBAEAQBAEBhAUxvG27rWVslLSTGniiIaS22Z7rAkkkXA1sAPD3aeNjQcN0uepsYmJW61KS11JPun2tqK9ksNW7tJIsrhLYAua64s4AWuCOPMHprXy6Y1tOPkrZ2PGppx6MsFVCgEAQBAEAQBAEAQBAEAQBAaOL4xTUbO0q52Qt5Fx1NuTRxcegUowlJ6RROFcpvSK1K5x/e/G27cOpzIf8aXut8wwakeZCu14LfuZoVcNb5zZp7tdq6+txPLVVTnsMcjuzADWC1rWaByupZNMIV/iieZj111axXkuBZxkhAVTvW21q6aoFHRydiAxr3yADOS69mgkd0AAG41N+mt/Fx4yjulzNTBxYTjvnzP1uo2zqqqd1HWSdt3C9khADhlIBaSB3gb3uddD7GXRGC3RPM7GhCKlHkWmqBmGUAQBAEAQBAEAQBAEBhAZQBAEAQBAEAQBAEAQBAEAQBAEAQBAEAQFf7a7tGV85qYKjsJXW7RpZna4gWDhYgtNgAeN7cudunKdcdrWpex851R2tao7WxGx8WFROa2QyyyEF8pGW9r5Wht9Gi55nifZzvvdr5nHIyZXPV9CTLgVwgCAIAgCAIAgCAIAgCAIDWrKCGfL28LJcpzNztDspsRcX4GxK9UmuhJScejKl324RDC6nnhibG5/aMflaGh2XKWEgc9XC/l4LRwZt6pmrw6yT1izkbmvpQepk/lXTN7f2deI9r7RfSyTDCAhe3ewMeKObMybsJ2ty5suZrm3JAIuLEEmxHjz0tZoyXVy8FzGy3Ty01R+thNg48LLpXTdvO4Zc+XK1rbglrRc8SBc9BwS/JdvLweZOXK7lpoiZKsVAgCAIAgCAIAgONhO0UVVU1NLE03pjG1z7jK4vDrgfolhBvzXSVbjFSfk6zplCMZPydlczkEAQBAEAQBAEAQBAEAQBAEAQBAEAQBAEAQBAEAQBAEAQBAEAQBAEAQBAEAQBAEBV+/Yf3em9a/8AAr2D7maXDffIiu5r6UHqZP5VYze39lriPa+0X0skwwgCAIAgCAIAgCAIAgI/trtIzDaR0ziDKbtiZ9p5Gn7I4noOoXWmp2S0O+PS7Z7f9kF3FSOe+tc8lzndg4uPEkmYkn2q3nLRRSLvEkkopFsrPMsygCAIAgNPFcUgpIzNVTNijH1nePgBxceg1UoxcnoicISm9IrmQGp3q9o8x4Zhs1UR9bUeRyMa4287K2sPRazloXo4Gi1skkc+o3rV1O4Crwjs78A4yRE+WduvuU1hwl7ZE1gVy9syV7K7wqLEHCIF0E54RSW736Dho7y0PRV7cadfPqirfh2VLXqiXquVT4VtZFAwyTytiYOL3uDW+8r1Jt6I9jFyeiRAcf3tUcN20cbqp/2tY4/eRmPsFuqt14U5e7kX6uH2S93Ik2yGPmtoWVs7WxX7TMAe60Me5t7no264W17J7UVr6fTs2LmQzHt78cchZQ03bNBt2z3FrT+i0C9upt5KzXhNrWT0LlXDm1rN6He2F2/ixNxgfF2FQGlwbfM17RYEtNuIuND8dbcr8Z189dUcMnDlTz11RM3G2p0CrFMgOPb1aKncY6Vjqt40uwhsd/AP1LvYCOqt14c5LWXIvVYFklrLkjRft5jOXtBgDwzjqJSbexoPwUlj1a6byaxaNdPUNfDt8bC7LV0LmC9i6N+Yjxu1wH3qUsF6axZKXDXprGWpY+D4tBWRCellEkZ5jQg8wQdWnoVSnCUHozPnXKD2yRvKJA/E0rWNLnuDWgXLiQAPMngh6k30IRj+9HD6a7YHGrk8I9I/bIdD+zdWq8SyXXkXKsG2fXkje3fbVyYpFLLJC2LJIGgNJOhbfUlQyKfSaWpDKx1TJJPUli4FUIDl7QbQUtBH2tXMGA6Nbxe4+DWjU/cOanXXKb0ijpVTOx6RRDqTeFWVpd+SsHfMxpsZJJAwX8D9UHpmVl40Ye+Rblhwr7k9D44jvBxKhIOI4N2bCbB7ZNPLMA5t+l17HGrn7JEoYdVnsmdzAt42G1TSXTimeOLJyGe518rvffouU8WyL6anCzDtg+mvwdX/ANW4Z/8AJU3+sz+q5+jZ/wBWc/8Aj2/9X/o6GH4jBUtL6adkzAbF0bg8A8bEg8dR71GUXHk0c5QlF6SWh95ZGsaXOcGtAJLibAAcSTyCiR01K+xHeix0vYYXRSVz/tC4abcS0Bpc4dSAFcjiPTWb0L8MF7d1j2nxl29xaAZ6rAXiPm5peLDmScpA9tl6seqXtmerFplyjYft+9+iMLnsglE4HdicG5S7l3w70fHn0RYU9f6C4dZuS1WhN9n691VSw1DmhrpYmSFo4AuaDYX81UnHbJopWw2Tcf0dBRIFYb9vm9N61/4FewfczS4b75EU3NfSg9TJ/KrGb2/stcR7X2i+lkmGYcbC5NhzKAiGP7yMNpLtbL8pkH1IbOF+r/RHvJ6KxXi2T8aFqrCts8aL+z4bAbcSYrNMx1O2FkbWubZxc7vEjU2A5eC9yMf0kuZLKxVSlz11JuqxTBQEE2g3l08EvyajhfWz3y5Yz3L82hwBLj5A+atV4spLdJ6Iu1YUpR3SeiNJ22+NMGeTZ95j42HaZvwn7lL0KnyUyf8AxaHyVh+6Te7Quae3gnhkF+7ZrwSPqg3Bv5gI8Kfhpnj4dZ/Fpkm2Jx5+I0gqnxiMue8ZGkkANdYanmuF1fpy2lbIq9Ke1H42s2xpMMb/AG7i6UtuyBvpO5Xvwa244nwPFKqZWPke0Y87ny6FC7T7RT4jOZ6h3RkY9FjfAf7nn7lsVVRrjojeoojVHSJ3d222EGFGc1EUj+17LL2YabZO0vfM4fbC45NErdNDhmY0rtNr6E6h3vUL3NYKaoBc4NFxHzNvtqo8KaWuqKD4dYlrqixVTKAQBAaWM4pFRwPqZ3WjY258TyDR4kkgDzUoQc5bUTrg5yUUUZTvqto8Sa2Z5ZHq7KNWwxAjNlv9Y90X5kjkLDVajj16o22oYlWq6/8A0vTCcMgpImwU0QjjbwaOfUniSfErKlNyerMOc5Te6R8sfwqOsppKeZoc17SBpq11u64eBB1Xtc3CSaParHCSkjy8MzTza4HyII+4re6o+n6o9DbtMefX0DXzHNLG4xPd9otAId5lrm363WLk1queiPn8ylVWaLoa2M7uKWsfJLUVVS+RznFpMgLYg43DWNLdGjhbopQyZQ0UUj2vMnDRRSKJxGkME0kDjd0cj4yRwJY4tJ+C14y3JM3oS3RUv2T3Zft8To6fB6Zxjhb2ktXNbgDM8xxjxJ0NuengVSt0rm7H18Gfftqsdsub8G/tTukcxnaYXI6Qj0oZS3MerHWAv0NvPko1ZvPSZCniOr0sP1uv2IraesFXWRdgyNrw1pILnOc3LwBNmgE8edl5lZEZQ2xGblQnDZF6m7vqx+SKOOhicWiUF8pGhLAbBnkTcn9EDgSo4VSbcn4OfDqVJub8dDhbksOilqpZpGhz4mNMd9QC8kF3mA23tK650mopLyd+IzagoryXaFmGMU/vuwOON0VbGwNdI4xy20zOAzMcetg4E9AtHBsb1gzW4da3rBnM3L4m+KvNPm/s5o3XbyzMGZrvOwcPaumbBOG79HXiNade79F5FZRiEX2i2Ip8QlMtVPUFtgGwNktE0gWzBtjZxXau+Va0joWKsmVS0ikUZtdgvyCslpQ4uawjK42uWuaHNvbnY2Pktemz1IKRu49vq1qRZ+4r5tUeub+AKhne9fBmcT96+CzVRM00ccxOOjp5KmX0I2lxA4k8mjqTYe1ShBzkoonXBzkoryedKmrqMWr2mZ95JpWRjmGNc4ANaOTWg395OpK2lFVV8vB9Coxoq5eEej8MoIqaFkEDAyNjQ1rR958STqTzJWLKTk9WfOzm5ycn1M4jQxVET4J2B8b2lrmnmD9x535LyMnF6oRk4vVdTzNtFhTqKqlpXG/ZvIB8WmzmE9S0g+1btU98FI+kps9SCl+yX7FbAU+J03btrXxva4skj7MHKRYixzaggg+/wVW/JlXLTQp5OZOme3QtDYnZRmFRPiZM6XO/OXFobbugAADyVG652vVmZkXu6WrRD992OvYyKhjdYSAyS25tDrMb5Fwcf2QrOFWm3Jlzh1Sk3N+CS7r8Mhgw2F8TRnlb2kj+bnEnQnwbwA6dSuGVNysevgrZlkpWtPwS5VyqVBvh2SjiaMQpowwFwbOxosLu9GS3Ik6HxJB8Vo4dzf4P6NbAyG36cvosPYf6NpP1eL8AVO7uS+TPyO7L5O4uRxKw37fN6b1r/wACvYPuZpcN98iKbmvpQepk/lVjN7f2WuI9r7RfSyTDI9tNsnDiLm/KJ5xG0WMDJMsbje4c4WNyF1rudfRI71Xyq9qWpSe8LZpmGVfYxOc6J0bZGZrFwBLmlpIGti0+whauNa7IavqbWJe7oavqSrcT+fqfVx/icq+f0RV4n7YlxrNMgg+9vHX0lDkhcWyTu7PMNC1tiXkdbWb+0rOJWpz5+C5g1Kyzn0RzdyeGQNpH1QaDO6R0Zfza1oaQweF73PjceC6Zs3v2+DrxGyTnt8FlKkZxXm9jZKOop31sLA2oiGZ5A/ORgd6/iWjUHwBHlcxL3GW19GX8HIcJ7H0Zu7nvoqP1kv4yoZfdZDP7z+iWVOHwSnNLBHIQLXexrjbwuQq6k10ZVUpLoyld89LHFXRNiibG35O02Y0NF+0k1sOei1MJtwev7Nnh0m63r+zo7j6OKU1fbQsksILZ2tda/bXtcacB7lDOk1poc+JSa26P9lqDBqQaikh/0mf0Wfvl+zL9Sf7ZvqJAIAgKl35YsR2FE06G8zx72R+z0/gtDBh1kavDa+s/o+u4mjHZ1NR9YuZGD4BoLj78w9wXmdLmkecTl+UYlqqgZYQFcY9ulp6id00FU6nD3Fzo8gkbcm5y94FovrbW1/BXa82UVo1qaFXEJQjta1Jhsxs/Dh1OKaC5AJc57vSc48XG3kB5AKtbY7JbmVLrZWy3SOuuZyPMm2TbYjVj/wCzN8ZHFbtHbj8H0uN2o/BcW52jjZhjJGts+V8jnu5kteWN9gDRp1PiszMk3ZoY+fJu5p+CcqqUggINvI2HkxPs5aeRrJowW2fcNc0m/EAkEG/LmrWNkelqn0LuJlKnVNcmfXdxsW/C2SOnka+eXKCGXyNa29gCQCSS43NhyXmTf6r5dCOXkq5rToiZkgC5NuqrFQqnfHtBRT0zKaCpZLM2cPLWHMAAx7Tdw0vdw0vdaGHXOMtWuWhqcPpnGbk1otCHbq/pem85f4Eis5XaZdzexL/3k9ELGPnggKB3wttir+scR/dt/stfD7Ru8P7JMdxXzao9c38AVbO9y+CpxL3r4LNVEzSA765nNw1rW8H1EbXeQa9/4mNVvCWtn0XuHpO34RVOwJAxOlv/AIzR79B8StDI7UjVy1/hkelFiHzgQFD76Ig3E7j60Ebj53e37mha2F2/s3OHP/F9nZ3DyHtKpl+6WxG3UF4/3+C5Z69px4mva/kt9ZxklKb8qRwrIZrdx8GQHqyRxI90jVp4MltaNnhslscf7Nfd1vBFA35LVtLqa5LXtF3Rlxu4W+swnXxFzxUsnG3vdHqSy8P1Hvh1Low3E4KpglppmTMP1mEG3Q+B6FZkoyi9GjGnCUHpJaHzx7DW1dNLTONhJG5ubjYkd13sNj7EhPbJSPa57JqX6GAYeaWlhpi4PMUTI8wFgcrQL25cEnLdJsWT3zcv2b6iQKw37fN6b1r/AMCvYPuZpcN98iKbmvpQepk/lVjN7f2WuI9r7RfSyTDCApffo3+9U58YSPc8/wBVp4HtZscM9svk+u4n8/U+rj/E5eZ/RHnE/bEuNZpkFY79KZxp6eUDuslc13TO24P7h96u4LW5o0uGySm1/RB9gNtX4XI5r2GWmkIL2C2YEaB7b6XtoQeOmuit5GP6vNdS7lYquWq6ovPA8fpK5meknbJ4t4Pb+k06tWVOuUHpJGJZVOt6SR0JGBwLXC7SCCPEHiFA5p6M42x+A/k6lFN2naAPe4OtbRziQOPEBdLbPUluO19vqz3HcXM4lIb8Pn8X6s3+JItTB9j+Ta4b238nT3C+lWeVP/zLnn/xOXE/4/ZbizzKCAIAgKF3zPJxMg8oYwP3j95K1sLt/ZucO7X2S3cXKPktQzmJmu9jmAD8BVfO9y+CrxJfmn/RZqomaEAQBACgPM22v0lV/rEv4ytyjtx+D6TF7MfgujdJ9EQfpTfxnrMy+6zGzu8yYqsVAgMOIAudAgK82n3pU8Duxw+P5XNfLmBPZA8gLayG9tBp1VyvElJaz5Iv04MpLdPkjQg2UxjFrSYvWOpoDqKVmht4Fg7rfN2Y9FJ3VVcq1q/2Td9FPKqOr/ZqbytkqHDsOYaWG0hnYDK4lzyMj7i54DQaCw0U8a6dln5PwdMPIstt/J+CKbrPpem85f4EisZXaZbzexL/AN5PRKxj54ICg98X0o/1UX3Fa+H2/s3eH9n7JfuK+bVHrm/gCrZ3vXwVOJ+9fBZqomaR7b7BXV1BLBGLy2D4x4uYcwHtF2+1dqLNlibO+Nb6dikzzrRVD6eZkoFnxSNeAdO8xwNj4ahbMlui1+z6GUVOLX7R6hw2ujqYWTwuzRyNDmnoR944LBlFxbTPmZxcZOLNleETz/vbr2z4m8MNxExkRPVt3O9xeR7Fr4cdtfM3sCDjTz8k+3M4E+npX1MrbOqC0tB/w2A5D7S5x8rKpmWbp7V4KHELVOe1eCw1TKBxtqtnYcSpzTz3H1mSD0mOHBw8eNiOYXSq11y3I603SqluiULtTsfWYc49vHmhv3ahgJYfC/2D0PsuterIhZ06m9RlV2rl1OVhmJz0sna0sz4n/aabX6EcHDoV0nCMlpJHWdcbFpJalobJb2cxbDijA2+nylgsP22cvMe5ULcLTnAy7+H6LdX/AKLWjkDgHNIc0gEOBuCDwII4hZ5l9D9ICsN+3zem9a/8CvYPuZpcN98iKbmvpQepk/lVjN7f2WuI9r7RfSyTDCApnfr85p/Uu/GtLA9rNjhntkfvcT+fqfVx/icmf0R5xP2xLjWaZBp4vhkNXC+nqGZ43ixHPxBB5EEAg9FKMnF6olCbhLdHqUPtfu/q8PJkY01FNxErRq0f9Ro9Hz4eXBa1OVGfJ8mbuPmws5PkyK0tTJE8SQyOjeOD2OLXDyIVhpSWjLUoxktGix9lt7E8ZbHiTO2j4du0ASN6lo0f7LHzVG3CT5wM6/hyfOst7D66KojbNBIJI3C7XtOh/oenJZ0ouL0Zkyi4vR9TZXhEpDfh8/i/Vm/xJFqYPsfybXDe2/k6e4X0qzyp/wDmXPP/AInLif8AH7LcWeZQQBAYQFH77qQsr45bd2SBov1Y5wPwLfetTBf4Nf2bXDZa1tf2fHc5jIp64wPdZlQ3IP02m8fvu8ebgpZte6Gv6JcQq3V7l4L2CyTDMoAgOBgO0JrKuqijYOwp3MjEovd0ne7QeFgQB/5XWde2Kb6s72U7IRb6s75XI4HmbbX6Sq/1iX8ZW5R24/B9Ji9mPwXRuk+iIP0pv4z1mZfdZjZ3eZMVWKgQFO74NrZDKcNp3lsbQO2IuC9zhmEf6IBBPiTbktLDoWm9/RrYGMtPUl9G3uW2cjMbsQlYHSZzHFfXKABmeP8AMSbX5AHxUM2167ER4he9fTXTyWuqBlle77vo6P8AWWfw5Fcwe59Ghw7u/RXG6z6XpvOX+BIruV2maOb2Jf8AvJ6JWMfPBAUHvi+lH+qi+4rXw+39m7w/s/ZL9xXzao9c38AVbO96+CpxPuL4LNVEzQgKj3u4FQNc2aJ5ZXSuFqeNuftbm2YtHom/PmeRK0MSyfR9DVwbrOj9q8/o+Wy9NtDhIyNoPlFO7vdiXsOUkXOUtddh8RYhe2ui1666M9vljXvXdozt4hj+0FSwx0mDfJXO0Mr5GuI6tzZQD1sfJco10RespanCNWNF6ynqaeyu6nK8T4rIJnXzdg0lzSb3vI86v8ufMlStzNVtgTuz9VtrWhaLWgaAWHgqJmmUBoOxaEVQoi49uYu2DbGxYHZb5uF78lLa9u7wT2S27/BuvYHAtcA4EWIIuCPAhRRFPToV7tXuspagGSgtSzccn/suPhlHofs6dFcqzJR5S5ovUZ84cp80U5i+Fz0croKmMxyN4g8CDwIPAg+IWnCcZrWJs12RsjuiWruSx58jJaGV2YRgSRX4hpNnt8g4tI/SKz82pJqa8mVxGlRamvPUtJUDMKw37fN6b1r/AMCvYPuZpcN98iKbmvpQepk/lVjN7f2WuI9r7RfSyTDCApnfr85p/Uu/GtLA9rNjhntkfvcT+fqfVx/icmf0R5xPpEuNZpkGjX4rDBJDFK4h87yyPQkFwF7E8tFJRbTa8Eowck2vBuqJEhm1O7ehrbvib8lnNz2kYGVx/wA7OB15ix6qzVlTh15ouU5tlfJ80UttLs7U4dN2NUy19WSDVjx4tP3jiPctSq2Ni1Rs03xtjrEl+5jHXxVRonOvFMHFrfCRozXHhdoN/IKtm1px3/op8RpThvXVF3LLMYpDfh8/i/Vm/wASRamD7H8m1w3tv5OnuF9Ks8qf/mUM/wDicuJ/x+y3FnGUEAQGEBCN7Ozzqyi7WJuaanJeABclhH9o0ddA79m3NWsS3ZPR9GXcG707NH0ZQrHlpDmktcCCCDYgjUEHkVrvmjdaTLx2J3lU1TG2KvlbBUgWL3d2OTlmDuDXeINunTJvxZReseaMTIwpwesOaJs/E6drc7qiIM45jI0D33VbbL9FLZLpoyvduN5cTWOpsLf20z+6Z2glrL6dz7b9dCNB1VujFeu6fJF/Gwm3us5IlO7/AAA4fQsieLTOvJL+m4DT2ABvsXC+zfPXwVsq31bG108EkXErnmXbM3xGr/WJfg8rco7cfg+kxu1H4Ln3RPBwmIDk+YH/AFXH7iFmZfdZjZ3eZM1WKgQHm7eHG5uKVQdx7W/sc0Ob8CFt4z/xLQ+iw3/hiWHuUxyN1O+hc4CVj3PY0/WY617eJDr38wqWbW927wZ/Eamp7/BZhdYXOg8VRM0qDe5tbS1UTaKld2zmSh75W/mxZrm5QfrHvcRpp7tHDplF7ma2BjzjLfLkRPdnKGYtSlxsM72+10T2j4kKzldplvNX+GRfWJY5BTywwSPvNM8MZGNXdXHwaPFZEYSkm14MGNcpJyXRHSUCBQW+F18Vf0jiH7t/91r4fbN3h/Z+yYbinf3aoHPtWn3s/wCyrZ3uXwVOJ+9fBZyomacvafF20NJLVOGbI24b4uJDWDyLiF0qhvkonSmv1JqP7KS2J2hiGK/LcVkLi4PtKQSGvdYNNhwaG3AtwuFp31P0tsDayKH6OysumHanDnju4hTn/wDZg+8rMdU14ZjOixfxf+jYbjdGeFZAfKVn9VHZL9Mj6c/0zYirIn+hKx3k4H7ivNrRFxa8GwvDwICqN42MmhxukqtS1kDc4HNjpJWvHU2JI6gK/j176pRNPEq9Sicf7LSpahkrGyxOD2PaHNcNQQRcEKi009GZrTT0Z9V4eFX79KSP5PTz2HaiUxg8y1zHOI9hYPeVewW9zRpcNk97j40OTuMoXGpnqbdxsQivyJe9rvgI/iumfJbVE7cSn+Kj/epcyzTHKu37OHYUw59q8+5g/qFewfczT4Z75EV3Nm2KN6xSD4A/7Kxm9stcR7X2i+1kmEEBTG/Rw+VU45iFx97z/QrTwPazY4Z7ZfJ+txLv7xUj/pM+Dz/VeZ/RHnE/bEuVZpkFa76ap8LaOaI2eydz2nq0NI9miu4cVJyT/RocPipOUX+ic4Bi8VbTx1MJ7r23tzafrNPUHRVbIOEnFlO2t1ycWdFQOZC97lJHJhcj3gZo3RvYeYJe1pA8w4hWcRtWrQuYMmrlp5Ky3SUTpcUieB3YmySOPK2QsHxeFezJaVtfs0s+ajTp+z0CsgwSk9+TCK2F3I04Hukff7wtTBf4P5Nnhr/B/JsbiqtjZ6mEmz3sjc0ePZl4db/UCjnxeiZHicXtiy0doMahoKd9TUGzG8Gi2ZxPBrQeJP8A3VCuDnLRGZXXKyW2Ju0kxkja8sMZc1rix1szbi+U20uOCi1o9CElo9D7Lw8MIAgKp293Yuke6qwxou4lz6a4aL8zGTpr9k26eCv4+XotszUxc7attn+yq66hmgdkqIXxO+y9pafjxWhGcZdGakbIy6M+mGYRU1TstLTPmPDuNJA83cG+ZK8lZCPVnk7YQ5yehcG7/dwKNzaquyvqBqyIasjP2ifrP+A66FZuRlb/AMY9DIys12fjDoWMqZnkSx7aaviL46PBp5nNJa2V1hGfBwA1cOmi711QejlItV01vRymkU9U7IYvK90slBM573Oe45Rq5xJcfeVpq+pLRM2I5NEVopEq2FkxrC80ZwqWane7MWWyua6wGZp6gC4PgOHOvf6NvPdoyplehdz3JMtTBMRkqYy+WklpXBxb2ctsxsAcwsTprb2FZ84qL0T1MuyCi9E9ToqJArrefsLJXEVdGAahrcr4727Ro9EgnTOOGvEeQvcxcj0/xl0NDCy1V+MuhUJwutgkH92niladO5I1wI5ggX9oWlvhJdUa3qVyXVaE1wbZvHMVs2tqKiGl+sZnOBcPARnVx6u0VSdtNXtSbKVl2PT7EmyYbUbCRNwp1Jh0P9o1zZRc3fI5twczubsrnWHDgBZV6sh+rumypTlP1lObKdo8ArnyCOKjn7S/Ds3tLSOZJAy+ZstKVtaXNo15XVKOra0Lp2D2KdRk1ddIZ654tmLi/s229EOOrnEaE+waXvl33qf4xWiMbJyVZ+EFpE6+P49UUz+zgwueq7ocHsyhlyT3STrfTw5rnCuMustDjXVGS1ckimsd2exmtqZKqbDpc8jr2DdAAAGtGvAAAexaddtMIqKkbNV9FcFFSOzsJDjGFSvP5KmlhkAD2eibtvlc0+IufO65ZDqtXuWqOGVKi5L8kmi28DxGSpjL5aSWlIdl7OW2Y6A5hY8NbewrOnFRfJ6mVZBReiepjaLB466mkpZSQ14HeHFpBDmu9hAK9rm4SUke1WOuakvB56xPZWqhrH0MbflMzRmtD3+7xuQNWmxGh8R4i+zC+LhufI+ghkQlWpvkv7NOXAK5np0NQ3zhkH3tUlbB+USV1b/kjVkopW+lC9vmxw+8L3fH9kt8P2j4ObbiLea95MlyZ39m9sK2ge0wzudELXgeS6MjwAPoeYsuVtELFzRwuxq7VzXM9C4Bi0dbTR1UPoSNvY8WkGzmnqCCPYsecHCTiz5+yt1ycWVnvYwGrrcRiZSU75T8mFyNGi0sl7vdZoOo0vzV3EtjCD3PyaWDdCutuT8nJ2fxXGcDvFNQyyU17mNzXFrb8SyVoIb4kajprddLIU3c0+Z1troyOaktSUN3xUVtaSoz/ZHZkX8L57/BcP8AhT/aKv8A+dP9oj9fQ4ttFO17qc0lIzRhkBDWg2zOFwDK825ADQDTVdoyqx49dWWITpxY9dZFrbN4FDh9O2mpx3Rq5x9J7jxc7qfgAAs+yx2S3My7bZWy3SP3jmIvpow+KklqnFwb2cWXMLgnMbkaaW9oXkIqT0b0PK4KT0b0Kj27gxfFZWO/JU0UUYIYy2Y962ZxPico06LRx5VVL3czVxZUUr3LVnIwDAMZoqmOqhw6XOw3sW6OBBDmnXgQSF1stqnFxcjtbdRZBxci4sB2gqah4jnwqopbtJMj8pjBHK/HXyWZOuMVqpJmRZVGK1jJM2cfxiWlyiHD5qsuDvzWWzbWsHXPO/wKjCCl1ehGutS6ySKe2vwvGcSqTUyYZKwZQxkYF8rRcgX5m5Jv1WnTOquOika+PZRTDapH62Pw3GcMqRUR4ZK9paWPjItmabHjyNwCD0Xl86rY6bhkWUXQ2uRcGAYvLVZu2oJqQty/nctnXvfLY8rfELOnBR6PUyLK1DpJMiO+PDZ6plLFTQuleZXizR4tHE8GjqVYw5xi25Fvh9kYOTk9ORDMFZjmCPLm0Uhice/HlMsTrc7xk5HW5/erU3TcuvMuWPHyF15kuh3xUgbaeinZJza3I4X83OafgqzwpeGim+HT1/FrQ4mO4hie0JbBR0ToaQODs77ta48A577WIH2W38ddLda414/OT1Z3qjVi/lJ6ssPYrZOHC4SxhzzPsZZrWzEcAByaLmw6lU7rnbLV9ChkZErpavoSNcSuQvebsg/EoGOp7fKIS4taTYPa62Zl+R7oIJ05aXurONf6cufRlzDyFTLn0ZS4wPEYJQG0dTHM06FkcmYHxa5o+IK0/UrkubRs+tVKPNrQsjY3YitnmZW43LI8R96KCR5e6/IuuSGNFgcvEka2trSuyIRW2szcjKrjFwpXXqy1FQMwIAgCAID8uaDxF/NAZDbcEBlAEAQBAEAQBAEBhAZQBAYQGUAQBAEAQEI3l7Z/k6IQ07h8rkHd4Hs28O0I8b6AHwJ5a2saj1Hq+hcw8b1Zavoj67sMBFNRtqJO9U1IEskjtXWd3mNudeBuepK8ybN09PCPMy3fPaui5EyVYqBAfh8bToWg+YumrPdWQveNsvRSUM85gZFNHG6RsrGhjrtF8pt6QPCx8VZx7pqaWvIt4l9kbEteTPzuajcMLBdwdLIW+VwPxBy9zO6e57/zE4sqpSCAxkF72F/Gyas91Z+kPAgCAIAgCAIDCAygCAxZALIDBYDqQD7E1Y1ZmyAygCAIDCAygCAIDCAygCAIAgCAIAgCAIAgCAIAgCAIAgCAIAgCAIDzfvF7b8p1PygHN2ndv9iw7O3TLb4raxtPTWh9Dh7fRW0newO8unZBHSYgTE6NoYyexcxzRo0Otq1wFhfhpfRVL8SWrlApZWDLc5Q5lk0WK004zQVMUo8WPa77iqThJdUZ0q5R6o28w8VEhoc7E8eo6UZqmrij6F4zHyaNSfIKca5y6I6QqnP2orfG8cn2hmGH4a1zKMOa6aocLXANwSOQuLhvFxA4AFXYVrHW+fXwaFdUcVepZ7vCLQwugjpoWU8ItHG0NaOdgOJ8SeJPVUZScnqzNnJyk5M2lEiEAQBAEAQBAEAQBAEAQBAEAQBAEAQBAEAQBAEAQGEBlAEAQBAEAQBAEAQBAEAQBAEAQBAEAQBAEAQHB2p2TpMSYG1LCHt9CZmkjel+Y6G4XWq6Vb5HanInU9YlWYxukroiTSyR1LOQv2T/AHO7v7yvwzYP3cjUr4jW/ctCPy7C4s02OHS36ZXfFpK7f8mp+Sx/y6H/ACPvT7B4zJoKKQD/ADvYwfvOXjyKV5IvKx15JVgO5+QkOxCoa1vOKHVx6F7hYewHzVezOX8EVbeIrpWi08Iwmno4hDSxCKMchxJ8XHi49SqE5ym9ZGZOyU3rJm6okAgCAIAgCAIAgCAIAgCAIAgCAIAgCAIAgCAIAgCAIAgCAIAgCAIAgCAIAgCAIAgCAIAgCAIAgCAIAgCAIAgCAIAgCAIAgCAIAgCAIAgCAIAgCAIAgCAIAgCAIAgCAIAgC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36" y="3276600"/>
            <a:ext cx="2758963" cy="79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3097"/>
            <a:ext cx="1828800" cy="89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390453"/>
            <a:ext cx="1425687" cy="42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37" y="4957691"/>
            <a:ext cx="1368425" cy="48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434" y="4957691"/>
            <a:ext cx="1118166" cy="60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32" y="5595257"/>
            <a:ext cx="1419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82" y="5692888"/>
            <a:ext cx="120587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2895600" cy="234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267200" y="4148066"/>
            <a:ext cx="3848100" cy="1619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Makes the search process easier through simple filters and a Google map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What is </a:t>
            </a:r>
            <a:r>
              <a:rPr lang="en-US" cap="none" dirty="0" smtClean="0"/>
              <a:t>web scraping?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1570037"/>
            <a:ext cx="7772400" cy="4373563"/>
          </a:xfrm>
        </p:spPr>
        <p:txBody>
          <a:bodyPr/>
          <a:lstStyle/>
          <a:p>
            <a:r>
              <a:rPr lang="en-US" dirty="0" smtClean="0"/>
              <a:t>Web scraping is a program (often written in python) that extracts data from websites and puts it in a standard structured format. We scrape data weekly.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373224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275" y="3057525"/>
            <a:ext cx="3878329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581400" y="4419600"/>
            <a:ext cx="1447800" cy="0"/>
          </a:xfrm>
          <a:prstGeom prst="straightConnector1">
            <a:avLst/>
          </a:prstGeom>
          <a:ln w="1270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49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 cap="none" dirty="0" smtClean="0"/>
              <a:t>What can the data tell us?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1" cy="4373563"/>
          </a:xfrm>
        </p:spPr>
        <p:txBody>
          <a:bodyPr/>
          <a:lstStyle/>
          <a:p>
            <a:r>
              <a:rPr lang="en-US" dirty="0" smtClean="0"/>
              <a:t>List prices for apartments listed online…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78" y="2405744"/>
            <a:ext cx="3336471" cy="254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24787" y="5638800"/>
            <a:ext cx="4124325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…but not rentals that never make it to the web (or don’t get listed at all).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86897"/>
            <a:ext cx="3287486" cy="218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68" y="4038600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4" y="3403933"/>
            <a:ext cx="481012" cy="43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0" descr="data:image/jpeg;base64,/9j/4AAQSkZJRgABAQAAAQABAAD/2wCEAAkGBhQOERAODhAOFBUUDhIQEBAQEg8UEBAQFBAhFBUSHhIYHCYfIyUvGhQUKzsgIy4wLDIsGR40NTw2NTI7RC4BCQoKDgwOGg8PGiwhHyEsLC81NTQsLCw1NTUsLCksLDU1LCwpLCw1NTUsLCkqNDIpKSksLywpNDU1NC8rLykpNP/AABEIAOEA4QMBIgACEQEDEQH/xAAcAAEAAgMBAQEAAAAAAAAAAAAAAgcBAwYIBAX/xAA5EAACAQIEBQIGAAQEBwEAAAABAgADBBEhMUEFBgcSUROxIlJhYnGyMjNC8EOBs9IUU3JzkZOhFf/EABoBAAIDAQEAAAAAAAAAAAAAAAAGAwQFAQL/xAApEQACAgICAgEEAgIDAAAAAAAAAQIDBBEhMRLwQRNRYZEFQnHBItHx/9oADAMBAAIRAxEAPwC8YiIAIictzxzwnDU7E7XuHXGnTOiDT1Xw2+mpIwG5HJSUVtklVUrZKEFtsc8c8Jw1OxO17h1xp0zog09V8NvA1JGA3IrzlPqJWtKzG7qVK1Kq/dV7ji9Nj/iKPH2DLAZfXlbq6es71qzs7u3c7tqx/vDIZAAAZTVKMrZOW0NFP8fVCpwktt9v/o9LWt0lZFq0mV0dQyOpxVlOhxm2UbyPzw/DX9Op3Pbu2LoM2pMdaij3XfUZ63ba3SVkWrSZXR1DI6nFWU6HGW67FNC/l4kseWnyn0zbERJCmIiIAIiIAIiIAIiIAIiIAJhmABJIAAxJOQAG+MMwAJJAAGJJyAA3xlPdQOoBvC1paMRQBwqVBkbgjYfZ+3418TmoLbLWNjTyJ+MevlkufOojXTG3sajpRVvirISr1mBxBVhmFBGo1/GvUdP+oAvQLW6IFwB8LZBblQNQNA2Gq76jLELTkyrEEMpIIIZWUkMrA4hgRmDjvKatkpbGOf8AH1Sq+mlrXz8++/Y9NROH6f8AUAXoFrdEC4A+FsgtyoGZA0DYarvqMsQvcS7GSktoWLqZ0z8J9iIieiEREQARE5bnjnhOGp2J2vcOuNOmdEGnqvhtrgNSRgNyOSkorbJKqpWyUILbY5454Thqdidr3DrjTpnRBp6r4beBqSMBuRSV1dPWd61Z2d3bud21Y/3hkMgAAMourp6zvWrOzu7dzu2rH+8MhkAABlNRMz7bfLl9Dfg4KqXhDmT9/QJkQ0iTEz5WtvaG6n+PrjW4z5b94Nk6nkfnh+Gv6dTue3dsXQZtSY61FHuu+oz15RWkpbrs3yhfzcLx3XYtp+/s9LWt0lZFq0mV0dQyOpxVlOhxm2UbyPzw/DX9Op3Pbu2LoM2pMdaij3XfUZ63ba3SVkWrSZXR1DI6nFWU6HGaVdimhKy8SWPLT5T6ZtiIkhTEREAEREAEREAEwzAAkkAAYknIADfGGYAEkgADEk5AAb4ynuoHUA3ha0tGIoA4VKgyNwRsPs/b8a+JzUFtlrGxp5E/GPXyx1A6gG8LWloxFAHCpUGtwfA+z9vxrw0SLNM2yz+0h0wsLqqpce8sM0yDIRKate9jHP8Aj63V4R4a+TarEEMpIIIZWUkMrA4hgRmDjvLi6f8AUAXoFrdEC4A+FsgtyoGoGgbDVd9RliFpsGSViCGUkEEMrKSGVgcQwIzBx3l+q3XKFTNwlYnXYtNdP34PTUTh+n/UAXoFrdEC4A+FsgtyoGZA0DYarvqMsQvcTQjJSW0J91M6Z+E+xERPRCctzxzwnDU7E7XuHXGnTOiDT1Xw2x21JGA3IpK6unrO9as7O7t3O7asf7wyGQAAGU6rqJynVtK9S7LPVpVqhb1mzam50pt9NAp0wAH55CULZSctMbP4+mqFSlB7b7f+gTNZMkwkZm2ybemOv8fTXGvzi9t+6EREiNESStIxOxk4vaIrao2x8ZGydTyPzw/DX9Op3Pbu2LoM2pMdaij3XfUZ68orSUv12b5Qp5uF47rsW0/f2elrW6Ssi1aTK6OoZHU4qynQ4zbKN5H54fhr+nU7nt3bF0GbUmOtRR7rvqM9bttbpKyLVpMro6hkdTirKdDjNKuxTQlZeJLHlp8p9M2xESQpiIiACYZgASSAAMSToB5xhmABJIAAxJOQAG+Mp7qB1AN4WtLRiKAOFSoNbgjYfZ+3418TmoLbLWNjTyJ+MevljqB1AN4WtLRiKAOFSoMjcHwPs/b8a8NEizTNss/tIdMLC6qqXHvLDNIxEoSk5PbG6mmNMfGIiInkmEmDITKiSVyafBRzaa51uU3rXybFYghlJBBDKykhlYHEMCMwcd5cXT/qAL0C1uiBcAfC2QW5UDMgaBsNV31GWIWnJ+9yhyrV4jWApFqaU2VqlwMQaRBxAU/P48an66VcmpcCXm012Vv6nGvn7e/Yv2J8n/AH/n1//NP/AGzEvijpfc33VqlZGpVVV0dSrowxVlOowlJc8cjvw1/Up9z27tgjnNqTHSmx9m30Oet5TVdWqVkalVVXR1KujDFWU6jCeLK1NFrEy5Y8trlPtHmmRZZ1fPHI78Nf1Kfc9u7YI5zakx0psfZt9Dnry0zbK98MdcLN8dWVvafv7NcSTLIyhKLi9MbKrY2x8oiIicJRJK0jE7GTi9oitqjbHxkbJ1XI/PD8Nf06nc9u7Yugzakx1qKPdd9RnryatJS/XZvlCnm4XjuuxbT9/Z6WtbpKyLVpMro6hkdTirKdDjNso3kfnh+Gv6dTue3dsXQZtSY61FHuu+oz1u21ukrItWkyujqGR1OKsp0OM0q7FNCVl4kseWnyn0zbMMwAJJAAGJJ0A84wzAAkkAAYknIADfGU91A6gG8LWloxFAHCpUGtwRsPs/b8a9nNQW2ecbGnkT8Y9fLHUDqAbwtaWjEUAcKlQZG4PgfZ+3414aJFmmbZZ/aQ6YWF1VUuPeWGaRiJQlJye2N1NMaY+MRERPJMIiZVZ1Jt6RHZZGuLlJ8BVk4n7nKXKVTidXsTFaaketWwyQfKPLEbban63q69cLsVs3N+puc3qKHKXKVTidXsTFaaketWwyQfKPLHxtqfrenCuFU7SklvboFRRkNyd2J3J8zHCuFU7SklvboFRRkNyd2J3J8z7JpV1qC/Ik5mZLIl9orpCIiSlAREQA1XVqlZGpVVV0dSrowxVlOowlJc8cjvw1/Up9z27tgjnNqTHSmx9m30Oet5TVdWqVkalVVXR1KujDFWU6jCR2VqaLmJlyx5bXKfaPNMiyzq+eOR34a/qU+57d2wRzm1JjpTY+zb6HPXlpm2V74Y64Wb46sre0/f2a4kmWRlCUXF6Y2VWxtj5RERE4SiSVpGJ2MnF7RFbVG2PjI2TquR+eH4a/p1O57d2xdBm1JjrUUe676jPXk1aSl+uzfKFPNwvHddi2n7+zuOf+oBve61tGIoDKo+Ya4PjyE9/wAa8PEizTtln9pHjCwt6qqXHvLDNIxEoSk5PbG6mmNMfGIiInkmERMqs6k29IjssjXFyk+AqycT9zlLlKpxOr2JitNSPWrYZIPlHliNttT9b1deuF2K2bm/U3Ob1FDlLlKpxOr2JitNSPWrYZIPlHlj421P1vPhXCqdpSS3t0CooyG5O7E7k+ZnhXCqdpSS3t0CooyG5O7E7knefXNKutQX5EnMzJZEvtFdIRESUoCIiACIiACIiAGq6tUrI1KqqujqVdGGKsp1GEpLnjkd+Gv6lPue3dsEc5tSY6U2Ps2+hz1vKarq1SsjUqqq6OpV0YYqynUYSOytTRcxMuWPLa5T7R5pkWWdXzxyO/DX9Sn3Pbu2COc2pMdKbH2bfQ568tM2yvfDHXCzfHVlb2n7+zXEkyyMoSi4vTGyq2NsfKIiInCUSStIxOxk4vaIrao2x8ZEmaRiJ2UnJ7ZymmNMfGIiInkmERMqs6k29IjssjXFyk+AqycT9zlLlKpxOr2JitNSPWrYZIPlHlj421P1vV164XYrZub9Tc5vUUOUuUqnE6vYmK01I9athkg+UeWPjbU/W8+FcKp2lJLe3QKijIbk7sTuT5meFcKp2lJLe3QKijIbk7sTuSd59c0q61BfkSczMlkS+0V0hERJSgIiIAIiIAIiIAIiIAIiIAarq1SsjUqqq6OpV0YYqynUYSkueOR34a/qU+57d2wRzm1JjpTY+zb6HPW8pqurVKyNSqqro6lXRhirKdRhI7K1NFzEy5Y8trlPtHmmRZZ1fPHI78Nf1Kfc9u7YI5zakx0psfZt9Dnry0zbK98MdcLN8dWVvafv7NcSTLIyhKLi9MbKrY2x8oiIicJRERABETKrOpNvSI7LI1xcpPgKsnE/c5S5SqcTq9iYrTUj1q2GSD5R5Y+NtT9b1deuF2K2bm/U3Ob1FDlLlKpxOr2JitNSPWrYZIPlHliNttT9bz4VwqnaUkt7dAqKMhuTuxO5PmZ4VwqnaUkt7dAqKMhuTuxO5J3n1zSrrUF+RJzMyWRL7RXSERElKAiIgAiIgAiIgAiIgAiIgAiIgAmGYAEkgADEk5AAb4wzAAkkAAYknQDzjKe6gdQDeFrS0YigDhUqDI3B8D7P2/Gvic1BbZaxsaeRPxj18sx1A5//AONLWlq2FAH46g1uGBxy+zEf5/jXh4kWaZtln9pDphYW9VVLj3lhmkYiUJScntjdTTGmPjERETyTCIiACSVpGJ2MnF7RFbVG2PjI2TqeR+d24a/p1O5rd2xqIM2ptp6ij/IYrvtnryitJS/XZvlCnm4XjuuxbT9/Z6WtbpKyLVpMro6hkdTirKdDjNso7kfnh+Gv6dTue3dsXQZtSY61FHuu+oz1uy1ukrItWkyujqGR1OKsp0OM0q7FNCVl4kseWnyn0zbERJCmIiIAIiIAIiIAIiIAIiIAJhmABJIAAxJOQAG+MMwAJJAAGJJ0A84ynuoHUA3ha0tGIoA4VKgyNwfA+z9vxr4nNQW2WsbGnkT8Y9fLHUDqAbwtaWjEUAcKlQa3BGw+z9vxrw0SLNM2yz+0h0wsLqqpce8sM0jEShKTk9sbqaY0x8YiIieSYREyqzqTb0iOyyNcXKT4MRJMsjCUXF6Zyq2NsfKIiInCUSStIxOxk4vaIrao2x8ZGydTyPzw/DX9Op3Pbu2LoM2pMdaij3XfUZ68orSUv12b5Qp5uF47rsW0/f2elrW6Ssi1aTK6OoZHU4qynQ4zbKN5H54fhr+nU7nt3bF0GbUmOtRR7rvqM9bttbpKyLVpMro6hkdTirKdDjNKuxTQlZeJLHlp8p9M2xESQpiIiACIiACIiACYZgASSAAMSTkABvjDMACSQABiScgAN8ZT3UDqAbwtaWjEUAcKlQZG4I2H2ft+NfE5qC2y1jY08ifjHr5Y6gdQDeFrS0YigDhUqDW4I2H2ft+NeGiRZpm2Wf2kOmFhdVVLj3lhmkYiUJScntjdTTGmPjERETyTCImVWdSbekR2WRri5SfAVZOJ+5ylylU4nV7ExWmpHrVsMkHyjyx8ban63q69cLsVs3N+puc3qKPw5FlnV878jvw1/Up9z27NglQ5tTY/4b4f/G30115adsr3wzxhZvjqyt7T9/ZriSZZGUJRcXpjXVbG2PlEREThKJJWkYnYycXtEVtUbY+MjZOp5H54fhr+nU7nt3bF0GbUmOtRR7rvqM9eUVpKX67N8oU83C8d12Lafv7PS1rdJWRatJldHUMjqcVZTocZtlG8j88Pw1/Tqdz27ti6DNqTHWoo9131Get22t0lZFq0mV0dQyOpxVlOhxmlXYpoSsvEljy0+U+mbYiJIUxERABMMwAJJAAGJJyAA3xhmABJIAAxJOQAG+Mp7qB1AN4WtLRiKAOFSoMjcEbD7P2/Gvic1BbZaxsaeRPxj18sdQOoBvC1paMRQBwqVBrcHwPs/b8a8NEizTNss/tIdMLC6qqXHvLDNIxEoSk5PbG6mmNMfGIiInkmERMqs6k29IjssjXFyk+AqycT9zlLlKpxOr2JitNSPWrYZIPlHliNttT9b1deuF2K2bm/U3Ob1FDlLlKpxOr2JitNSPWrYZIPlHlj421P1vThXCqdpSS3t0CooyG5O7E7kneY4VwqnaUkt7dAqKMhuTuxO5PmfZNKutQX5EnMzJZEvtFdI1XVqlZGpVVV0dSrowxVlOowlJc8cjvw1/Up9z27tgjnNqTHSmx9m30Oet5TVdWqVkalVVXR1KujDFWU6jCdsrU0eMTLljy2uU+0eaZFlnV88cjvw1/Up9z27tgjnNqTHSmx9m30OevLTNsr3wx1ws3x1ZW9p+/s1xJMsjKEouL0xsqtjbHyiIiJwlEkrSMTsZOL2iK2qNsfGRsnU8j88Pw1/Tqdz27ti6DNqTHWoo9131GevKK0lL9dm+UKebheO67FtP39npa1ukrItWkyujqGR1OKsp0OM2yjeR+eH4a/p1O57d2xdBm1JjrUUe676jPW7bW6Ssi1aTK6OoZHU4qynQ4zSrsU0JWXiSx5afKfTNsREkKZT/UTnxrpqljblloo5Ss2Yas6nBkw1Cgg5b/jXhJcfUDp+L0G6tQBcAfEuQW5UDIE6BsNG30OWBWnWUglWBBBKsrAhlYHAqQcwcdpQtUlLkbf4+dUqkq+Nd/599+CDNIyZEhM21PfI6fx86nX4w4a7EREiNEREyqzqTb0iOyyNcXKT4CrJxP3OUuUqnE6vYmK01I9athkg+UeWI221P1vV164XYrZub9Tc5vUUOUuUqnE6vYmK01I9athkg+UeWPjbU/W9OFcKp2lJLe3QKijIbk7sTuSd5jhXCqdpSS3t0CooyG5O7E7k+Z9k0q61BfkSczMlkS+0V0hERJSgIiIAarq1SsjUqqq6OpV0YYqynUYSkueOR34a/qU+57d2wRzm1JjpTY+zb6HPW8pqurVKyNSqqro6lXRhirKdRhI7K1NFzEy5Y8trlPtHmmRZZ1fPHI78Nf1Kfc9u7YI5zakx0psfZt9Dnry0zbK98MdcLN8dWVvafv7NcSTLIyhKLi9MbKrY2x8oiIicJRJK0jJqskrTb4KWbOqNbVnO+jM6nkjnluGv6dXFrZmxdNTSJ1qKPdd9RnryxOGZlo9POnnZ2X18nxZNb27D+XuKrj5vC/06n4v4dGtScv+Il5k6o1P6vKfwd//APq0/L/+qt/tmJ9kTQFDj3/wTh+oHT8XoN1agC4A+JcgtyoGhOgbDRt9DlgV7iJyUVJaZJTdOmfnDs8yspBKsCCCVZWBDKwOBUg5g47SJEuTqB0/F6DdWoAuAPiXILcqBkCdA2Gjb6HLArTrKQSrAgglWVgQysDgVIOYOO0z7atcMcMLNViVlb012vfg1RJkSIWZ8q2nobqc2udbnJ612FWTifucpcpVOJ1exMVpqR61bDJB8o8sRttqfrbrr1wuzAzc36m5zeoocpcpVOJ1exMVpqR61bDJB8o8sfG2p+t6cK4VTtKSW9ugVFGQ3J3YncnzMcK4VTtKSW9ugVFGQ3J3YncnzPsmlXWoL8iTmZksiX2iukIiJKUBERABERABERADVdWqVkalVVXR1KujDFWU6jCUlzxyO/DX9Sn3Pbu2COc2pMdKbH2bfQ563lNV1apWRqVVVdHUq6MMVZTqMJHZWpouYmXLHltcp9o80yLLOr545Hfhr+pT7nt3bBHObUmOlNj7Nvoc9eWmbZXvhjrhZvjqyt7T9/ZriSZZlVlNVtvQyTza41fUT3v4CrMk4ZmCcMzLR6edPOzsvr5Piya3t2H8vcVXHzeF/p1Pxfw3q69/8Yipm5vju21/4X+kOnnTzs7L6+T4smt7dh/L3FVx83hf6dT8X8NlRE0YQUVpCZkZE75+UxERPZAIiIAJw/UDp+L0G6tQBcAfEuQW5UDQnQNho2+hywK9xE8yipLTJqbp0z84dnmVlIJVgQQSrKwIZWBwKkHMHHaYlx9QOn4vQbq1AFwB8S5BblQMgToGw0bfQ5YFa65V5Qq8RrGkA1NKbYXFRlINIg50+0/1/Q6an60ZVyT0NVObVZW7N613+PfgjylylU4nV7ExWmpHrVsMkHyjyx8ban63nwrhVO0pJb26BUUZDcndidyfMzwrhVO0pJb26BUUZDcndidyTvPrluutQX5F7MzJZEvtFdIRESUoCIiACIiACIiACIiACIiAGq6tUrI1KqqujqVdGGKsp1GEpLnjkd+Gv6lPue3dsEc5tSY6U2Ps2+hz1vKarq1SsjUqqq6OpV0YYqynUYSOytTRcxMuWPLa5T7R5pgnDMzqeeeSG4a/q0+5rZj8DnM0if8ADc+zb6HPXqOnnTzs7L6+T4smt7dh/L3FVx83hf6dT8X8NJVycvEZZ5lUavq72n0OnnTzs7L6+T4smt7dh/L3FVx83hf6dT8X8NlREvQgorSFXIyJ3z85CIieyAREQAREQAREQAT5LDWv/wB8/wCmsxE4el0z7IiJ08iIiACIiACIiACIiACIiACIiACIiAHycV/ln/rpf6qz64icPXx7+BEROnkREQAREQ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471366"/>
            <a:ext cx="478355" cy="47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13" y="4556659"/>
            <a:ext cx="478355" cy="47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1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 cap="none" dirty="0" smtClean="0"/>
              <a:t>How Inclusive Is </a:t>
            </a:r>
            <a:r>
              <a:rPr lang="en-US" cap="none" dirty="0" err="1" smtClean="0"/>
              <a:t>PadMapper</a:t>
            </a:r>
            <a:r>
              <a:rPr lang="en-US" cap="none" dirty="0" smtClean="0"/>
              <a:t>?</a:t>
            </a:r>
            <a:endParaRPr lang="en-US" cap="non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850585"/>
              </p:ext>
            </p:extLst>
          </p:nvPr>
        </p:nvGraphicFramePr>
        <p:xfrm>
          <a:off x="495301" y="2438400"/>
          <a:ext cx="7619998" cy="13589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336"/>
                <a:gridCol w="987359"/>
                <a:gridCol w="866765"/>
                <a:gridCol w="1658160"/>
                <a:gridCol w="504985"/>
                <a:gridCol w="535133"/>
                <a:gridCol w="504985"/>
                <a:gridCol w="673313"/>
                <a:gridCol w="844154"/>
                <a:gridCol w="773808"/>
              </a:tblGrid>
              <a:tr h="150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Ward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Renter-Occupied Units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PadMapper Listings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Listings per 100 Renter-Occupied units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PctUnder18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PctWhiteNH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PctBlackNH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PctPoorPersons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Pct16OverEmployed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AvgFamilyIncome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0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24,539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2263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9.2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205343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0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19,234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1610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8.4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115992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0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17,931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1486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8.3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5.6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7.1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257241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0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22,435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1491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6.6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94197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0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15,447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829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5.4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78559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0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11,843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5.4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9.9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116668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0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20,071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2.1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3.2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44341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0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17,255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249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1.4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54809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, Albany AMT, Helvetica"/>
                      </a:endParaRPr>
                    </a:p>
                  </a:txBody>
                  <a:tcPr marL="7550" marR="7550" marT="75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3400" y="16002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Over a 12 week period from 3/14 to 5/31, there tended to be more listings in higher income areas with more adults.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268" y="4038600"/>
            <a:ext cx="2786063" cy="256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0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en-US" cap="none" dirty="0" smtClean="0"/>
              <a:t>How Inclusive Is </a:t>
            </a:r>
            <a:r>
              <a:rPr lang="en-US" cap="none" dirty="0" err="1" smtClean="0"/>
              <a:t>PadMapper</a:t>
            </a:r>
            <a:r>
              <a:rPr lang="en-US" cap="none" dirty="0" smtClean="0"/>
              <a:t>?</a:t>
            </a:r>
            <a:endParaRPr lang="en-US" cap="non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3" y="1803880"/>
            <a:ext cx="7991478" cy="505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499898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(Weighted average, based on the number of points in each tract.)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968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15200" cy="1371600"/>
          </a:xfrm>
        </p:spPr>
        <p:txBody>
          <a:bodyPr/>
          <a:lstStyle/>
          <a:p>
            <a:r>
              <a:rPr lang="en-US" cap="none" dirty="0" smtClean="0"/>
              <a:t>What did we find so far?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543800" cy="990599"/>
          </a:xfrm>
        </p:spPr>
        <p:txBody>
          <a:bodyPr>
            <a:normAutofit/>
          </a:bodyPr>
          <a:lstStyle/>
          <a:p>
            <a:r>
              <a:rPr lang="en-US" sz="1800" smtClean="0"/>
              <a:t>General Council Ward-level </a:t>
            </a:r>
            <a:r>
              <a:rPr lang="en-US" sz="1800" dirty="0" smtClean="0"/>
              <a:t>price trends</a:t>
            </a:r>
            <a:endParaRPr lang="en-US" sz="18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1" y="1856272"/>
            <a:ext cx="6781800" cy="492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7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15200" cy="1371600"/>
          </a:xfrm>
        </p:spPr>
        <p:txBody>
          <a:bodyPr/>
          <a:lstStyle/>
          <a:p>
            <a:r>
              <a:rPr lang="en-US" cap="none" dirty="0" smtClean="0"/>
              <a:t>What did we find so far?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543800" cy="99059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It is difficult to get enough observations for 3 bedroom apartments.</a:t>
            </a:r>
            <a:endParaRPr lang="en-US" sz="1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6629400" cy="481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2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BEBB190F-A222-42F0-B710-A880A505D4CD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115DD019-821F-4693-AC57-B868640CAB86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F2C30F04-D49B-4F88-87A0-1D111BA00899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4FA89E74-066E-4BFB-93F6-AF17DC4CC28C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25479586-79A7-45B1-9F5D-A05E78AC315F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F054A7E3-2C92-4831-B7A2-33ED5A4015CB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C8DA7F6F-F35A-48F6-90DE-AE375515E6CF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C7312973-6AFA-48EC-A044-35A40BB4B148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2F10BAC0-EAA1-4DDD-8F97-81E581B848B5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ED99CEE3-4E9F-4A77-82A7-F404D442DD93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0060FF15-3EE3-49AF-8C97-AA42B26A659C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8B20D50C-C348-44D8-B521-1B1DE51653DD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EA883B75-6451-48C0-855D-531E4F1DA981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4D17CCD3-0EE0-4042-B4F4-D472BAC240AC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EBFA4D4A-19A9-4D75-B007-C6ACBDD1D6EA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944F1E1E-1F68-486B-AE74-ACDDE5A75CCE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5A9A8C67-D95F-43A7-8B2C-A0225FAD3773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8817428A-D8BB-49A2-87FD-B9D12C7CEBF1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A5C223AA-2C6D-4F92-9471-BA8493D8CEB0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D2FFF95A-C2A0-48EE-9D8F-C3404E427313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568D0A96-4C64-47FE-B091-4A1A8C57081D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61553636-EA7D-4040-8E8C-3AA31FBBE6E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1D6EC984-EECF-4D3C-919A-4CF4F810B32E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413973A0-08EB-4DD6-B92F-D863B54DBD76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C9457372-6B3E-46D0-8741-17232F73907E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F8944432-CA09-4814-9A5E-25DBF3E297D4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F635C51F-4446-4597-887C-582E88D2A100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0BE22CD9-0834-40AA-9D6B-AA49AC3AAE8F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A9C85CE2-6EF2-458B-988B-5CF8937CC867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A24CDB23-B6DF-400F-940F-CF4F3B29B673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0D89E1A5-8369-49EF-A8B2-BE6CD940CE5E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CDB8F247-0AFD-4C06-8E00-64B92894500A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AEE5ECF9-110A-4B83-9EFA-AE751E9D436B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120E3DBF-4D4F-44C4-8FD0-AC79F484F6A0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51D7F629-F55C-420C-8B4A-3CDE0A925389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3A2B0678-3065-43FE-A589-1A65D7F9AE40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37187B10-E05D-4601-8451-CE036705B3E4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24007D3B-6D3C-4C88-BB3A-C29EBAD3AA07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2F319DF8-E048-467D-B5C2-1B767578B1C5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F54E9261-B5B0-4EA2-853A-C7340872BC7E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548B2C06-9570-47A5-9F8F-73CDA2977A64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A6236C4C-E391-45CE-BBE7-5BB645A10AC7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7DF4E2E9-EDD7-4B23-9097-E0B949249032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C41BB234-4EFF-4C40-86A6-A89270D6A08E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54985405-E4E1-4C91-B56D-2ED64180F5F9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F967454F-A68A-4D96-A470-5DCFAD39D421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E3F1DA38-C184-4016-89C3-747B093EDF96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45D9EB10-0F58-40C8-9E6C-B07166A17C52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93A4C781-28E0-4BCC-9B21-62761C44D777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C11F30AD-D291-4DE5-947D-7DB8200174B3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7BC4C429-8FB0-495D-9A93-B6DCC126C603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FE8C3C04-14E0-40A8-BFD5-9CE35470E3D8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BDD2CC13-52A9-4C90-A432-580D6CD5184C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5856</TotalTime>
  <Words>549</Words>
  <Application>Microsoft Office PowerPoint</Application>
  <PresentationFormat>On-screen Show (4:3)</PresentationFormat>
  <Paragraphs>151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Essential</vt:lpstr>
      <vt:lpstr>Rent Surveys</vt:lpstr>
      <vt:lpstr>Why do this?</vt:lpstr>
      <vt:lpstr>What is PadMapper?</vt:lpstr>
      <vt:lpstr>What is web scraping?</vt:lpstr>
      <vt:lpstr>What can the data tell us?</vt:lpstr>
      <vt:lpstr>How Inclusive Is PadMapper?</vt:lpstr>
      <vt:lpstr>How Inclusive Is PadMapper?</vt:lpstr>
      <vt:lpstr>What did we find so far?</vt:lpstr>
      <vt:lpstr>What did we find so far?</vt:lpstr>
      <vt:lpstr>Goals for the future</vt:lpstr>
      <vt:lpstr>Goals for the future</vt:lpstr>
      <vt:lpstr>How does it actually work?</vt:lpstr>
      <vt:lpstr>I want to set this up. How?</vt:lpstr>
      <vt:lpstr>Wait, is this legal?</vt:lpstr>
      <vt:lpstr>Resources:</vt:lpstr>
    </vt:vector>
  </TitlesOfParts>
  <Company>The Urban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Padmapper</dc:title>
  <dc:creator>MacDonald, Graham</dc:creator>
  <cp:lastModifiedBy>Pitingolo, Rob</cp:lastModifiedBy>
  <cp:revision>73</cp:revision>
  <dcterms:created xsi:type="dcterms:W3CDTF">2013-06-03T15:16:55Z</dcterms:created>
  <dcterms:modified xsi:type="dcterms:W3CDTF">2013-06-11T00:22:16Z</dcterms:modified>
</cp:coreProperties>
</file>