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  <p:sldId id="267" r:id="rId12"/>
    <p:sldId id="268" r:id="rId13"/>
    <p:sldId id="269" r:id="rId14"/>
    <p:sldId id="270" r:id="rId15"/>
    <p:sldId id="26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B04EC-E012-4790-8BAF-E6D05025DF5E}" type="datetimeFigureOut">
              <a:rPr lang="en-US" smtClean="0"/>
              <a:t>9/7/2012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50CF8-5D3E-4BBE-8E2E-5680D1C5D51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B04EC-E012-4790-8BAF-E6D05025DF5E}" type="datetimeFigureOut">
              <a:rPr lang="en-US" smtClean="0"/>
              <a:t>9/7/2012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50CF8-5D3E-4BBE-8E2E-5680D1C5D5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B04EC-E012-4790-8BAF-E6D05025DF5E}" type="datetimeFigureOut">
              <a:rPr lang="en-US" smtClean="0"/>
              <a:t>9/7/2012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50CF8-5D3E-4BBE-8E2E-5680D1C5D5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B04EC-E012-4790-8BAF-E6D05025DF5E}" type="datetimeFigureOut">
              <a:rPr lang="en-US" smtClean="0"/>
              <a:t>9/7/2012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50CF8-5D3E-4BBE-8E2E-5680D1C5D5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B04EC-E012-4790-8BAF-E6D05025DF5E}" type="datetimeFigureOut">
              <a:rPr lang="en-US" smtClean="0"/>
              <a:t>9/7/2012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50CF8-5D3E-4BBE-8E2E-5680D1C5D51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B04EC-E012-4790-8BAF-E6D05025DF5E}" type="datetimeFigureOut">
              <a:rPr lang="en-US" smtClean="0"/>
              <a:t>9/7/2012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50CF8-5D3E-4BBE-8E2E-5680D1C5D5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B04EC-E012-4790-8BAF-E6D05025DF5E}" type="datetimeFigureOut">
              <a:rPr lang="en-US" smtClean="0"/>
              <a:t>9/7/2012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50CF8-5D3E-4BBE-8E2E-5680D1C5D51D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B04EC-E012-4790-8BAF-E6D05025DF5E}" type="datetimeFigureOut">
              <a:rPr lang="en-US" smtClean="0"/>
              <a:t>9/7/2012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50CF8-5D3E-4BBE-8E2E-5680D1C5D5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B04EC-E012-4790-8BAF-E6D05025DF5E}" type="datetimeFigureOut">
              <a:rPr lang="en-US" smtClean="0"/>
              <a:t>9/7/2012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50CF8-5D3E-4BBE-8E2E-5680D1C5D5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B04EC-E012-4790-8BAF-E6D05025DF5E}" type="datetimeFigureOut">
              <a:rPr lang="en-US" smtClean="0"/>
              <a:t>9/7/2012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50CF8-5D3E-4BBE-8E2E-5680D1C5D51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B04EC-E012-4790-8BAF-E6D05025DF5E}" type="datetimeFigureOut">
              <a:rPr lang="en-US" smtClean="0"/>
              <a:t>9/7/2012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50CF8-5D3E-4BBE-8E2E-5680D1C5D5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CC2B04EC-E012-4790-8BAF-E6D05025DF5E}" type="datetimeFigureOut">
              <a:rPr lang="en-US" smtClean="0"/>
              <a:t>9/7/2012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3550CF8-5D3E-4BBE-8E2E-5680D1C5D51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tinyurl.com/cabi-opendata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rpitingolo@urban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0050" y="3233737"/>
            <a:ext cx="82296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848600" cy="1470025"/>
          </a:xfrm>
        </p:spPr>
        <p:txBody>
          <a:bodyPr/>
          <a:lstStyle/>
          <a:p>
            <a:pPr algn="ctr"/>
            <a:r>
              <a:rPr lang="en-US" dirty="0" smtClean="0"/>
              <a:t>Capital </a:t>
            </a:r>
            <a:r>
              <a:rPr lang="en-US" dirty="0" err="1" smtClean="0"/>
              <a:t>bikeshare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sz="3600" dirty="0" smtClean="0"/>
              <a:t>An “Open Data” Success Story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715000"/>
            <a:ext cx="7848600" cy="990600"/>
          </a:xfrm>
        </p:spPr>
        <p:txBody>
          <a:bodyPr/>
          <a:lstStyle/>
          <a:p>
            <a:pPr algn="ctr"/>
            <a:r>
              <a:rPr lang="en-US" dirty="0" smtClean="0"/>
              <a:t>Rob </a:t>
            </a:r>
            <a:r>
              <a:rPr lang="en-US" dirty="0" err="1" smtClean="0"/>
              <a:t>Pitingolo</a:t>
            </a:r>
            <a:r>
              <a:rPr lang="en-US" dirty="0" smtClean="0"/>
              <a:t>, The Urban Institute</a:t>
            </a:r>
          </a:p>
          <a:p>
            <a:pPr algn="ctr"/>
            <a:r>
              <a:rPr lang="en-US" dirty="0"/>
              <a:t>NNIP Partnership Meeting, September 2012</a:t>
            </a:r>
          </a:p>
        </p:txBody>
      </p:sp>
      <p:pic>
        <p:nvPicPr>
          <p:cNvPr id="1026" name="Picture 2" descr="http://farm4.staticflickr.com/3527/5705237083_c11242640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981200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2468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0"/>
    </mc:Choice>
    <mc:Fallback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3810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Q: Does Incentivizing “Reverse” Trips Work?</a:t>
            </a:r>
            <a:endParaRPr lang="en-US" dirty="0"/>
          </a:p>
        </p:txBody>
      </p:sp>
      <p:pic>
        <p:nvPicPr>
          <p:cNvPr id="8194" name="Picture 2" descr="http://2.bp.blogspot.com/-M5j5WtWxKfw/T9EaiaW-ZiI/AAAAAAAACaw/InNSxEqFiRY/s1600/pitingolo_cabi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40970"/>
            <a:ext cx="8382000" cy="554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7682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0"/>
    </mc:Choice>
    <mc:Fallback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3810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Answer: Not Really…</a:t>
            </a:r>
            <a:endParaRPr lang="en-US" dirty="0"/>
          </a:p>
        </p:txBody>
      </p:sp>
      <p:pic>
        <p:nvPicPr>
          <p:cNvPr id="12292" name="Picture 4" descr="http://2.bp.blogspot.com/-exmNANyvUZ0/T9EaY7QEe5I/AAAAAAAACag/2TH_hzDMevw/s1600/pitingolo_cabi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219200"/>
            <a:ext cx="8286750" cy="5493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6216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0"/>
    </mc:Choice>
    <mc:Fallback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3810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Q: Who Uses Capital </a:t>
            </a:r>
            <a:r>
              <a:rPr lang="en-US" dirty="0" err="1" smtClean="0"/>
              <a:t>Bikeshare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13314" name="Picture 2" descr="http://1.bp.blogspot.com/-0QlAltnUf4A/UB0p_YAuB1I/AAAAAAAACwQ/hnN3mG7w3a4/s1600/cabi_fig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1371600"/>
            <a:ext cx="8305800" cy="5203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468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0"/>
    </mc:Choice>
    <mc:Fallback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3.bp.blogspot.com/-2WYpFzjQ9nU/UB0p3XX5qUI/AAAAAAAACwI/PsewWhf9qnY/s1600/cabi_fig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" y="1219199"/>
            <a:ext cx="8639175" cy="5412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3810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Registered Users Take Short Rides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712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0"/>
    </mc:Choice>
    <mc:Fallback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1.bp.blogspot.com/-9kGcuQV_KIw/UB0poblyLMI/AAAAAAAACv4/YevlIuQn7v4/s1600/cabi_fig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" y="1295399"/>
            <a:ext cx="8639175" cy="5412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3810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Casual Users Are More Profitable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786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0"/>
    </mc:Choice>
    <mc:Fallback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farm5.staticflickr.com/4084/5011458391_7e872428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1600200"/>
            <a:ext cx="5429250" cy="3615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4572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The Benefits of Open Data Extend </a:t>
            </a:r>
            <a:br>
              <a:rPr lang="en-US" dirty="0" smtClean="0"/>
            </a:br>
            <a:r>
              <a:rPr lang="en-US" dirty="0" smtClean="0"/>
              <a:t>Well Beyond Capital </a:t>
            </a:r>
            <a:r>
              <a:rPr lang="en-US" dirty="0" err="1" smtClean="0"/>
              <a:t>Bikeshare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722776" y="5486400"/>
            <a:ext cx="369844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/>
              <a:t>For More:</a:t>
            </a:r>
          </a:p>
          <a:p>
            <a:pPr algn="ctr"/>
            <a:r>
              <a:rPr lang="en-US" b="1" dirty="0" smtClean="0">
                <a:hlinkClick r:id="rId3"/>
              </a:rPr>
              <a:t>http</a:t>
            </a:r>
            <a:r>
              <a:rPr lang="en-US" b="1" dirty="0">
                <a:hlinkClick r:id="rId3"/>
              </a:rPr>
              <a:t>://</a:t>
            </a:r>
            <a:r>
              <a:rPr lang="en-US" b="1" dirty="0" smtClean="0">
                <a:hlinkClick r:id="rId3"/>
              </a:rPr>
              <a:t>tinyurl.com/cabi-opendata</a:t>
            </a:r>
            <a:endParaRPr lang="en-US" b="1" dirty="0" smtClean="0"/>
          </a:p>
          <a:p>
            <a:pPr algn="ctr"/>
            <a:r>
              <a:rPr lang="en-US" b="1" dirty="0" smtClean="0">
                <a:hlinkClick r:id="rId4"/>
              </a:rPr>
              <a:t>rpitingolo@urban.org</a:t>
            </a:r>
            <a:r>
              <a:rPr lang="en-US" b="1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552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0"/>
    </mc:Choice>
    <mc:Fallback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pPr algn="ctr"/>
            <a:r>
              <a:rPr lang="en-US" dirty="0" smtClean="0"/>
              <a:t>What is Capital </a:t>
            </a:r>
            <a:r>
              <a:rPr lang="en-US" dirty="0" err="1" smtClean="0"/>
              <a:t>Bikeshare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451407" y="1295400"/>
            <a:ext cx="2286000" cy="495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 smtClean="0"/>
              <a:t>1,200 Bikes</a:t>
            </a:r>
            <a:endParaRPr lang="en-US" b="1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5214690" y="1295400"/>
            <a:ext cx="2286000" cy="495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 smtClean="0"/>
              <a:t>400 Stations</a:t>
            </a:r>
            <a:endParaRPr lang="en-US" b="1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778329" y="4266957"/>
            <a:ext cx="3657600" cy="495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 smtClean="0"/>
              <a:t>19,200 Annual Members</a:t>
            </a:r>
            <a:endParaRPr lang="en-US" b="1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732949" y="4653521"/>
            <a:ext cx="3733800" cy="495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 smtClean="0"/>
              <a:t>100,000+ Daily Members</a:t>
            </a:r>
            <a:endParaRPr lang="en-US" b="1" dirty="0"/>
          </a:p>
        </p:txBody>
      </p:sp>
      <p:pic>
        <p:nvPicPr>
          <p:cNvPr id="2050" name="Picture 2" descr="http://farm5.staticflickr.com/4125/5011374825_131fb5fbd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407" y="1768929"/>
            <a:ext cx="2291442" cy="2323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farm8.staticflickr.com/7111/6995297917_1ecf68b51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180" y="1812471"/>
            <a:ext cx="2677020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farm3.staticflickr.com/2525/5702698045_35416d40d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459" y="5121388"/>
            <a:ext cx="2253341" cy="150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8277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0"/>
    </mc:Choice>
    <mc:Fallback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3810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How Does It Work?</a:t>
            </a:r>
            <a:endParaRPr lang="en-US" dirty="0"/>
          </a:p>
        </p:txBody>
      </p:sp>
      <p:pic>
        <p:nvPicPr>
          <p:cNvPr id="5" name="Picture 6" descr="http://farm3.staticflickr.com/2525/5702698045_35416d40d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538" y="1752600"/>
            <a:ext cx="2974775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farm5.staticflickr.com/4125/4999076219_d2238e6dd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4419600"/>
            <a:ext cx="2971800" cy="197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farm3.staticflickr.com/2210/5736931908_9726a6196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354" y="3196212"/>
            <a:ext cx="2971800" cy="197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00438" y="1301821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Sign Up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928254" y="2743200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Take a Bicycle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066800" y="3984146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Ride Away!</a:t>
            </a:r>
            <a:endParaRPr lang="en-US" sz="2400" b="1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471054" y="2057400"/>
            <a:ext cx="990600" cy="685800"/>
          </a:xfrm>
          <a:prstGeom prst="straightConnector1">
            <a:avLst/>
          </a:prstGeom>
          <a:ln w="762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4426277" y="5409209"/>
            <a:ext cx="907723" cy="751379"/>
          </a:xfrm>
          <a:prstGeom prst="straightConnector1">
            <a:avLst/>
          </a:prstGeom>
          <a:ln w="762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905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0"/>
    </mc:Choice>
    <mc:Fallback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857" y="1524000"/>
            <a:ext cx="8229600" cy="4876800"/>
          </a:xfrm>
        </p:spPr>
        <p:txBody>
          <a:bodyPr/>
          <a:lstStyle/>
          <a:p>
            <a:r>
              <a:rPr lang="en-US" dirty="0" smtClean="0"/>
              <a:t>September 2010: Capital </a:t>
            </a:r>
            <a:r>
              <a:rPr lang="en-US" dirty="0" err="1" smtClean="0"/>
              <a:t>Bikeshare</a:t>
            </a:r>
            <a:r>
              <a:rPr lang="en-US" dirty="0" smtClean="0"/>
              <a:t> Launched</a:t>
            </a:r>
          </a:p>
          <a:p>
            <a:r>
              <a:rPr lang="en-US" dirty="0" smtClean="0"/>
              <a:t>Summer 2011: Big Push for </a:t>
            </a:r>
            <a:r>
              <a:rPr lang="en-US" dirty="0" err="1" smtClean="0"/>
              <a:t>Bikeshare</a:t>
            </a:r>
            <a:r>
              <a:rPr lang="en-US" dirty="0" smtClean="0"/>
              <a:t> to Release Data</a:t>
            </a:r>
          </a:p>
          <a:p>
            <a:r>
              <a:rPr lang="en-US" dirty="0" smtClean="0"/>
              <a:t>January 2012: Open Data Released</a:t>
            </a:r>
          </a:p>
          <a:p>
            <a:endParaRPr lang="en-US" dirty="0"/>
          </a:p>
          <a:p>
            <a:r>
              <a:rPr lang="en-US" dirty="0" smtClean="0"/>
              <a:t>Trip-Level Origin-Destination Data</a:t>
            </a:r>
          </a:p>
          <a:p>
            <a:r>
              <a:rPr lang="en-US" dirty="0" smtClean="0"/>
              <a:t>Users Have Taken Over 2 million Capital </a:t>
            </a:r>
            <a:r>
              <a:rPr lang="en-US" dirty="0" err="1" smtClean="0"/>
              <a:t>Bikeshare</a:t>
            </a:r>
            <a:r>
              <a:rPr lang="en-US" dirty="0" smtClean="0"/>
              <a:t> Trips!</a:t>
            </a:r>
          </a:p>
          <a:p>
            <a:endParaRPr lang="en-US" dirty="0"/>
          </a:p>
          <a:p>
            <a:r>
              <a:rPr lang="en-US" dirty="0" smtClean="0"/>
              <a:t>Example Data: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3810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The Path to Open Data</a:t>
            </a:r>
            <a:endParaRPr lang="en-US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151140"/>
              </p:ext>
            </p:extLst>
          </p:nvPr>
        </p:nvGraphicFramePr>
        <p:xfrm>
          <a:off x="685800" y="5142381"/>
          <a:ext cx="7543800" cy="14108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Worksheet" r:id="rId3" imgW="6162743" imgH="1152435" progId="Excel.Sheet.12">
                  <p:embed/>
                </p:oleObj>
              </mc:Choice>
              <mc:Fallback>
                <p:oleObj name="Worksheet" r:id="rId3" imgW="6162743" imgH="115243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5800" y="5142381"/>
                        <a:ext cx="7543800" cy="14108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3341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0"/>
    </mc:Choice>
    <mc:Fallback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3810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Research Questions</a:t>
            </a:r>
            <a:endParaRPr lang="en-US" dirty="0"/>
          </a:p>
        </p:txBody>
      </p:sp>
      <p:pic>
        <p:nvPicPr>
          <p:cNvPr id="5122" name="Picture 2" descr="http://farm4.staticflickr.com/3664/5709070350_840532ee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943" y="1600200"/>
            <a:ext cx="3352800" cy="2420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farm5.staticflickr.com/4075/4898188573_476fc5139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057" y="4191000"/>
            <a:ext cx="3389527" cy="225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029200" y="2395062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Does the System Operate Efficiently?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996543" y="4719548"/>
            <a:ext cx="304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Who Uses </a:t>
            </a:r>
            <a:r>
              <a:rPr lang="en-US" sz="2400" b="1" dirty="0" err="1" smtClean="0"/>
              <a:t>Bikeshare</a:t>
            </a:r>
            <a:r>
              <a:rPr lang="en-US" sz="2400" b="1" dirty="0" smtClean="0"/>
              <a:t>? How Do They Behave?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232135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0"/>
    </mc:Choice>
    <mc:Fallback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3810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Q: Do Users Only Ride Downhill?</a:t>
            </a:r>
            <a:endParaRPr lang="en-US" dirty="0"/>
          </a:p>
        </p:txBody>
      </p:sp>
      <p:pic>
        <p:nvPicPr>
          <p:cNvPr id="7174" name="Picture 6" descr="http://farm5.staticflickr.com/4098/4952732213_5858ca07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175" y="1828800"/>
            <a:ext cx="5581650" cy="3717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9920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0"/>
    </mc:Choice>
    <mc:Fallback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3810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Answer: No!</a:t>
            </a:r>
            <a:endParaRPr lang="en-US" dirty="0"/>
          </a:p>
        </p:txBody>
      </p:sp>
      <p:pic>
        <p:nvPicPr>
          <p:cNvPr id="5" name="Picture 2" descr="http://3.bp.blogspot.com/-3kK2C_xQy14/T9ZyAa77tBI/AAAAAAAACeA/eK7E20OdogM/s1600/cabi_elevation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657600"/>
            <a:ext cx="4572000" cy="2963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4.bp.blogspot.com/-ovU2LN2zL0M/T9ZzQpkplCI/AAAAAAAACeQ/YZZ0_76_fXY/s1600/cabi_elevation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4572000" cy="303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66800" y="4637760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Median Trip:</a:t>
            </a:r>
          </a:p>
          <a:p>
            <a:pPr algn="ctr"/>
            <a:r>
              <a:rPr lang="en-US" sz="2400" b="1" dirty="0" smtClean="0"/>
              <a:t>3 feet downhill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181600" y="2667000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80% of Trips Taken</a:t>
            </a:r>
            <a:br>
              <a:rPr lang="en-US" sz="2400" b="1" dirty="0" smtClean="0"/>
            </a:br>
            <a:r>
              <a:rPr lang="en-US" sz="2400" b="1" dirty="0" smtClean="0"/>
              <a:t>on Flat Ground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601094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0"/>
    </mc:Choice>
    <mc:Fallback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57200" y="4572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Q: Do Stations Downtown Fill Up in the Morning, Empty Out in the Afternoon?</a:t>
            </a:r>
            <a:endParaRPr lang="en-US" dirty="0"/>
          </a:p>
        </p:txBody>
      </p:sp>
      <p:pic>
        <p:nvPicPr>
          <p:cNvPr id="11266" name="Picture 2" descr="http://farm5.staticflickr.com/4127/4993351684_6c85174c6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643" y="3428999"/>
            <a:ext cx="4000500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farm6.staticflickr.com/5345/7420304958_8a25f7fbd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86" y="1480457"/>
            <a:ext cx="4419600" cy="3535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77686" y="5053259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Morning?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129893" y="2941429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Afternoon?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245071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0"/>
    </mc:Choice>
    <mc:Fallback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2" t="20991" r="11443" b="12537"/>
          <a:stretch/>
        </p:blipFill>
        <p:spPr bwMode="auto">
          <a:xfrm>
            <a:off x="1904999" y="1371600"/>
            <a:ext cx="5083629" cy="2481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2" t="21877" r="11520" b="13143"/>
          <a:stretch/>
        </p:blipFill>
        <p:spPr bwMode="auto">
          <a:xfrm>
            <a:off x="1894113" y="4114800"/>
            <a:ext cx="5083629" cy="23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57200" y="3810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Answer: Yes!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922814" y="1371600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9:30 am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922814" y="4114800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6:30 pm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977631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0"/>
    </mc:Choice>
    <mc:Fallback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272</TotalTime>
  <Words>201</Words>
  <Application>Microsoft Office PowerPoint</Application>
  <PresentationFormat>On-screen Show (4:3)</PresentationFormat>
  <Paragraphs>44</Paragraphs>
  <Slides>15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Clarity</vt:lpstr>
      <vt:lpstr>Worksheet</vt:lpstr>
      <vt:lpstr>Capital bikeshare: An “Open Data” Success Story</vt:lpstr>
      <vt:lpstr>What is Capital Bikeshare?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Urban Institute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Capital bikeshare: An “Open Data” Success Story</dc:title>
  <dc:creator>Rob Pitingolo</dc:creator>
  <cp:lastModifiedBy>Pitingolo, Rob</cp:lastModifiedBy>
  <cp:revision>18</cp:revision>
  <dcterms:created xsi:type="dcterms:W3CDTF">2012-09-06T21:21:15Z</dcterms:created>
  <dcterms:modified xsi:type="dcterms:W3CDTF">2012-09-07T13:47:26Z</dcterms:modified>
</cp:coreProperties>
</file>