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720" r:id="rId3"/>
    <p:sldMasterId id="2147483732" r:id="rId4"/>
  </p:sldMasterIdLst>
  <p:notesMasterIdLst>
    <p:notesMasterId r:id="rId33"/>
  </p:notesMasterIdLst>
  <p:sldIdLst>
    <p:sldId id="296" r:id="rId5"/>
    <p:sldId id="299" r:id="rId6"/>
    <p:sldId id="305" r:id="rId7"/>
    <p:sldId id="306" r:id="rId8"/>
    <p:sldId id="327" r:id="rId9"/>
    <p:sldId id="282" r:id="rId10"/>
    <p:sldId id="312" r:id="rId11"/>
    <p:sldId id="275" r:id="rId12"/>
    <p:sldId id="308" r:id="rId13"/>
    <p:sldId id="315" r:id="rId14"/>
    <p:sldId id="313" r:id="rId15"/>
    <p:sldId id="316" r:id="rId16"/>
    <p:sldId id="323"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Lst>
  <p:sldSz cx="13004800" cy="9753600"/>
  <p:notesSz cx="6858000" cy="9144000"/>
  <p:defaultTextStyle>
    <a:defPPr>
      <a:defRPr lang="en-US"/>
    </a:defPPr>
    <a:lvl1pPr algn="l" defTabSz="583453" rtl="0" eaLnBrk="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2469" indent="114157" algn="l" defTabSz="583453" rtl="0" eaLnBrk="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4922" indent="228309" algn="l" defTabSz="583453" rtl="0" eaLnBrk="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7384" indent="342469" algn="l" defTabSz="583453" rtl="0" eaLnBrk="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69843" indent="456610" algn="l" defTabSz="583453" rtl="0" eaLnBrk="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3078" algn="l" defTabSz="913227"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39691" algn="l" defTabSz="913227"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196311" algn="l" defTabSz="913227"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2924" algn="l" defTabSz="913227" rtl="0" eaLnBrk="1" latinLnBrk="0" hangingPunct="1">
      <a:defRPr sz="3600" kern="1200">
        <a:solidFill>
          <a:srgbClr val="000000"/>
        </a:solidFill>
        <a:latin typeface="Helvetica Light" charset="0"/>
        <a:ea typeface="Helvetica Light" charset="0"/>
        <a:cs typeface="Helvetica Light"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99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25" autoAdjust="0"/>
  </p:normalViewPr>
  <p:slideViewPr>
    <p:cSldViewPr>
      <p:cViewPr varScale="1">
        <p:scale>
          <a:sx n="69" d="100"/>
          <a:sy n="69" d="100"/>
        </p:scale>
        <p:origin x="-1878" y="-108"/>
      </p:cViewPr>
      <p:guideLst>
        <p:guide orient="horz" pos="3072"/>
        <p:guide pos="4048"/>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8" d="100"/>
          <a:sy n="68" d="100"/>
        </p:scale>
        <p:origin x="3101"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EBFC17-C2A8-42C7-82D9-87087D923463}" type="doc">
      <dgm:prSet loTypeId="urn:microsoft.com/office/officeart/2005/8/layout/chevron1" loCatId="process" qsTypeId="urn:microsoft.com/office/officeart/2005/8/quickstyle/3d4" qsCatId="3D" csTypeId="urn:microsoft.com/office/officeart/2005/8/colors/colorful2" csCatId="colorful" phldr="1"/>
      <dgm:spPr/>
    </dgm:pt>
    <dgm:pt modelId="{8E5D5978-9597-48E5-BA8A-171AC68A4A67}">
      <dgm:prSet phldrT="[Text]"/>
      <dgm:spPr/>
      <dgm:t>
        <a:bodyPr/>
        <a:lstStyle/>
        <a:p>
          <a:r>
            <a:rPr lang="en-US" dirty="0" smtClean="0"/>
            <a:t>Data</a:t>
          </a:r>
          <a:endParaRPr lang="en-US" dirty="0"/>
        </a:p>
      </dgm:t>
    </dgm:pt>
    <dgm:pt modelId="{D5FC7B16-AA20-4058-94C2-7D79A141C8E6}" type="parTrans" cxnId="{5B4055BE-D007-4FB4-BE68-98A1508E866D}">
      <dgm:prSet/>
      <dgm:spPr/>
      <dgm:t>
        <a:bodyPr/>
        <a:lstStyle/>
        <a:p>
          <a:endParaRPr lang="en-US"/>
        </a:p>
      </dgm:t>
    </dgm:pt>
    <dgm:pt modelId="{21AEED4E-0B6F-4A92-99B6-2664E25DA169}" type="sibTrans" cxnId="{5B4055BE-D007-4FB4-BE68-98A1508E866D}">
      <dgm:prSet/>
      <dgm:spPr/>
      <dgm:t>
        <a:bodyPr/>
        <a:lstStyle/>
        <a:p>
          <a:endParaRPr lang="en-US"/>
        </a:p>
      </dgm:t>
    </dgm:pt>
    <dgm:pt modelId="{E8657181-192B-421E-8917-F35D03AAF3FF}">
      <dgm:prSet phldrT="[Text]"/>
      <dgm:spPr/>
      <dgm:t>
        <a:bodyPr/>
        <a:lstStyle/>
        <a:p>
          <a:r>
            <a:rPr lang="en-US" dirty="0" smtClean="0"/>
            <a:t>Plan</a:t>
          </a:r>
          <a:endParaRPr lang="en-US" dirty="0"/>
        </a:p>
      </dgm:t>
    </dgm:pt>
    <dgm:pt modelId="{8ACE5D54-3DCE-4C47-BEDB-300A814385F6}" type="parTrans" cxnId="{73F08D52-0575-4146-BFD1-847D67F911F2}">
      <dgm:prSet/>
      <dgm:spPr/>
      <dgm:t>
        <a:bodyPr/>
        <a:lstStyle/>
        <a:p>
          <a:endParaRPr lang="en-US"/>
        </a:p>
      </dgm:t>
    </dgm:pt>
    <dgm:pt modelId="{0FDCA3CA-D9F7-4FCF-AAB5-173C88A41BBE}" type="sibTrans" cxnId="{73F08D52-0575-4146-BFD1-847D67F911F2}">
      <dgm:prSet/>
      <dgm:spPr/>
      <dgm:t>
        <a:bodyPr/>
        <a:lstStyle/>
        <a:p>
          <a:endParaRPr lang="en-US"/>
        </a:p>
      </dgm:t>
    </dgm:pt>
    <dgm:pt modelId="{B0E703B1-E394-4A8F-A10C-304930060056}">
      <dgm:prSet phldrT="[Text]"/>
      <dgm:spPr/>
      <dgm:t>
        <a:bodyPr/>
        <a:lstStyle/>
        <a:p>
          <a:r>
            <a:rPr lang="en-US" dirty="0" smtClean="0"/>
            <a:t>Action</a:t>
          </a:r>
          <a:endParaRPr lang="en-US" dirty="0"/>
        </a:p>
      </dgm:t>
    </dgm:pt>
    <dgm:pt modelId="{C6F698E9-3964-4464-916F-9F1AE5829A1C}" type="parTrans" cxnId="{D7EDB01C-532D-49B2-8DD8-B3C9885743DF}">
      <dgm:prSet/>
      <dgm:spPr/>
      <dgm:t>
        <a:bodyPr/>
        <a:lstStyle/>
        <a:p>
          <a:endParaRPr lang="en-US"/>
        </a:p>
      </dgm:t>
    </dgm:pt>
    <dgm:pt modelId="{1806F354-D3A8-4561-A265-BCF456F18767}" type="sibTrans" cxnId="{D7EDB01C-532D-49B2-8DD8-B3C9885743DF}">
      <dgm:prSet/>
      <dgm:spPr/>
      <dgm:t>
        <a:bodyPr/>
        <a:lstStyle/>
        <a:p>
          <a:endParaRPr lang="en-US"/>
        </a:p>
      </dgm:t>
    </dgm:pt>
    <dgm:pt modelId="{459BF5A0-EDED-46E9-A6DA-FDA5EA0456EA}" type="pres">
      <dgm:prSet presAssocID="{04EBFC17-C2A8-42C7-82D9-87087D923463}" presName="Name0" presStyleCnt="0">
        <dgm:presLayoutVars>
          <dgm:dir/>
          <dgm:animLvl val="lvl"/>
          <dgm:resizeHandles val="exact"/>
        </dgm:presLayoutVars>
      </dgm:prSet>
      <dgm:spPr/>
    </dgm:pt>
    <dgm:pt modelId="{0252DBBB-4247-471F-B876-A5D38D854154}" type="pres">
      <dgm:prSet presAssocID="{8E5D5978-9597-48E5-BA8A-171AC68A4A67}" presName="parTxOnly" presStyleLbl="node1" presStyleIdx="0" presStyleCnt="3">
        <dgm:presLayoutVars>
          <dgm:chMax val="0"/>
          <dgm:chPref val="0"/>
          <dgm:bulletEnabled val="1"/>
        </dgm:presLayoutVars>
      </dgm:prSet>
      <dgm:spPr/>
      <dgm:t>
        <a:bodyPr/>
        <a:lstStyle/>
        <a:p>
          <a:endParaRPr lang="en-US"/>
        </a:p>
      </dgm:t>
    </dgm:pt>
    <dgm:pt modelId="{A0C90F97-3E09-4618-828D-A20B5C529656}" type="pres">
      <dgm:prSet presAssocID="{21AEED4E-0B6F-4A92-99B6-2664E25DA169}" presName="parTxOnlySpace" presStyleCnt="0"/>
      <dgm:spPr/>
    </dgm:pt>
    <dgm:pt modelId="{0AA15784-6D63-44DB-AFD6-F16972F9BEE2}" type="pres">
      <dgm:prSet presAssocID="{E8657181-192B-421E-8917-F35D03AAF3FF}" presName="parTxOnly" presStyleLbl="node1" presStyleIdx="1" presStyleCnt="3" custLinFactNeighborX="9114">
        <dgm:presLayoutVars>
          <dgm:chMax val="0"/>
          <dgm:chPref val="0"/>
          <dgm:bulletEnabled val="1"/>
        </dgm:presLayoutVars>
      </dgm:prSet>
      <dgm:spPr/>
      <dgm:t>
        <a:bodyPr/>
        <a:lstStyle/>
        <a:p>
          <a:endParaRPr lang="en-US"/>
        </a:p>
      </dgm:t>
    </dgm:pt>
    <dgm:pt modelId="{F1372A0D-B608-4F7F-861E-EBE3697976D9}" type="pres">
      <dgm:prSet presAssocID="{0FDCA3CA-D9F7-4FCF-AAB5-173C88A41BBE}" presName="parTxOnlySpace" presStyleCnt="0"/>
      <dgm:spPr/>
    </dgm:pt>
    <dgm:pt modelId="{8D875649-1975-4955-8F49-337ABA76726E}" type="pres">
      <dgm:prSet presAssocID="{B0E703B1-E394-4A8F-A10C-304930060056}" presName="parTxOnly" presStyleLbl="node1" presStyleIdx="2" presStyleCnt="3" custLinFactNeighborX="6293">
        <dgm:presLayoutVars>
          <dgm:chMax val="0"/>
          <dgm:chPref val="0"/>
          <dgm:bulletEnabled val="1"/>
        </dgm:presLayoutVars>
      </dgm:prSet>
      <dgm:spPr/>
      <dgm:t>
        <a:bodyPr/>
        <a:lstStyle/>
        <a:p>
          <a:endParaRPr lang="en-US"/>
        </a:p>
      </dgm:t>
    </dgm:pt>
  </dgm:ptLst>
  <dgm:cxnLst>
    <dgm:cxn modelId="{CC7721F6-84E8-4700-A83E-B5C2A394D286}" type="presOf" srcId="{B0E703B1-E394-4A8F-A10C-304930060056}" destId="{8D875649-1975-4955-8F49-337ABA76726E}" srcOrd="0" destOrd="0" presId="urn:microsoft.com/office/officeart/2005/8/layout/chevron1"/>
    <dgm:cxn modelId="{D7EDB01C-532D-49B2-8DD8-B3C9885743DF}" srcId="{04EBFC17-C2A8-42C7-82D9-87087D923463}" destId="{B0E703B1-E394-4A8F-A10C-304930060056}" srcOrd="2" destOrd="0" parTransId="{C6F698E9-3964-4464-916F-9F1AE5829A1C}" sibTransId="{1806F354-D3A8-4561-A265-BCF456F18767}"/>
    <dgm:cxn modelId="{A67B0BDC-C99F-4D51-82B4-438EB16E3CC4}" type="presOf" srcId="{04EBFC17-C2A8-42C7-82D9-87087D923463}" destId="{459BF5A0-EDED-46E9-A6DA-FDA5EA0456EA}" srcOrd="0" destOrd="0" presId="urn:microsoft.com/office/officeart/2005/8/layout/chevron1"/>
    <dgm:cxn modelId="{73F08D52-0575-4146-BFD1-847D67F911F2}" srcId="{04EBFC17-C2A8-42C7-82D9-87087D923463}" destId="{E8657181-192B-421E-8917-F35D03AAF3FF}" srcOrd="1" destOrd="0" parTransId="{8ACE5D54-3DCE-4C47-BEDB-300A814385F6}" sibTransId="{0FDCA3CA-D9F7-4FCF-AAB5-173C88A41BBE}"/>
    <dgm:cxn modelId="{5B4055BE-D007-4FB4-BE68-98A1508E866D}" srcId="{04EBFC17-C2A8-42C7-82D9-87087D923463}" destId="{8E5D5978-9597-48E5-BA8A-171AC68A4A67}" srcOrd="0" destOrd="0" parTransId="{D5FC7B16-AA20-4058-94C2-7D79A141C8E6}" sibTransId="{21AEED4E-0B6F-4A92-99B6-2664E25DA169}"/>
    <dgm:cxn modelId="{EC3D99E5-14BB-4406-9CDA-E568F955695E}" type="presOf" srcId="{8E5D5978-9597-48E5-BA8A-171AC68A4A67}" destId="{0252DBBB-4247-471F-B876-A5D38D854154}" srcOrd="0" destOrd="0" presId="urn:microsoft.com/office/officeart/2005/8/layout/chevron1"/>
    <dgm:cxn modelId="{2302C4E5-12C0-4364-90A1-BD0FE7D5BA8A}" type="presOf" srcId="{E8657181-192B-421E-8917-F35D03AAF3FF}" destId="{0AA15784-6D63-44DB-AFD6-F16972F9BEE2}" srcOrd="0" destOrd="0" presId="urn:microsoft.com/office/officeart/2005/8/layout/chevron1"/>
    <dgm:cxn modelId="{1132AA93-7CD3-468D-AB12-51A5889CBB4F}" type="presParOf" srcId="{459BF5A0-EDED-46E9-A6DA-FDA5EA0456EA}" destId="{0252DBBB-4247-471F-B876-A5D38D854154}" srcOrd="0" destOrd="0" presId="urn:microsoft.com/office/officeart/2005/8/layout/chevron1"/>
    <dgm:cxn modelId="{628A0CCC-1B5D-4E3D-822C-3BE63F7101F2}" type="presParOf" srcId="{459BF5A0-EDED-46E9-A6DA-FDA5EA0456EA}" destId="{A0C90F97-3E09-4618-828D-A20B5C529656}" srcOrd="1" destOrd="0" presId="urn:microsoft.com/office/officeart/2005/8/layout/chevron1"/>
    <dgm:cxn modelId="{FA1110CC-BC19-404C-924F-06CD734D5EF6}" type="presParOf" srcId="{459BF5A0-EDED-46E9-A6DA-FDA5EA0456EA}" destId="{0AA15784-6D63-44DB-AFD6-F16972F9BEE2}" srcOrd="2" destOrd="0" presId="urn:microsoft.com/office/officeart/2005/8/layout/chevron1"/>
    <dgm:cxn modelId="{B99746F5-E7D6-4177-87F8-8450C3F284E6}" type="presParOf" srcId="{459BF5A0-EDED-46E9-A6DA-FDA5EA0456EA}" destId="{F1372A0D-B608-4F7F-861E-EBE3697976D9}" srcOrd="3" destOrd="0" presId="urn:microsoft.com/office/officeart/2005/8/layout/chevron1"/>
    <dgm:cxn modelId="{52CCC7C0-5F96-472F-B447-A0A60E2F8DE3}" type="presParOf" srcId="{459BF5A0-EDED-46E9-A6DA-FDA5EA0456EA}" destId="{8D875649-1975-4955-8F49-337ABA76726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E17292-DDAD-4513-9057-77EBB8FB4471}" type="doc">
      <dgm:prSet loTypeId="urn:microsoft.com/office/officeart/2009/3/layout/IncreasingArrowsProcess" loCatId="process" qsTypeId="urn:microsoft.com/office/officeart/2005/8/quickstyle/3d3" qsCatId="3D" csTypeId="urn:microsoft.com/office/officeart/2005/8/colors/colorful2" csCatId="colorful" phldr="1"/>
      <dgm:spPr/>
    </dgm:pt>
    <dgm:pt modelId="{C9EBA7FD-AA11-4109-B98C-21CA2B0330E6}">
      <dgm:prSet phldrT="[Text]" custT="1"/>
      <dgm:spPr>
        <a:solidFill>
          <a:schemeClr val="accent2">
            <a:lumMod val="75000"/>
          </a:schemeClr>
        </a:solidFill>
      </dgm:spPr>
      <dgm:t>
        <a:bodyPr/>
        <a:lstStyle/>
        <a:p>
          <a:r>
            <a:rPr lang="en-US" sz="3200" dirty="0" smtClean="0">
              <a:solidFill>
                <a:schemeClr val="tx1"/>
              </a:solidFill>
            </a:rPr>
            <a:t>   Common Agenda</a:t>
          </a:r>
          <a:endParaRPr lang="en-US" sz="3200" dirty="0">
            <a:solidFill>
              <a:schemeClr val="tx1"/>
            </a:solidFill>
          </a:endParaRPr>
        </a:p>
      </dgm:t>
    </dgm:pt>
    <dgm:pt modelId="{61285AAB-B878-42CB-8B88-94D1FC8F2C4D}" type="parTrans" cxnId="{60C53DC9-A449-4360-9ECE-CEBFD24006CA}">
      <dgm:prSet/>
      <dgm:spPr/>
      <dgm:t>
        <a:bodyPr/>
        <a:lstStyle/>
        <a:p>
          <a:endParaRPr lang="en-US" sz="1200"/>
        </a:p>
      </dgm:t>
    </dgm:pt>
    <dgm:pt modelId="{DC527317-141C-4815-A8B0-D16DEBC8452B}" type="sibTrans" cxnId="{60C53DC9-A449-4360-9ECE-CEBFD24006CA}">
      <dgm:prSet/>
      <dgm:spPr/>
      <dgm:t>
        <a:bodyPr/>
        <a:lstStyle/>
        <a:p>
          <a:endParaRPr lang="en-US" sz="1200"/>
        </a:p>
      </dgm:t>
    </dgm:pt>
    <dgm:pt modelId="{345566D3-827B-4CA3-8C9D-2A634CE4E7FB}">
      <dgm:prSet phldrT="[Text]" custT="1"/>
      <dgm:spPr/>
      <dgm:t>
        <a:bodyPr/>
        <a:lstStyle/>
        <a:p>
          <a:r>
            <a:rPr lang="en-US" sz="3200" dirty="0" smtClean="0">
              <a:solidFill>
                <a:schemeClr val="tx1"/>
              </a:solidFill>
            </a:rPr>
            <a:t>   Shared Measurement System</a:t>
          </a:r>
          <a:endParaRPr lang="en-US" sz="3200" dirty="0">
            <a:solidFill>
              <a:schemeClr val="tx1"/>
            </a:solidFill>
          </a:endParaRPr>
        </a:p>
      </dgm:t>
    </dgm:pt>
    <dgm:pt modelId="{3C42A854-F300-40EE-BB2C-06B11B8496E2}" type="parTrans" cxnId="{BB82EDD6-7AA1-4018-B1DD-36080131B947}">
      <dgm:prSet/>
      <dgm:spPr/>
      <dgm:t>
        <a:bodyPr/>
        <a:lstStyle/>
        <a:p>
          <a:endParaRPr lang="en-US" sz="1200"/>
        </a:p>
      </dgm:t>
    </dgm:pt>
    <dgm:pt modelId="{8C9C7BC5-494B-4E49-B09C-BE0B9F3CB1BC}" type="sibTrans" cxnId="{BB82EDD6-7AA1-4018-B1DD-36080131B947}">
      <dgm:prSet/>
      <dgm:spPr/>
      <dgm:t>
        <a:bodyPr/>
        <a:lstStyle/>
        <a:p>
          <a:endParaRPr lang="en-US" sz="1200"/>
        </a:p>
      </dgm:t>
    </dgm:pt>
    <dgm:pt modelId="{CEDB90F6-BD22-4E1E-A833-7C556D7E27BA}">
      <dgm:prSet phldrT="[Text]" custT="1"/>
      <dgm:spPr/>
      <dgm:t>
        <a:bodyPr/>
        <a:lstStyle/>
        <a:p>
          <a:r>
            <a:rPr lang="en-US" sz="3200" dirty="0" smtClean="0">
              <a:solidFill>
                <a:schemeClr val="tx1"/>
              </a:solidFill>
            </a:rPr>
            <a:t>   Mutually Reinforcing Activities</a:t>
          </a:r>
          <a:endParaRPr lang="en-US" sz="3200" dirty="0">
            <a:solidFill>
              <a:schemeClr val="tx1"/>
            </a:solidFill>
          </a:endParaRPr>
        </a:p>
      </dgm:t>
    </dgm:pt>
    <dgm:pt modelId="{E3AD3E9D-DDC5-4512-AC02-ACB47B8DF58F}" type="parTrans" cxnId="{9A8B2977-DE10-4F78-8E22-3E2BD0437BF5}">
      <dgm:prSet/>
      <dgm:spPr/>
      <dgm:t>
        <a:bodyPr/>
        <a:lstStyle/>
        <a:p>
          <a:endParaRPr lang="en-US" sz="1200"/>
        </a:p>
      </dgm:t>
    </dgm:pt>
    <dgm:pt modelId="{A3E4E335-3A71-412D-85C9-9ECFE8858C51}" type="sibTrans" cxnId="{9A8B2977-DE10-4F78-8E22-3E2BD0437BF5}">
      <dgm:prSet/>
      <dgm:spPr/>
      <dgm:t>
        <a:bodyPr/>
        <a:lstStyle/>
        <a:p>
          <a:endParaRPr lang="en-US" sz="1200"/>
        </a:p>
      </dgm:t>
    </dgm:pt>
    <dgm:pt modelId="{2230EFC2-C467-4C3D-94F5-B2DE39721F91}">
      <dgm:prSet phldrT="[Text]" custT="1"/>
      <dgm:spPr/>
      <dgm:t>
        <a:bodyPr/>
        <a:lstStyle/>
        <a:p>
          <a:r>
            <a:rPr lang="en-US" sz="3200" dirty="0" smtClean="0">
              <a:solidFill>
                <a:schemeClr val="tx1"/>
              </a:solidFill>
            </a:rPr>
            <a:t>   Continuous Communications</a:t>
          </a:r>
          <a:endParaRPr lang="en-US" sz="3200" dirty="0">
            <a:solidFill>
              <a:schemeClr val="tx1"/>
            </a:solidFill>
          </a:endParaRPr>
        </a:p>
      </dgm:t>
    </dgm:pt>
    <dgm:pt modelId="{7596C73B-69D5-4B9F-AA73-EAD5F21A8C4E}" type="parTrans" cxnId="{5B4D3B11-8488-41EE-A8A6-2B7F3CB3553C}">
      <dgm:prSet/>
      <dgm:spPr/>
      <dgm:t>
        <a:bodyPr/>
        <a:lstStyle/>
        <a:p>
          <a:endParaRPr lang="en-US" sz="1200"/>
        </a:p>
      </dgm:t>
    </dgm:pt>
    <dgm:pt modelId="{05296091-FADC-41E5-976E-DA17FA4A5DB2}" type="sibTrans" cxnId="{5B4D3B11-8488-41EE-A8A6-2B7F3CB3553C}">
      <dgm:prSet/>
      <dgm:spPr/>
      <dgm:t>
        <a:bodyPr/>
        <a:lstStyle/>
        <a:p>
          <a:endParaRPr lang="en-US" sz="1200"/>
        </a:p>
      </dgm:t>
    </dgm:pt>
    <dgm:pt modelId="{6D970902-2042-46F7-9D46-88DE451A9C68}">
      <dgm:prSet phldrT="[Text]" custT="1"/>
      <dgm:spPr/>
      <dgm:t>
        <a:bodyPr/>
        <a:lstStyle/>
        <a:p>
          <a:r>
            <a:rPr lang="en-US" sz="3200" dirty="0" smtClean="0">
              <a:solidFill>
                <a:schemeClr val="tx1"/>
              </a:solidFill>
            </a:rPr>
            <a:t>   Backbone Organization</a:t>
          </a:r>
          <a:endParaRPr lang="en-US" sz="3200" dirty="0">
            <a:solidFill>
              <a:schemeClr val="tx1"/>
            </a:solidFill>
          </a:endParaRPr>
        </a:p>
      </dgm:t>
    </dgm:pt>
    <dgm:pt modelId="{BDFD5410-E427-4707-8A6F-34CBAA07E676}" type="parTrans" cxnId="{824C900E-9256-4430-93EF-434FF3091947}">
      <dgm:prSet/>
      <dgm:spPr/>
      <dgm:t>
        <a:bodyPr/>
        <a:lstStyle/>
        <a:p>
          <a:endParaRPr lang="en-US" sz="1200"/>
        </a:p>
      </dgm:t>
    </dgm:pt>
    <dgm:pt modelId="{4266DF5E-E3FE-4610-8709-124BF5D091FB}" type="sibTrans" cxnId="{824C900E-9256-4430-93EF-434FF3091947}">
      <dgm:prSet/>
      <dgm:spPr/>
      <dgm:t>
        <a:bodyPr/>
        <a:lstStyle/>
        <a:p>
          <a:endParaRPr lang="en-US" sz="1200"/>
        </a:p>
      </dgm:t>
    </dgm:pt>
    <dgm:pt modelId="{C9A5DB3B-30B8-4AD9-B782-C34918BFAFB3}" type="pres">
      <dgm:prSet presAssocID="{EDE17292-DDAD-4513-9057-77EBB8FB4471}" presName="Name0" presStyleCnt="0">
        <dgm:presLayoutVars>
          <dgm:chMax val="5"/>
          <dgm:chPref val="5"/>
          <dgm:dir/>
          <dgm:animLvl val="lvl"/>
        </dgm:presLayoutVars>
      </dgm:prSet>
      <dgm:spPr/>
    </dgm:pt>
    <dgm:pt modelId="{7245EC24-D46E-4EED-93E8-DBACB4F1B6C0}" type="pres">
      <dgm:prSet presAssocID="{C9EBA7FD-AA11-4109-B98C-21CA2B0330E6}" presName="parentText1" presStyleLbl="node1" presStyleIdx="0" presStyleCnt="5" custScaleX="91087" custLinFactNeighborX="11014" custLinFactNeighborY="-26235">
        <dgm:presLayoutVars>
          <dgm:chMax/>
          <dgm:chPref val="3"/>
          <dgm:bulletEnabled val="1"/>
        </dgm:presLayoutVars>
      </dgm:prSet>
      <dgm:spPr/>
      <dgm:t>
        <a:bodyPr/>
        <a:lstStyle/>
        <a:p>
          <a:endParaRPr lang="en-US"/>
        </a:p>
      </dgm:t>
    </dgm:pt>
    <dgm:pt modelId="{443D3A77-3E40-480E-88C6-DCD714295345}" type="pres">
      <dgm:prSet presAssocID="{345566D3-827B-4CA3-8C9D-2A634CE4E7FB}" presName="parentText2" presStyleLbl="node1" presStyleIdx="1" presStyleCnt="5" custScaleX="102129" custScaleY="109031" custLinFactNeighborX="7141" custLinFactNeighborY="-12405">
        <dgm:presLayoutVars>
          <dgm:chMax/>
          <dgm:chPref val="3"/>
          <dgm:bulletEnabled val="1"/>
        </dgm:presLayoutVars>
      </dgm:prSet>
      <dgm:spPr/>
      <dgm:t>
        <a:bodyPr/>
        <a:lstStyle/>
        <a:p>
          <a:endParaRPr lang="en-US"/>
        </a:p>
      </dgm:t>
    </dgm:pt>
    <dgm:pt modelId="{7FE0A88D-ABC3-4E32-BF2B-CBE1C1936A69}" type="pres">
      <dgm:prSet presAssocID="{CEDB90F6-BD22-4E1E-A833-7C556D7E27BA}" presName="parentText3" presStyleLbl="node1" presStyleIdx="2" presStyleCnt="5" custLinFactNeighborX="10040" custLinFactNeighborY="-5216">
        <dgm:presLayoutVars>
          <dgm:chMax/>
          <dgm:chPref val="3"/>
          <dgm:bulletEnabled val="1"/>
        </dgm:presLayoutVars>
      </dgm:prSet>
      <dgm:spPr/>
      <dgm:t>
        <a:bodyPr/>
        <a:lstStyle/>
        <a:p>
          <a:endParaRPr lang="en-US"/>
        </a:p>
      </dgm:t>
    </dgm:pt>
    <dgm:pt modelId="{09BC4557-3EA1-4727-A6D8-EBE358D1B1BA}" type="pres">
      <dgm:prSet presAssocID="{2230EFC2-C467-4C3D-94F5-B2DE39721F91}" presName="parentText4" presStyleLbl="node1" presStyleIdx="3" presStyleCnt="5" custScaleX="124467" custLinFactNeighborX="3042" custLinFactNeighborY="-4411">
        <dgm:presLayoutVars>
          <dgm:chMax/>
          <dgm:chPref val="3"/>
          <dgm:bulletEnabled val="1"/>
        </dgm:presLayoutVars>
      </dgm:prSet>
      <dgm:spPr/>
      <dgm:t>
        <a:bodyPr/>
        <a:lstStyle/>
        <a:p>
          <a:endParaRPr lang="en-US"/>
        </a:p>
      </dgm:t>
    </dgm:pt>
    <dgm:pt modelId="{7B358179-C02B-4685-B789-328F863AEF49}" type="pres">
      <dgm:prSet presAssocID="{6D970902-2042-46F7-9D46-88DE451A9C68}" presName="parentText5" presStyleLbl="node1" presStyleIdx="4" presStyleCnt="5" custScaleX="176252" custLinFactNeighborX="-10516" custLinFactNeighborY="9170">
        <dgm:presLayoutVars>
          <dgm:chMax/>
          <dgm:chPref val="3"/>
          <dgm:bulletEnabled val="1"/>
        </dgm:presLayoutVars>
      </dgm:prSet>
      <dgm:spPr/>
      <dgm:t>
        <a:bodyPr/>
        <a:lstStyle/>
        <a:p>
          <a:endParaRPr lang="en-US"/>
        </a:p>
      </dgm:t>
    </dgm:pt>
  </dgm:ptLst>
  <dgm:cxnLst>
    <dgm:cxn modelId="{9A8B2977-DE10-4F78-8E22-3E2BD0437BF5}" srcId="{EDE17292-DDAD-4513-9057-77EBB8FB4471}" destId="{CEDB90F6-BD22-4E1E-A833-7C556D7E27BA}" srcOrd="2" destOrd="0" parTransId="{E3AD3E9D-DDC5-4512-AC02-ACB47B8DF58F}" sibTransId="{A3E4E335-3A71-412D-85C9-9ECFE8858C51}"/>
    <dgm:cxn modelId="{BB82EDD6-7AA1-4018-B1DD-36080131B947}" srcId="{EDE17292-DDAD-4513-9057-77EBB8FB4471}" destId="{345566D3-827B-4CA3-8C9D-2A634CE4E7FB}" srcOrd="1" destOrd="0" parTransId="{3C42A854-F300-40EE-BB2C-06B11B8496E2}" sibTransId="{8C9C7BC5-494B-4E49-B09C-BE0B9F3CB1BC}"/>
    <dgm:cxn modelId="{60C53DC9-A449-4360-9ECE-CEBFD24006CA}" srcId="{EDE17292-DDAD-4513-9057-77EBB8FB4471}" destId="{C9EBA7FD-AA11-4109-B98C-21CA2B0330E6}" srcOrd="0" destOrd="0" parTransId="{61285AAB-B878-42CB-8B88-94D1FC8F2C4D}" sibTransId="{DC527317-141C-4815-A8B0-D16DEBC8452B}"/>
    <dgm:cxn modelId="{13110C00-4797-4735-ABE1-C638E85482DF}" type="presOf" srcId="{2230EFC2-C467-4C3D-94F5-B2DE39721F91}" destId="{09BC4557-3EA1-4727-A6D8-EBE358D1B1BA}" srcOrd="0" destOrd="0" presId="urn:microsoft.com/office/officeart/2009/3/layout/IncreasingArrowsProcess"/>
    <dgm:cxn modelId="{824C900E-9256-4430-93EF-434FF3091947}" srcId="{EDE17292-DDAD-4513-9057-77EBB8FB4471}" destId="{6D970902-2042-46F7-9D46-88DE451A9C68}" srcOrd="4" destOrd="0" parTransId="{BDFD5410-E427-4707-8A6F-34CBAA07E676}" sibTransId="{4266DF5E-E3FE-4610-8709-124BF5D091FB}"/>
    <dgm:cxn modelId="{8E924777-1518-40F9-BF6C-5AB2C739BCF0}" type="presOf" srcId="{CEDB90F6-BD22-4E1E-A833-7C556D7E27BA}" destId="{7FE0A88D-ABC3-4E32-BF2B-CBE1C1936A69}" srcOrd="0" destOrd="0" presId="urn:microsoft.com/office/officeart/2009/3/layout/IncreasingArrowsProcess"/>
    <dgm:cxn modelId="{46817911-FB96-4002-9586-334891CB99A6}" type="presOf" srcId="{345566D3-827B-4CA3-8C9D-2A634CE4E7FB}" destId="{443D3A77-3E40-480E-88C6-DCD714295345}" srcOrd="0" destOrd="0" presId="urn:microsoft.com/office/officeart/2009/3/layout/IncreasingArrowsProcess"/>
    <dgm:cxn modelId="{94EBF424-29D2-4EE2-8B81-E0A7B3A885DE}" type="presOf" srcId="{EDE17292-DDAD-4513-9057-77EBB8FB4471}" destId="{C9A5DB3B-30B8-4AD9-B782-C34918BFAFB3}" srcOrd="0" destOrd="0" presId="urn:microsoft.com/office/officeart/2009/3/layout/IncreasingArrowsProcess"/>
    <dgm:cxn modelId="{5B4D3B11-8488-41EE-A8A6-2B7F3CB3553C}" srcId="{EDE17292-DDAD-4513-9057-77EBB8FB4471}" destId="{2230EFC2-C467-4C3D-94F5-B2DE39721F91}" srcOrd="3" destOrd="0" parTransId="{7596C73B-69D5-4B9F-AA73-EAD5F21A8C4E}" sibTransId="{05296091-FADC-41E5-976E-DA17FA4A5DB2}"/>
    <dgm:cxn modelId="{D1E433AA-98AB-47FD-A2ED-26B6717AC8B8}" type="presOf" srcId="{C9EBA7FD-AA11-4109-B98C-21CA2B0330E6}" destId="{7245EC24-D46E-4EED-93E8-DBACB4F1B6C0}" srcOrd="0" destOrd="0" presId="urn:microsoft.com/office/officeart/2009/3/layout/IncreasingArrowsProcess"/>
    <dgm:cxn modelId="{B29CA6B8-14DD-4B04-8F87-0B5F4E8FEE87}" type="presOf" srcId="{6D970902-2042-46F7-9D46-88DE451A9C68}" destId="{7B358179-C02B-4685-B789-328F863AEF49}" srcOrd="0" destOrd="0" presId="urn:microsoft.com/office/officeart/2009/3/layout/IncreasingArrowsProcess"/>
    <dgm:cxn modelId="{20EC51A4-879A-4611-8C70-29A38321AD36}" type="presParOf" srcId="{C9A5DB3B-30B8-4AD9-B782-C34918BFAFB3}" destId="{7245EC24-D46E-4EED-93E8-DBACB4F1B6C0}" srcOrd="0" destOrd="0" presId="urn:microsoft.com/office/officeart/2009/3/layout/IncreasingArrowsProcess"/>
    <dgm:cxn modelId="{3331DB50-951A-45D9-B3FC-F5D4688DA31A}" type="presParOf" srcId="{C9A5DB3B-30B8-4AD9-B782-C34918BFAFB3}" destId="{443D3A77-3E40-480E-88C6-DCD714295345}" srcOrd="1" destOrd="0" presId="urn:microsoft.com/office/officeart/2009/3/layout/IncreasingArrowsProcess"/>
    <dgm:cxn modelId="{126F78ED-3B80-4A10-A05C-1375ED6D11C2}" type="presParOf" srcId="{C9A5DB3B-30B8-4AD9-B782-C34918BFAFB3}" destId="{7FE0A88D-ABC3-4E32-BF2B-CBE1C1936A69}" srcOrd="2" destOrd="0" presId="urn:microsoft.com/office/officeart/2009/3/layout/IncreasingArrowsProcess"/>
    <dgm:cxn modelId="{7916EC71-219F-4E3D-B1B1-77C760B6443C}" type="presParOf" srcId="{C9A5DB3B-30B8-4AD9-B782-C34918BFAFB3}" destId="{09BC4557-3EA1-4727-A6D8-EBE358D1B1BA}" srcOrd="3" destOrd="0" presId="urn:microsoft.com/office/officeart/2009/3/layout/IncreasingArrowsProcess"/>
    <dgm:cxn modelId="{4444D2A4-0503-4B40-8D2D-55D244DBB02B}" type="presParOf" srcId="{C9A5DB3B-30B8-4AD9-B782-C34918BFAFB3}" destId="{7B358179-C02B-4685-B789-328F863AEF49}" srcOrd="4"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4900FA-02E6-4C54-A4B7-A3E1493D57F6}" type="doc">
      <dgm:prSet loTypeId="urn:microsoft.com/office/officeart/2005/8/layout/gear1" loCatId="process" qsTypeId="urn:microsoft.com/office/officeart/2005/8/quickstyle/3d7" qsCatId="3D" csTypeId="urn:microsoft.com/office/officeart/2005/8/colors/colorful5" csCatId="colorful" phldr="1"/>
      <dgm:spPr/>
    </dgm:pt>
    <dgm:pt modelId="{66A4641D-6A9E-4C40-A5DC-3CE14313B3E7}">
      <dgm:prSet phldrT="[Text]"/>
      <dgm:spPr/>
      <dgm:t>
        <a:bodyPr/>
        <a:lstStyle/>
        <a:p>
          <a:r>
            <a:rPr lang="en-US" dirty="0" smtClean="0"/>
            <a:t>Data Intermediary</a:t>
          </a:r>
        </a:p>
        <a:p>
          <a:r>
            <a:rPr lang="en-US" dirty="0" smtClean="0"/>
            <a:t>Community Indicators</a:t>
          </a:r>
          <a:endParaRPr lang="en-US" dirty="0"/>
        </a:p>
      </dgm:t>
    </dgm:pt>
    <dgm:pt modelId="{241B61EE-08AC-48B3-B9E9-C372119DBD16}" type="parTrans" cxnId="{5C392F06-D384-445D-8151-EC0B32276D37}">
      <dgm:prSet/>
      <dgm:spPr/>
      <dgm:t>
        <a:bodyPr/>
        <a:lstStyle/>
        <a:p>
          <a:endParaRPr lang="en-US"/>
        </a:p>
      </dgm:t>
    </dgm:pt>
    <dgm:pt modelId="{305D858D-5C99-4CE5-88A6-90FB1B4A73BA}" type="sibTrans" cxnId="{5C392F06-D384-445D-8151-EC0B32276D37}">
      <dgm:prSet/>
      <dgm:spPr/>
      <dgm:t>
        <a:bodyPr/>
        <a:lstStyle/>
        <a:p>
          <a:endParaRPr lang="en-US"/>
        </a:p>
      </dgm:t>
    </dgm:pt>
    <dgm:pt modelId="{69A0FEB5-EDA5-4885-A1BC-0E79B3A0594F}">
      <dgm:prSet phldrT="[Text]"/>
      <dgm:spPr/>
      <dgm:t>
        <a:bodyPr/>
        <a:lstStyle/>
        <a:p>
          <a:r>
            <a:rPr lang="en-US" dirty="0" smtClean="0"/>
            <a:t>Research and Analyses</a:t>
          </a:r>
          <a:endParaRPr lang="en-US" dirty="0"/>
        </a:p>
      </dgm:t>
    </dgm:pt>
    <dgm:pt modelId="{C2A52C62-6983-41D8-AD0F-5838E1D270EA}" type="parTrans" cxnId="{0DCE602F-DA38-4A8A-8E97-7827CB530C74}">
      <dgm:prSet/>
      <dgm:spPr/>
      <dgm:t>
        <a:bodyPr/>
        <a:lstStyle/>
        <a:p>
          <a:endParaRPr lang="en-US"/>
        </a:p>
      </dgm:t>
    </dgm:pt>
    <dgm:pt modelId="{C4B7F03D-3174-4839-B0E7-5B6EDFAD760F}" type="sibTrans" cxnId="{0DCE602F-DA38-4A8A-8E97-7827CB530C74}">
      <dgm:prSet/>
      <dgm:spPr/>
      <dgm:t>
        <a:bodyPr/>
        <a:lstStyle/>
        <a:p>
          <a:endParaRPr lang="en-US"/>
        </a:p>
      </dgm:t>
    </dgm:pt>
    <dgm:pt modelId="{6D54F012-80DB-420B-B1B2-342C682CE2E4}">
      <dgm:prSet phldrT="[Text]"/>
      <dgm:spPr/>
      <dgm:t>
        <a:bodyPr/>
        <a:lstStyle/>
        <a:p>
          <a:r>
            <a:rPr lang="en-US" dirty="0" smtClean="0"/>
            <a:t>BI</a:t>
          </a:r>
          <a:endParaRPr lang="en-US" dirty="0"/>
        </a:p>
      </dgm:t>
    </dgm:pt>
    <dgm:pt modelId="{FC8E70D3-62DE-411A-B32B-911D036909BA}" type="parTrans" cxnId="{D905BB65-98C7-4AFB-B83F-E4A30843DE59}">
      <dgm:prSet/>
      <dgm:spPr/>
      <dgm:t>
        <a:bodyPr/>
        <a:lstStyle/>
        <a:p>
          <a:endParaRPr lang="en-US"/>
        </a:p>
      </dgm:t>
    </dgm:pt>
    <dgm:pt modelId="{B330DF00-0CE3-4CEC-839D-9EF120E1B845}" type="sibTrans" cxnId="{D905BB65-98C7-4AFB-B83F-E4A30843DE59}">
      <dgm:prSet/>
      <dgm:spPr/>
      <dgm:t>
        <a:bodyPr/>
        <a:lstStyle/>
        <a:p>
          <a:endParaRPr lang="en-US"/>
        </a:p>
      </dgm:t>
    </dgm:pt>
    <dgm:pt modelId="{B84F5943-C129-4C0B-842D-4377DCDBDCEC}" type="pres">
      <dgm:prSet presAssocID="{FA4900FA-02E6-4C54-A4B7-A3E1493D57F6}" presName="composite" presStyleCnt="0">
        <dgm:presLayoutVars>
          <dgm:chMax val="3"/>
          <dgm:animLvl val="lvl"/>
          <dgm:resizeHandles val="exact"/>
        </dgm:presLayoutVars>
      </dgm:prSet>
      <dgm:spPr/>
    </dgm:pt>
    <dgm:pt modelId="{2C368790-169D-49E5-9ACB-25C9D92D8755}" type="pres">
      <dgm:prSet presAssocID="{66A4641D-6A9E-4C40-A5DC-3CE14313B3E7}" presName="gear1" presStyleLbl="node1" presStyleIdx="0" presStyleCnt="3">
        <dgm:presLayoutVars>
          <dgm:chMax val="1"/>
          <dgm:bulletEnabled val="1"/>
        </dgm:presLayoutVars>
      </dgm:prSet>
      <dgm:spPr/>
      <dgm:t>
        <a:bodyPr/>
        <a:lstStyle/>
        <a:p>
          <a:endParaRPr lang="en-US"/>
        </a:p>
      </dgm:t>
    </dgm:pt>
    <dgm:pt modelId="{66F7E652-03B8-4018-B350-E07DD5733DA6}" type="pres">
      <dgm:prSet presAssocID="{66A4641D-6A9E-4C40-A5DC-3CE14313B3E7}" presName="gear1srcNode" presStyleLbl="node1" presStyleIdx="0" presStyleCnt="3"/>
      <dgm:spPr/>
      <dgm:t>
        <a:bodyPr/>
        <a:lstStyle/>
        <a:p>
          <a:endParaRPr lang="en-US"/>
        </a:p>
      </dgm:t>
    </dgm:pt>
    <dgm:pt modelId="{0698BD5F-2018-44D8-ADB8-3736C184F657}" type="pres">
      <dgm:prSet presAssocID="{66A4641D-6A9E-4C40-A5DC-3CE14313B3E7}" presName="gear1dstNode" presStyleLbl="node1" presStyleIdx="0" presStyleCnt="3"/>
      <dgm:spPr/>
      <dgm:t>
        <a:bodyPr/>
        <a:lstStyle/>
        <a:p>
          <a:endParaRPr lang="en-US"/>
        </a:p>
      </dgm:t>
    </dgm:pt>
    <dgm:pt modelId="{A1333321-5264-4ACA-A590-C797FD287D1E}" type="pres">
      <dgm:prSet presAssocID="{69A0FEB5-EDA5-4885-A1BC-0E79B3A0594F}" presName="gear2" presStyleLbl="node1" presStyleIdx="1" presStyleCnt="3" custScaleX="125000" custScaleY="115000" custLinFactNeighborX="-8333">
        <dgm:presLayoutVars>
          <dgm:chMax val="1"/>
          <dgm:bulletEnabled val="1"/>
        </dgm:presLayoutVars>
      </dgm:prSet>
      <dgm:spPr/>
      <dgm:t>
        <a:bodyPr/>
        <a:lstStyle/>
        <a:p>
          <a:endParaRPr lang="en-US"/>
        </a:p>
      </dgm:t>
    </dgm:pt>
    <dgm:pt modelId="{9A8D0056-FFDC-4DCD-B2CC-9276B89C30A0}" type="pres">
      <dgm:prSet presAssocID="{69A0FEB5-EDA5-4885-A1BC-0E79B3A0594F}" presName="gear2srcNode" presStyleLbl="node1" presStyleIdx="1" presStyleCnt="3"/>
      <dgm:spPr/>
      <dgm:t>
        <a:bodyPr/>
        <a:lstStyle/>
        <a:p>
          <a:endParaRPr lang="en-US"/>
        </a:p>
      </dgm:t>
    </dgm:pt>
    <dgm:pt modelId="{65EC841F-689C-4546-8D00-86480C9FB76E}" type="pres">
      <dgm:prSet presAssocID="{69A0FEB5-EDA5-4885-A1BC-0E79B3A0594F}" presName="gear2dstNode" presStyleLbl="node1" presStyleIdx="1" presStyleCnt="3"/>
      <dgm:spPr/>
      <dgm:t>
        <a:bodyPr/>
        <a:lstStyle/>
        <a:p>
          <a:endParaRPr lang="en-US"/>
        </a:p>
      </dgm:t>
    </dgm:pt>
    <dgm:pt modelId="{54664236-7B55-4F73-BE1D-B5E98B02BC0C}" type="pres">
      <dgm:prSet presAssocID="{6D54F012-80DB-420B-B1B2-342C682CE2E4}" presName="gear3" presStyleLbl="node1" presStyleIdx="2" presStyleCnt="3" custLinFactNeighborX="7666"/>
      <dgm:spPr/>
      <dgm:t>
        <a:bodyPr/>
        <a:lstStyle/>
        <a:p>
          <a:endParaRPr lang="en-US"/>
        </a:p>
      </dgm:t>
    </dgm:pt>
    <dgm:pt modelId="{491B78CF-2543-48A8-B9B2-6C1AA8BF5564}" type="pres">
      <dgm:prSet presAssocID="{6D54F012-80DB-420B-B1B2-342C682CE2E4}" presName="gear3tx" presStyleLbl="node1" presStyleIdx="2" presStyleCnt="3">
        <dgm:presLayoutVars>
          <dgm:chMax val="1"/>
          <dgm:bulletEnabled val="1"/>
        </dgm:presLayoutVars>
      </dgm:prSet>
      <dgm:spPr/>
      <dgm:t>
        <a:bodyPr/>
        <a:lstStyle/>
        <a:p>
          <a:endParaRPr lang="en-US"/>
        </a:p>
      </dgm:t>
    </dgm:pt>
    <dgm:pt modelId="{861FF2C1-F879-4585-BD97-295752928DE8}" type="pres">
      <dgm:prSet presAssocID="{6D54F012-80DB-420B-B1B2-342C682CE2E4}" presName="gear3srcNode" presStyleLbl="node1" presStyleIdx="2" presStyleCnt="3"/>
      <dgm:spPr/>
      <dgm:t>
        <a:bodyPr/>
        <a:lstStyle/>
        <a:p>
          <a:endParaRPr lang="en-US"/>
        </a:p>
      </dgm:t>
    </dgm:pt>
    <dgm:pt modelId="{D0FE3E88-3746-444C-837C-30B653DA5ED0}" type="pres">
      <dgm:prSet presAssocID="{6D54F012-80DB-420B-B1B2-342C682CE2E4}" presName="gear3dstNode" presStyleLbl="node1" presStyleIdx="2" presStyleCnt="3"/>
      <dgm:spPr/>
      <dgm:t>
        <a:bodyPr/>
        <a:lstStyle/>
        <a:p>
          <a:endParaRPr lang="en-US"/>
        </a:p>
      </dgm:t>
    </dgm:pt>
    <dgm:pt modelId="{D39C2802-F340-486A-A20E-8D51570A43FA}" type="pres">
      <dgm:prSet presAssocID="{305D858D-5C99-4CE5-88A6-90FB1B4A73BA}" presName="connector1" presStyleLbl="sibTrans2D1" presStyleIdx="0" presStyleCnt="3"/>
      <dgm:spPr/>
      <dgm:t>
        <a:bodyPr/>
        <a:lstStyle/>
        <a:p>
          <a:endParaRPr lang="en-US"/>
        </a:p>
      </dgm:t>
    </dgm:pt>
    <dgm:pt modelId="{B80D0BBA-FF7C-4AE9-BB61-16884F21BA7F}" type="pres">
      <dgm:prSet presAssocID="{C4B7F03D-3174-4839-B0E7-5B6EDFAD760F}" presName="connector2" presStyleLbl="sibTrans2D1" presStyleIdx="1" presStyleCnt="3" custLinFactNeighborX="-13521" custLinFactNeighborY="-2163"/>
      <dgm:spPr/>
      <dgm:t>
        <a:bodyPr/>
        <a:lstStyle/>
        <a:p>
          <a:endParaRPr lang="en-US"/>
        </a:p>
      </dgm:t>
    </dgm:pt>
    <dgm:pt modelId="{18B9C45D-49BD-4470-839F-F4B71183B54B}" type="pres">
      <dgm:prSet presAssocID="{B330DF00-0CE3-4CEC-839D-9EF120E1B845}" presName="connector3" presStyleLbl="sibTrans2D1" presStyleIdx="2" presStyleCnt="3"/>
      <dgm:spPr/>
      <dgm:t>
        <a:bodyPr/>
        <a:lstStyle/>
        <a:p>
          <a:endParaRPr lang="en-US"/>
        </a:p>
      </dgm:t>
    </dgm:pt>
  </dgm:ptLst>
  <dgm:cxnLst>
    <dgm:cxn modelId="{F38290FB-A5E4-408C-8699-2455326DF778}" type="presOf" srcId="{6D54F012-80DB-420B-B1B2-342C682CE2E4}" destId="{861FF2C1-F879-4585-BD97-295752928DE8}" srcOrd="2" destOrd="0" presId="urn:microsoft.com/office/officeart/2005/8/layout/gear1"/>
    <dgm:cxn modelId="{9C4ACFA5-CFDE-45F9-9A6E-58DF1F2FDD89}" type="presOf" srcId="{66A4641D-6A9E-4C40-A5DC-3CE14313B3E7}" destId="{0698BD5F-2018-44D8-ADB8-3736C184F657}" srcOrd="2" destOrd="0" presId="urn:microsoft.com/office/officeart/2005/8/layout/gear1"/>
    <dgm:cxn modelId="{5C392F06-D384-445D-8151-EC0B32276D37}" srcId="{FA4900FA-02E6-4C54-A4B7-A3E1493D57F6}" destId="{66A4641D-6A9E-4C40-A5DC-3CE14313B3E7}" srcOrd="0" destOrd="0" parTransId="{241B61EE-08AC-48B3-B9E9-C372119DBD16}" sibTransId="{305D858D-5C99-4CE5-88A6-90FB1B4A73BA}"/>
    <dgm:cxn modelId="{B01FDBB6-D20F-4D70-8683-CAE0A13BF0AD}" type="presOf" srcId="{C4B7F03D-3174-4839-B0E7-5B6EDFAD760F}" destId="{B80D0BBA-FF7C-4AE9-BB61-16884F21BA7F}" srcOrd="0" destOrd="0" presId="urn:microsoft.com/office/officeart/2005/8/layout/gear1"/>
    <dgm:cxn modelId="{4214D441-0C0B-4101-B7EA-297FBCBF93EF}" type="presOf" srcId="{6D54F012-80DB-420B-B1B2-342C682CE2E4}" destId="{D0FE3E88-3746-444C-837C-30B653DA5ED0}" srcOrd="3" destOrd="0" presId="urn:microsoft.com/office/officeart/2005/8/layout/gear1"/>
    <dgm:cxn modelId="{20651070-8811-4794-915A-26278C4FBCAE}" type="presOf" srcId="{69A0FEB5-EDA5-4885-A1BC-0E79B3A0594F}" destId="{A1333321-5264-4ACA-A590-C797FD287D1E}" srcOrd="0" destOrd="0" presId="urn:microsoft.com/office/officeart/2005/8/layout/gear1"/>
    <dgm:cxn modelId="{C81F877D-4A19-4FE4-AF13-8F5865A23D4D}" type="presOf" srcId="{69A0FEB5-EDA5-4885-A1BC-0E79B3A0594F}" destId="{65EC841F-689C-4546-8D00-86480C9FB76E}" srcOrd="2" destOrd="0" presId="urn:microsoft.com/office/officeart/2005/8/layout/gear1"/>
    <dgm:cxn modelId="{0DCE602F-DA38-4A8A-8E97-7827CB530C74}" srcId="{FA4900FA-02E6-4C54-A4B7-A3E1493D57F6}" destId="{69A0FEB5-EDA5-4885-A1BC-0E79B3A0594F}" srcOrd="1" destOrd="0" parTransId="{C2A52C62-6983-41D8-AD0F-5838E1D270EA}" sibTransId="{C4B7F03D-3174-4839-B0E7-5B6EDFAD760F}"/>
    <dgm:cxn modelId="{75A9F6FC-0E49-4ABA-B107-997B8B86EE17}" type="presOf" srcId="{6D54F012-80DB-420B-B1B2-342C682CE2E4}" destId="{491B78CF-2543-48A8-B9B2-6C1AA8BF5564}" srcOrd="1" destOrd="0" presId="urn:microsoft.com/office/officeart/2005/8/layout/gear1"/>
    <dgm:cxn modelId="{1B2AB4FD-3EE4-470A-954A-E09F85119BFD}" type="presOf" srcId="{66A4641D-6A9E-4C40-A5DC-3CE14313B3E7}" destId="{2C368790-169D-49E5-9ACB-25C9D92D8755}" srcOrd="0" destOrd="0" presId="urn:microsoft.com/office/officeart/2005/8/layout/gear1"/>
    <dgm:cxn modelId="{74EFD8A8-B436-4440-AAE8-9D3401ED927F}" type="presOf" srcId="{FA4900FA-02E6-4C54-A4B7-A3E1493D57F6}" destId="{B84F5943-C129-4C0B-842D-4377DCDBDCEC}" srcOrd="0" destOrd="0" presId="urn:microsoft.com/office/officeart/2005/8/layout/gear1"/>
    <dgm:cxn modelId="{0BC5C28F-5DB9-4FA0-9B14-D90FE62FDC10}" type="presOf" srcId="{69A0FEB5-EDA5-4885-A1BC-0E79B3A0594F}" destId="{9A8D0056-FFDC-4DCD-B2CC-9276B89C30A0}" srcOrd="1" destOrd="0" presId="urn:microsoft.com/office/officeart/2005/8/layout/gear1"/>
    <dgm:cxn modelId="{2227319C-03D9-4732-BE66-3947C46CE301}" type="presOf" srcId="{B330DF00-0CE3-4CEC-839D-9EF120E1B845}" destId="{18B9C45D-49BD-4470-839F-F4B71183B54B}" srcOrd="0" destOrd="0" presId="urn:microsoft.com/office/officeart/2005/8/layout/gear1"/>
    <dgm:cxn modelId="{D905BB65-98C7-4AFB-B83F-E4A30843DE59}" srcId="{FA4900FA-02E6-4C54-A4B7-A3E1493D57F6}" destId="{6D54F012-80DB-420B-B1B2-342C682CE2E4}" srcOrd="2" destOrd="0" parTransId="{FC8E70D3-62DE-411A-B32B-911D036909BA}" sibTransId="{B330DF00-0CE3-4CEC-839D-9EF120E1B845}"/>
    <dgm:cxn modelId="{4355F57B-AFA6-4596-8273-B6BB03E326FD}" type="presOf" srcId="{305D858D-5C99-4CE5-88A6-90FB1B4A73BA}" destId="{D39C2802-F340-486A-A20E-8D51570A43FA}" srcOrd="0" destOrd="0" presId="urn:microsoft.com/office/officeart/2005/8/layout/gear1"/>
    <dgm:cxn modelId="{33924889-1562-4FA4-A7B3-EC842F992451}" type="presOf" srcId="{6D54F012-80DB-420B-B1B2-342C682CE2E4}" destId="{54664236-7B55-4F73-BE1D-B5E98B02BC0C}" srcOrd="0" destOrd="0" presId="urn:microsoft.com/office/officeart/2005/8/layout/gear1"/>
    <dgm:cxn modelId="{5200E628-5772-4BE2-B2B6-AB1CCA9EB99E}" type="presOf" srcId="{66A4641D-6A9E-4C40-A5DC-3CE14313B3E7}" destId="{66F7E652-03B8-4018-B350-E07DD5733DA6}" srcOrd="1" destOrd="0" presId="urn:microsoft.com/office/officeart/2005/8/layout/gear1"/>
    <dgm:cxn modelId="{BEF110D7-4EA7-4A85-A9A8-7EEC4A883EE9}" type="presParOf" srcId="{B84F5943-C129-4C0B-842D-4377DCDBDCEC}" destId="{2C368790-169D-49E5-9ACB-25C9D92D8755}" srcOrd="0" destOrd="0" presId="urn:microsoft.com/office/officeart/2005/8/layout/gear1"/>
    <dgm:cxn modelId="{B7334172-7060-46C4-849A-80F5B1F60F25}" type="presParOf" srcId="{B84F5943-C129-4C0B-842D-4377DCDBDCEC}" destId="{66F7E652-03B8-4018-B350-E07DD5733DA6}" srcOrd="1" destOrd="0" presId="urn:microsoft.com/office/officeart/2005/8/layout/gear1"/>
    <dgm:cxn modelId="{CEC987DC-B88F-456D-9DE1-5B4E81D9DC90}" type="presParOf" srcId="{B84F5943-C129-4C0B-842D-4377DCDBDCEC}" destId="{0698BD5F-2018-44D8-ADB8-3736C184F657}" srcOrd="2" destOrd="0" presId="urn:microsoft.com/office/officeart/2005/8/layout/gear1"/>
    <dgm:cxn modelId="{16BD2969-774E-4B6E-AECD-8ACBA4CFEA31}" type="presParOf" srcId="{B84F5943-C129-4C0B-842D-4377DCDBDCEC}" destId="{A1333321-5264-4ACA-A590-C797FD287D1E}" srcOrd="3" destOrd="0" presId="urn:microsoft.com/office/officeart/2005/8/layout/gear1"/>
    <dgm:cxn modelId="{1863A360-B0B0-4FEB-987F-4771185A1F63}" type="presParOf" srcId="{B84F5943-C129-4C0B-842D-4377DCDBDCEC}" destId="{9A8D0056-FFDC-4DCD-B2CC-9276B89C30A0}" srcOrd="4" destOrd="0" presId="urn:microsoft.com/office/officeart/2005/8/layout/gear1"/>
    <dgm:cxn modelId="{E5A4A108-A9CD-457E-B18A-7FE516852A75}" type="presParOf" srcId="{B84F5943-C129-4C0B-842D-4377DCDBDCEC}" destId="{65EC841F-689C-4546-8D00-86480C9FB76E}" srcOrd="5" destOrd="0" presId="urn:microsoft.com/office/officeart/2005/8/layout/gear1"/>
    <dgm:cxn modelId="{23A342E2-CFA5-4A75-A5B0-D3F6FEBB6696}" type="presParOf" srcId="{B84F5943-C129-4C0B-842D-4377DCDBDCEC}" destId="{54664236-7B55-4F73-BE1D-B5E98B02BC0C}" srcOrd="6" destOrd="0" presId="urn:microsoft.com/office/officeart/2005/8/layout/gear1"/>
    <dgm:cxn modelId="{5AFF6999-C6F0-4685-8795-3C55114A5AA9}" type="presParOf" srcId="{B84F5943-C129-4C0B-842D-4377DCDBDCEC}" destId="{491B78CF-2543-48A8-B9B2-6C1AA8BF5564}" srcOrd="7" destOrd="0" presId="urn:microsoft.com/office/officeart/2005/8/layout/gear1"/>
    <dgm:cxn modelId="{30DF0AC6-81B1-4204-B273-3B0677569F39}" type="presParOf" srcId="{B84F5943-C129-4C0B-842D-4377DCDBDCEC}" destId="{861FF2C1-F879-4585-BD97-295752928DE8}" srcOrd="8" destOrd="0" presId="urn:microsoft.com/office/officeart/2005/8/layout/gear1"/>
    <dgm:cxn modelId="{A85B2D8A-1239-489A-86B1-6D8CE3D18A37}" type="presParOf" srcId="{B84F5943-C129-4C0B-842D-4377DCDBDCEC}" destId="{D0FE3E88-3746-444C-837C-30B653DA5ED0}" srcOrd="9" destOrd="0" presId="urn:microsoft.com/office/officeart/2005/8/layout/gear1"/>
    <dgm:cxn modelId="{245FB757-F30A-456B-A0C8-A487FA5945BC}" type="presParOf" srcId="{B84F5943-C129-4C0B-842D-4377DCDBDCEC}" destId="{D39C2802-F340-486A-A20E-8D51570A43FA}" srcOrd="10" destOrd="0" presId="urn:microsoft.com/office/officeart/2005/8/layout/gear1"/>
    <dgm:cxn modelId="{FEBF17E4-AA53-4747-A97A-4BD1D9012269}" type="presParOf" srcId="{B84F5943-C129-4C0B-842D-4377DCDBDCEC}" destId="{B80D0BBA-FF7C-4AE9-BB61-16884F21BA7F}" srcOrd="11" destOrd="0" presId="urn:microsoft.com/office/officeart/2005/8/layout/gear1"/>
    <dgm:cxn modelId="{E568C15A-11D6-44E0-8AED-353AB0E594DE}" type="presParOf" srcId="{B84F5943-C129-4C0B-842D-4377DCDBDCEC}" destId="{18B9C45D-49BD-4470-839F-F4B71183B54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407F56-BE7D-4F65-9403-2887F86F839D}" type="doc">
      <dgm:prSet loTypeId="urn:microsoft.com/office/officeart/2011/layout/ConvergingText" loCatId="process" qsTypeId="urn:microsoft.com/office/officeart/2005/8/quickstyle/3d4" qsCatId="3D" csTypeId="urn:microsoft.com/office/officeart/2005/8/colors/accent2_2" csCatId="accent2" phldr="1"/>
      <dgm:spPr/>
      <dgm:t>
        <a:bodyPr/>
        <a:lstStyle/>
        <a:p>
          <a:endParaRPr lang="en-US"/>
        </a:p>
      </dgm:t>
    </dgm:pt>
    <dgm:pt modelId="{2CDCEF0C-4BCE-4EE0-B3AD-58AB9F37E2C7}">
      <dgm:prSet phldrT="[Text]"/>
      <dgm:spPr/>
      <dgm:t>
        <a:bodyPr/>
        <a:lstStyle/>
        <a:p>
          <a:r>
            <a:rPr lang="en-US" dirty="0" smtClean="0"/>
            <a:t>Synergy</a:t>
          </a:r>
          <a:endParaRPr lang="en-US" dirty="0"/>
        </a:p>
      </dgm:t>
    </dgm:pt>
    <dgm:pt modelId="{EA9873FC-7CAF-42BD-8F9B-B9822D26D088}" type="parTrans" cxnId="{39960C5E-EA36-45A1-98FD-827EDB46A888}">
      <dgm:prSet/>
      <dgm:spPr/>
      <dgm:t>
        <a:bodyPr/>
        <a:lstStyle/>
        <a:p>
          <a:endParaRPr lang="en-US"/>
        </a:p>
      </dgm:t>
    </dgm:pt>
    <dgm:pt modelId="{D07956D7-6DAE-44D7-BD2F-06D32FF88C04}" type="sibTrans" cxnId="{39960C5E-EA36-45A1-98FD-827EDB46A888}">
      <dgm:prSet/>
      <dgm:spPr/>
      <dgm:t>
        <a:bodyPr/>
        <a:lstStyle/>
        <a:p>
          <a:endParaRPr lang="en-US"/>
        </a:p>
      </dgm:t>
    </dgm:pt>
    <dgm:pt modelId="{77601241-9F25-4ED1-A3E9-FE3DA676847A}">
      <dgm:prSet phldrT="[Text]"/>
      <dgm:spPr/>
      <dgm:t>
        <a:bodyPr/>
        <a:lstStyle/>
        <a:p>
          <a:r>
            <a:rPr lang="en-US" smtClean="0"/>
            <a:t>IT/BI</a:t>
          </a:r>
          <a:endParaRPr lang="en-US" dirty="0"/>
        </a:p>
      </dgm:t>
    </dgm:pt>
    <dgm:pt modelId="{CC5990C1-55D4-4C3F-BBB7-CBDCC9BA9401}" type="parTrans" cxnId="{825E4AFF-628F-4E73-83E1-ADBE5C9EAB49}">
      <dgm:prSet/>
      <dgm:spPr/>
      <dgm:t>
        <a:bodyPr/>
        <a:lstStyle/>
        <a:p>
          <a:endParaRPr lang="en-US"/>
        </a:p>
      </dgm:t>
    </dgm:pt>
    <dgm:pt modelId="{C6A187A8-C938-46C3-B09E-EDD6E5CB748A}" type="sibTrans" cxnId="{825E4AFF-628F-4E73-83E1-ADBE5C9EAB49}">
      <dgm:prSet/>
      <dgm:spPr/>
      <dgm:t>
        <a:bodyPr/>
        <a:lstStyle/>
        <a:p>
          <a:endParaRPr lang="en-US"/>
        </a:p>
      </dgm:t>
    </dgm:pt>
    <dgm:pt modelId="{8D3FD598-D1CD-4EA6-A7F7-8CA01F1AF5F3}">
      <dgm:prSet phldrT="[Text]"/>
      <dgm:spPr/>
      <dgm:t>
        <a:bodyPr/>
        <a:lstStyle/>
        <a:p>
          <a:r>
            <a:rPr lang="en-US" dirty="0" smtClean="0"/>
            <a:t>RAD</a:t>
          </a:r>
          <a:endParaRPr lang="en-US" dirty="0"/>
        </a:p>
      </dgm:t>
    </dgm:pt>
    <dgm:pt modelId="{220F6010-ADEA-4A5E-BA62-C09BFDDE202B}" type="parTrans" cxnId="{1C353F2F-A4B3-4633-A6FE-FC1052755D39}">
      <dgm:prSet/>
      <dgm:spPr/>
      <dgm:t>
        <a:bodyPr/>
        <a:lstStyle/>
        <a:p>
          <a:endParaRPr lang="en-US"/>
        </a:p>
      </dgm:t>
    </dgm:pt>
    <dgm:pt modelId="{9136A16E-10F1-451A-9FE4-D8C7A0FA6F2A}" type="sibTrans" cxnId="{1C353F2F-A4B3-4633-A6FE-FC1052755D39}">
      <dgm:prSet/>
      <dgm:spPr/>
      <dgm:t>
        <a:bodyPr/>
        <a:lstStyle/>
        <a:p>
          <a:endParaRPr lang="en-US"/>
        </a:p>
      </dgm:t>
    </dgm:pt>
    <dgm:pt modelId="{2201B226-56EB-406E-8510-DF6DBC20A4F6}" type="pres">
      <dgm:prSet presAssocID="{65407F56-BE7D-4F65-9403-2887F86F839D}" presName="Name0" presStyleCnt="0">
        <dgm:presLayoutVars>
          <dgm:chMax/>
          <dgm:chPref val="1"/>
          <dgm:dir/>
          <dgm:animOne val="branch"/>
          <dgm:animLvl val="lvl"/>
          <dgm:resizeHandles/>
        </dgm:presLayoutVars>
      </dgm:prSet>
      <dgm:spPr/>
      <dgm:t>
        <a:bodyPr/>
        <a:lstStyle/>
        <a:p>
          <a:endParaRPr lang="en-US"/>
        </a:p>
      </dgm:t>
    </dgm:pt>
    <dgm:pt modelId="{3FFD93F9-B484-47A1-B824-7C6938D8BDFF}" type="pres">
      <dgm:prSet presAssocID="{2CDCEF0C-4BCE-4EE0-B3AD-58AB9F37E2C7}" presName="composite" presStyleCnt="0"/>
      <dgm:spPr/>
    </dgm:pt>
    <dgm:pt modelId="{00C42A76-7A27-4534-9688-49434FA6665F}" type="pres">
      <dgm:prSet presAssocID="{2CDCEF0C-4BCE-4EE0-B3AD-58AB9F37E2C7}" presName="ParentAccent1" presStyleLbl="alignNode1" presStyleIdx="0" presStyleCnt="27" custLinFactX="-225096" custLinFactNeighborX="-300000"/>
      <dgm:spPr/>
      <dgm:t>
        <a:bodyPr/>
        <a:lstStyle/>
        <a:p>
          <a:endParaRPr lang="en-US"/>
        </a:p>
      </dgm:t>
    </dgm:pt>
    <dgm:pt modelId="{E4EB0168-BAF1-446E-B003-1531579CB428}" type="pres">
      <dgm:prSet presAssocID="{2CDCEF0C-4BCE-4EE0-B3AD-58AB9F37E2C7}" presName="ParentAccent2" presStyleLbl="alignNode1" presStyleIdx="1" presStyleCnt="27" custLinFactX="-225096" custLinFactNeighborX="-300000"/>
      <dgm:spPr/>
    </dgm:pt>
    <dgm:pt modelId="{23807D02-D93C-42A1-AB46-F23722844223}" type="pres">
      <dgm:prSet presAssocID="{2CDCEF0C-4BCE-4EE0-B3AD-58AB9F37E2C7}" presName="ParentAccent3" presStyleLbl="alignNode1" presStyleIdx="2" presStyleCnt="27" custLinFactX="-225096" custLinFactNeighborX="-300000"/>
      <dgm:spPr/>
    </dgm:pt>
    <dgm:pt modelId="{50EBF4EB-9B7B-46C7-9F40-7D4AE1748EBE}" type="pres">
      <dgm:prSet presAssocID="{2CDCEF0C-4BCE-4EE0-B3AD-58AB9F37E2C7}" presName="ParentAccent4" presStyleLbl="alignNode1" presStyleIdx="3" presStyleCnt="27" custLinFactX="-225096" custLinFactNeighborX="-300000"/>
      <dgm:spPr/>
    </dgm:pt>
    <dgm:pt modelId="{C9A37AF7-2CBD-43D4-A724-75CEDC26BD3E}" type="pres">
      <dgm:prSet presAssocID="{2CDCEF0C-4BCE-4EE0-B3AD-58AB9F37E2C7}" presName="ParentAccent5" presStyleLbl="alignNode1" presStyleIdx="4" presStyleCnt="27" custLinFactX="-337106" custLinFactY="86819" custLinFactNeighborX="-400000" custLinFactNeighborY="100000"/>
      <dgm:spPr/>
    </dgm:pt>
    <dgm:pt modelId="{39D5AA8F-0B83-4364-8FE6-27BEC8ECC5D8}" type="pres">
      <dgm:prSet presAssocID="{2CDCEF0C-4BCE-4EE0-B3AD-58AB9F37E2C7}" presName="ParentAccent6" presStyleLbl="alignNode1" presStyleIdx="5" presStyleCnt="27" custLinFactX="-141783" custLinFactY="-30367" custLinFactNeighborX="-200000" custLinFactNeighborY="-100000"/>
      <dgm:spPr/>
    </dgm:pt>
    <dgm:pt modelId="{5AD98449-1A61-4BCF-AA83-3B96E4F012DD}" type="pres">
      <dgm:prSet presAssocID="{2CDCEF0C-4BCE-4EE0-B3AD-58AB9F37E2C7}" presName="ParentAccent7" presStyleLbl="alignNode1" presStyleIdx="6" presStyleCnt="27" custLinFactX="-225096" custLinFactNeighborX="-300000"/>
      <dgm:spPr/>
      <dgm:t>
        <a:bodyPr/>
        <a:lstStyle/>
        <a:p>
          <a:endParaRPr lang="en-US"/>
        </a:p>
      </dgm:t>
    </dgm:pt>
    <dgm:pt modelId="{037D5C3B-C9CA-4018-BAD8-2CEBDA8C0B76}" type="pres">
      <dgm:prSet presAssocID="{2CDCEF0C-4BCE-4EE0-B3AD-58AB9F37E2C7}" presName="ParentAccent8" presStyleLbl="alignNode1" presStyleIdx="7" presStyleCnt="27" custLinFactX="-225096" custLinFactNeighborX="-300000"/>
      <dgm:spPr/>
    </dgm:pt>
    <dgm:pt modelId="{DF8D2CA6-BBAA-4AFB-A126-5890B110E6B5}" type="pres">
      <dgm:prSet presAssocID="{2CDCEF0C-4BCE-4EE0-B3AD-58AB9F37E2C7}" presName="ParentAccent9" presStyleLbl="alignNode1" presStyleIdx="8" presStyleCnt="27" custLinFactX="-225096" custLinFactNeighborX="-300000"/>
      <dgm:spPr/>
      <dgm:t>
        <a:bodyPr/>
        <a:lstStyle/>
        <a:p>
          <a:endParaRPr lang="en-US"/>
        </a:p>
      </dgm:t>
    </dgm:pt>
    <dgm:pt modelId="{55313F06-FA21-4904-A97C-86C39588AC48}" type="pres">
      <dgm:prSet presAssocID="{2CDCEF0C-4BCE-4EE0-B3AD-58AB9F37E2C7}" presName="ParentAccent10" presStyleLbl="alignNode1" presStyleIdx="9" presStyleCnt="27" custLinFactX="-225096" custLinFactNeighborX="-300000"/>
      <dgm:spPr/>
    </dgm:pt>
    <dgm:pt modelId="{E6060979-31EC-4C23-A208-38CED54C83A7}" type="pres">
      <dgm:prSet presAssocID="{2CDCEF0C-4BCE-4EE0-B3AD-58AB9F37E2C7}" presName="Parent" presStyleLbl="alignNode1" presStyleIdx="10" presStyleCnt="27" custLinFactNeighborX="-916" custLinFactNeighborY="-2467">
        <dgm:presLayoutVars>
          <dgm:chMax val="5"/>
          <dgm:chPref val="3"/>
          <dgm:bulletEnabled val="1"/>
        </dgm:presLayoutVars>
      </dgm:prSet>
      <dgm:spPr/>
      <dgm:t>
        <a:bodyPr/>
        <a:lstStyle/>
        <a:p>
          <a:endParaRPr lang="en-US"/>
        </a:p>
      </dgm:t>
    </dgm:pt>
    <dgm:pt modelId="{987D6A23-717B-4893-AB39-A39447BFB00B}" type="pres">
      <dgm:prSet presAssocID="{77601241-9F25-4ED1-A3E9-FE3DA676847A}" presName="Child1Accent1" presStyleLbl="alignNode1" presStyleIdx="11" presStyleCnt="27"/>
      <dgm:spPr/>
    </dgm:pt>
    <dgm:pt modelId="{103B983B-563A-40AE-8F9A-AD9D54A2CE77}" type="pres">
      <dgm:prSet presAssocID="{77601241-9F25-4ED1-A3E9-FE3DA676847A}" presName="Child1Accent2" presStyleLbl="alignNode1" presStyleIdx="12" presStyleCnt="27"/>
      <dgm:spPr/>
    </dgm:pt>
    <dgm:pt modelId="{A98C6252-D717-43B7-A6EF-8EC5AA458CDD}" type="pres">
      <dgm:prSet presAssocID="{77601241-9F25-4ED1-A3E9-FE3DA676847A}" presName="Child1Accent3" presStyleLbl="alignNode1" presStyleIdx="13" presStyleCnt="27"/>
      <dgm:spPr/>
    </dgm:pt>
    <dgm:pt modelId="{6EE52BDD-8352-44BB-A95B-2AFBA7E97516}" type="pres">
      <dgm:prSet presAssocID="{77601241-9F25-4ED1-A3E9-FE3DA676847A}" presName="Child1Accent4" presStyleLbl="alignNode1" presStyleIdx="14" presStyleCnt="27"/>
      <dgm:spPr/>
    </dgm:pt>
    <dgm:pt modelId="{8DD45056-F48B-4979-A64B-DC162BA5BE22}" type="pres">
      <dgm:prSet presAssocID="{77601241-9F25-4ED1-A3E9-FE3DA676847A}" presName="Child1Accent5" presStyleLbl="alignNode1" presStyleIdx="15" presStyleCnt="27"/>
      <dgm:spPr/>
    </dgm:pt>
    <dgm:pt modelId="{D7DA78B0-9707-4D9E-99CD-720FE6DBC836}" type="pres">
      <dgm:prSet presAssocID="{77601241-9F25-4ED1-A3E9-FE3DA676847A}" presName="Child1Accent6" presStyleLbl="alignNode1" presStyleIdx="16" presStyleCnt="27"/>
      <dgm:spPr/>
    </dgm:pt>
    <dgm:pt modelId="{B3D73EEE-93BD-4F86-A3A7-DCC4752B7CCA}" type="pres">
      <dgm:prSet presAssocID="{77601241-9F25-4ED1-A3E9-FE3DA676847A}" presName="Child1Accent7" presStyleLbl="alignNode1" presStyleIdx="17" presStyleCnt="27" custLinFactX="700000" custLinFactY="200000" custLinFactNeighborX="754294" custLinFactNeighborY="290566"/>
      <dgm:spPr/>
    </dgm:pt>
    <dgm:pt modelId="{B97EE67F-6AE0-4A4F-BA36-3039CABDB11B}" type="pres">
      <dgm:prSet presAssocID="{77601241-9F25-4ED1-A3E9-FE3DA676847A}" presName="Child1Accent8" presStyleLbl="alignNode1" presStyleIdx="18" presStyleCnt="27"/>
      <dgm:spPr/>
    </dgm:pt>
    <dgm:pt modelId="{F33D2C81-5A32-47C7-97C3-2663DD79AC7C}" type="pres">
      <dgm:prSet presAssocID="{77601241-9F25-4ED1-A3E9-FE3DA676847A}" presName="Child1Accent9" presStyleLbl="alignNode1" presStyleIdx="19" presStyleCnt="27"/>
      <dgm:spPr/>
    </dgm:pt>
    <dgm:pt modelId="{976D0C35-BB9E-43F8-84D3-C20DA9948B55}" type="pres">
      <dgm:prSet presAssocID="{77601241-9F25-4ED1-A3E9-FE3DA676847A}" presName="Child1" presStyleLbl="revTx" presStyleIdx="0" presStyleCnt="2" custScaleX="43733" custLinFactNeighborX="-8534" custLinFactNeighborY="8210">
        <dgm:presLayoutVars>
          <dgm:chMax/>
          <dgm:chPref val="0"/>
          <dgm:bulletEnabled val="1"/>
        </dgm:presLayoutVars>
      </dgm:prSet>
      <dgm:spPr/>
      <dgm:t>
        <a:bodyPr/>
        <a:lstStyle/>
        <a:p>
          <a:endParaRPr lang="en-US"/>
        </a:p>
      </dgm:t>
    </dgm:pt>
    <dgm:pt modelId="{732ACA2C-1DD5-41DA-A0F8-7CEFE33D1F39}" type="pres">
      <dgm:prSet presAssocID="{8D3FD598-D1CD-4EA6-A7F7-8CA01F1AF5F3}" presName="Child2Accent1" presStyleLbl="alignNode1" presStyleIdx="20" presStyleCnt="27"/>
      <dgm:spPr/>
    </dgm:pt>
    <dgm:pt modelId="{F93201B2-4AFE-4DE4-A233-B785BD4904A0}" type="pres">
      <dgm:prSet presAssocID="{8D3FD598-D1CD-4EA6-A7F7-8CA01F1AF5F3}" presName="Child2Accent2" presStyleLbl="alignNode1" presStyleIdx="21" presStyleCnt="27"/>
      <dgm:spPr/>
    </dgm:pt>
    <dgm:pt modelId="{B8F22ABD-16E1-4F17-852E-06B66393AF4D}" type="pres">
      <dgm:prSet presAssocID="{8D3FD598-D1CD-4EA6-A7F7-8CA01F1AF5F3}" presName="Child2Accent3" presStyleLbl="alignNode1" presStyleIdx="22" presStyleCnt="27"/>
      <dgm:spPr/>
    </dgm:pt>
    <dgm:pt modelId="{E72D1EEB-F41A-41E5-8E8B-B5D00B4F8380}" type="pres">
      <dgm:prSet presAssocID="{8D3FD598-D1CD-4EA6-A7F7-8CA01F1AF5F3}" presName="Child2Accent4" presStyleLbl="alignNode1" presStyleIdx="23" presStyleCnt="27"/>
      <dgm:spPr/>
    </dgm:pt>
    <dgm:pt modelId="{8AEBB951-3FDA-49E5-9F7A-068358EC2246}" type="pres">
      <dgm:prSet presAssocID="{8D3FD598-D1CD-4EA6-A7F7-8CA01F1AF5F3}" presName="Child2Accent5" presStyleLbl="alignNode1" presStyleIdx="24" presStyleCnt="27"/>
      <dgm:spPr/>
    </dgm:pt>
    <dgm:pt modelId="{EDAE3EAE-9AA6-4DBC-B8CB-EA2707C2B9BC}" type="pres">
      <dgm:prSet presAssocID="{8D3FD598-D1CD-4EA6-A7F7-8CA01F1AF5F3}" presName="Child2Accent6" presStyleLbl="alignNode1" presStyleIdx="25" presStyleCnt="27"/>
      <dgm:spPr/>
    </dgm:pt>
    <dgm:pt modelId="{ED9FC787-CBC3-4968-A695-0CF9D7855CDD}" type="pres">
      <dgm:prSet presAssocID="{8D3FD598-D1CD-4EA6-A7F7-8CA01F1AF5F3}" presName="Child2Accent7" presStyleLbl="alignNode1" presStyleIdx="26" presStyleCnt="27" custLinFactX="4944483" custLinFactY="-800000" custLinFactNeighborX="5000000" custLinFactNeighborY="-849247"/>
      <dgm:spPr/>
    </dgm:pt>
    <dgm:pt modelId="{11A0626B-2B2F-448B-ABDB-8EDB90F9C4B2}" type="pres">
      <dgm:prSet presAssocID="{8D3FD598-D1CD-4EA6-A7F7-8CA01F1AF5F3}" presName="Child2" presStyleLbl="revTx" presStyleIdx="1" presStyleCnt="2" custLinFactNeighborX="19600" custLinFactNeighborY="-711">
        <dgm:presLayoutVars>
          <dgm:chMax/>
          <dgm:chPref val="0"/>
          <dgm:bulletEnabled val="1"/>
        </dgm:presLayoutVars>
      </dgm:prSet>
      <dgm:spPr/>
      <dgm:t>
        <a:bodyPr/>
        <a:lstStyle/>
        <a:p>
          <a:endParaRPr lang="en-US"/>
        </a:p>
      </dgm:t>
    </dgm:pt>
  </dgm:ptLst>
  <dgm:cxnLst>
    <dgm:cxn modelId="{4AD8001E-4BCB-46D0-AC0F-E52890D8A171}" type="presOf" srcId="{65407F56-BE7D-4F65-9403-2887F86F839D}" destId="{2201B226-56EB-406E-8510-DF6DBC20A4F6}" srcOrd="0" destOrd="0" presId="urn:microsoft.com/office/officeart/2011/layout/ConvergingText"/>
    <dgm:cxn modelId="{825E4AFF-628F-4E73-83E1-ADBE5C9EAB49}" srcId="{2CDCEF0C-4BCE-4EE0-B3AD-58AB9F37E2C7}" destId="{77601241-9F25-4ED1-A3E9-FE3DA676847A}" srcOrd="0" destOrd="0" parTransId="{CC5990C1-55D4-4C3F-BBB7-CBDCC9BA9401}" sibTransId="{C6A187A8-C938-46C3-B09E-EDD6E5CB748A}"/>
    <dgm:cxn modelId="{BF3A6C72-2C9D-4AFF-8E04-91511D37EA21}" type="presOf" srcId="{2CDCEF0C-4BCE-4EE0-B3AD-58AB9F37E2C7}" destId="{E6060979-31EC-4C23-A208-38CED54C83A7}" srcOrd="0" destOrd="0" presId="urn:microsoft.com/office/officeart/2011/layout/ConvergingText"/>
    <dgm:cxn modelId="{74D4F7FC-48A7-4C48-B6AA-AF0ED40828B4}" type="presOf" srcId="{77601241-9F25-4ED1-A3E9-FE3DA676847A}" destId="{976D0C35-BB9E-43F8-84D3-C20DA9948B55}" srcOrd="0" destOrd="0" presId="urn:microsoft.com/office/officeart/2011/layout/ConvergingText"/>
    <dgm:cxn modelId="{AF31EDD0-8A14-4577-BAAC-FB7DEC4E3715}" type="presOf" srcId="{8D3FD598-D1CD-4EA6-A7F7-8CA01F1AF5F3}" destId="{11A0626B-2B2F-448B-ABDB-8EDB90F9C4B2}" srcOrd="0" destOrd="0" presId="urn:microsoft.com/office/officeart/2011/layout/ConvergingText"/>
    <dgm:cxn modelId="{1C353F2F-A4B3-4633-A6FE-FC1052755D39}" srcId="{2CDCEF0C-4BCE-4EE0-B3AD-58AB9F37E2C7}" destId="{8D3FD598-D1CD-4EA6-A7F7-8CA01F1AF5F3}" srcOrd="1" destOrd="0" parTransId="{220F6010-ADEA-4A5E-BA62-C09BFDDE202B}" sibTransId="{9136A16E-10F1-451A-9FE4-D8C7A0FA6F2A}"/>
    <dgm:cxn modelId="{39960C5E-EA36-45A1-98FD-827EDB46A888}" srcId="{65407F56-BE7D-4F65-9403-2887F86F839D}" destId="{2CDCEF0C-4BCE-4EE0-B3AD-58AB9F37E2C7}" srcOrd="0" destOrd="0" parTransId="{EA9873FC-7CAF-42BD-8F9B-B9822D26D088}" sibTransId="{D07956D7-6DAE-44D7-BD2F-06D32FF88C04}"/>
    <dgm:cxn modelId="{C00998AE-6614-4B97-8981-CD03D7899886}" type="presParOf" srcId="{2201B226-56EB-406E-8510-DF6DBC20A4F6}" destId="{3FFD93F9-B484-47A1-B824-7C6938D8BDFF}" srcOrd="0" destOrd="0" presId="urn:microsoft.com/office/officeart/2011/layout/ConvergingText"/>
    <dgm:cxn modelId="{E3FB8AEE-74C6-44B8-B85B-D2495A5B1787}" type="presParOf" srcId="{3FFD93F9-B484-47A1-B824-7C6938D8BDFF}" destId="{00C42A76-7A27-4534-9688-49434FA6665F}" srcOrd="0" destOrd="0" presId="urn:microsoft.com/office/officeart/2011/layout/ConvergingText"/>
    <dgm:cxn modelId="{17AB3E3A-0582-483A-B7D0-FAA50453B541}" type="presParOf" srcId="{3FFD93F9-B484-47A1-B824-7C6938D8BDFF}" destId="{E4EB0168-BAF1-446E-B003-1531579CB428}" srcOrd="1" destOrd="0" presId="urn:microsoft.com/office/officeart/2011/layout/ConvergingText"/>
    <dgm:cxn modelId="{BD7472E7-057C-425A-AB8E-161238E84AAD}" type="presParOf" srcId="{3FFD93F9-B484-47A1-B824-7C6938D8BDFF}" destId="{23807D02-D93C-42A1-AB46-F23722844223}" srcOrd="2" destOrd="0" presId="urn:microsoft.com/office/officeart/2011/layout/ConvergingText"/>
    <dgm:cxn modelId="{A6024F72-8F0F-470B-80C3-E48D78714BE7}" type="presParOf" srcId="{3FFD93F9-B484-47A1-B824-7C6938D8BDFF}" destId="{50EBF4EB-9B7B-46C7-9F40-7D4AE1748EBE}" srcOrd="3" destOrd="0" presId="urn:microsoft.com/office/officeart/2011/layout/ConvergingText"/>
    <dgm:cxn modelId="{9E9030C0-2482-4167-A965-14597D3A3650}" type="presParOf" srcId="{3FFD93F9-B484-47A1-B824-7C6938D8BDFF}" destId="{C9A37AF7-2CBD-43D4-A724-75CEDC26BD3E}" srcOrd="4" destOrd="0" presId="urn:microsoft.com/office/officeart/2011/layout/ConvergingText"/>
    <dgm:cxn modelId="{E0BA4341-3C55-48B5-B320-DC03A5837D8D}" type="presParOf" srcId="{3FFD93F9-B484-47A1-B824-7C6938D8BDFF}" destId="{39D5AA8F-0B83-4364-8FE6-27BEC8ECC5D8}" srcOrd="5" destOrd="0" presId="urn:microsoft.com/office/officeart/2011/layout/ConvergingText"/>
    <dgm:cxn modelId="{5B0DDF18-4076-4EC6-9D3C-6FE3283C324F}" type="presParOf" srcId="{3FFD93F9-B484-47A1-B824-7C6938D8BDFF}" destId="{5AD98449-1A61-4BCF-AA83-3B96E4F012DD}" srcOrd="6" destOrd="0" presId="urn:microsoft.com/office/officeart/2011/layout/ConvergingText"/>
    <dgm:cxn modelId="{EC68E14B-8307-4DBF-BDB7-70C770D4E158}" type="presParOf" srcId="{3FFD93F9-B484-47A1-B824-7C6938D8BDFF}" destId="{037D5C3B-C9CA-4018-BAD8-2CEBDA8C0B76}" srcOrd="7" destOrd="0" presId="urn:microsoft.com/office/officeart/2011/layout/ConvergingText"/>
    <dgm:cxn modelId="{138F74F0-022E-42D8-8785-48839DF2A744}" type="presParOf" srcId="{3FFD93F9-B484-47A1-B824-7C6938D8BDFF}" destId="{DF8D2CA6-BBAA-4AFB-A126-5890B110E6B5}" srcOrd="8" destOrd="0" presId="urn:microsoft.com/office/officeart/2011/layout/ConvergingText"/>
    <dgm:cxn modelId="{F803AF31-B8B0-4417-B08D-C0123482AF66}" type="presParOf" srcId="{3FFD93F9-B484-47A1-B824-7C6938D8BDFF}" destId="{55313F06-FA21-4904-A97C-86C39588AC48}" srcOrd="9" destOrd="0" presId="urn:microsoft.com/office/officeart/2011/layout/ConvergingText"/>
    <dgm:cxn modelId="{942A1F0E-D3A2-4D56-906C-F842F5BDC092}" type="presParOf" srcId="{3FFD93F9-B484-47A1-B824-7C6938D8BDFF}" destId="{E6060979-31EC-4C23-A208-38CED54C83A7}" srcOrd="10" destOrd="0" presId="urn:microsoft.com/office/officeart/2011/layout/ConvergingText"/>
    <dgm:cxn modelId="{E80481AF-8F9F-44B9-9BB3-6B66DAAA3FEE}" type="presParOf" srcId="{3FFD93F9-B484-47A1-B824-7C6938D8BDFF}" destId="{987D6A23-717B-4893-AB39-A39447BFB00B}" srcOrd="11" destOrd="0" presId="urn:microsoft.com/office/officeart/2011/layout/ConvergingText"/>
    <dgm:cxn modelId="{9B085659-9E29-4072-8216-133723F16EE6}" type="presParOf" srcId="{3FFD93F9-B484-47A1-B824-7C6938D8BDFF}" destId="{103B983B-563A-40AE-8F9A-AD9D54A2CE77}" srcOrd="12" destOrd="0" presId="urn:microsoft.com/office/officeart/2011/layout/ConvergingText"/>
    <dgm:cxn modelId="{E6E776A4-AF25-4BB0-8148-539EBBDDE76B}" type="presParOf" srcId="{3FFD93F9-B484-47A1-B824-7C6938D8BDFF}" destId="{A98C6252-D717-43B7-A6EF-8EC5AA458CDD}" srcOrd="13" destOrd="0" presId="urn:microsoft.com/office/officeart/2011/layout/ConvergingText"/>
    <dgm:cxn modelId="{5A6BDF86-F6A4-4832-A6C9-1316B84D63BA}" type="presParOf" srcId="{3FFD93F9-B484-47A1-B824-7C6938D8BDFF}" destId="{6EE52BDD-8352-44BB-A95B-2AFBA7E97516}" srcOrd="14" destOrd="0" presId="urn:microsoft.com/office/officeart/2011/layout/ConvergingText"/>
    <dgm:cxn modelId="{B0D684D3-6676-4D17-A2DA-3783E3A12C08}" type="presParOf" srcId="{3FFD93F9-B484-47A1-B824-7C6938D8BDFF}" destId="{8DD45056-F48B-4979-A64B-DC162BA5BE22}" srcOrd="15" destOrd="0" presId="urn:microsoft.com/office/officeart/2011/layout/ConvergingText"/>
    <dgm:cxn modelId="{B764C9E9-8DE3-4EBC-9F4B-A270BF09CD03}" type="presParOf" srcId="{3FFD93F9-B484-47A1-B824-7C6938D8BDFF}" destId="{D7DA78B0-9707-4D9E-99CD-720FE6DBC836}" srcOrd="16" destOrd="0" presId="urn:microsoft.com/office/officeart/2011/layout/ConvergingText"/>
    <dgm:cxn modelId="{EE25D4B0-5F46-45B0-B331-448CBD159A10}" type="presParOf" srcId="{3FFD93F9-B484-47A1-B824-7C6938D8BDFF}" destId="{B3D73EEE-93BD-4F86-A3A7-DCC4752B7CCA}" srcOrd="17" destOrd="0" presId="urn:microsoft.com/office/officeart/2011/layout/ConvergingText"/>
    <dgm:cxn modelId="{6FA85BA5-8139-49BB-A102-20D1863E9705}" type="presParOf" srcId="{3FFD93F9-B484-47A1-B824-7C6938D8BDFF}" destId="{B97EE67F-6AE0-4A4F-BA36-3039CABDB11B}" srcOrd="18" destOrd="0" presId="urn:microsoft.com/office/officeart/2011/layout/ConvergingText"/>
    <dgm:cxn modelId="{691BEE99-B771-4166-BDE0-C9B441424CD5}" type="presParOf" srcId="{3FFD93F9-B484-47A1-B824-7C6938D8BDFF}" destId="{F33D2C81-5A32-47C7-97C3-2663DD79AC7C}" srcOrd="19" destOrd="0" presId="urn:microsoft.com/office/officeart/2011/layout/ConvergingText"/>
    <dgm:cxn modelId="{86EF1A56-2130-4142-ACFF-5D2C4DFF66CB}" type="presParOf" srcId="{3FFD93F9-B484-47A1-B824-7C6938D8BDFF}" destId="{976D0C35-BB9E-43F8-84D3-C20DA9948B55}" srcOrd="20" destOrd="0" presId="urn:microsoft.com/office/officeart/2011/layout/ConvergingText"/>
    <dgm:cxn modelId="{F93A523F-17BC-4A94-9D15-3349493324B3}" type="presParOf" srcId="{3FFD93F9-B484-47A1-B824-7C6938D8BDFF}" destId="{732ACA2C-1DD5-41DA-A0F8-7CEFE33D1F39}" srcOrd="21" destOrd="0" presId="urn:microsoft.com/office/officeart/2011/layout/ConvergingText"/>
    <dgm:cxn modelId="{883D94DE-1537-43B6-8465-857F2D05B47A}" type="presParOf" srcId="{3FFD93F9-B484-47A1-B824-7C6938D8BDFF}" destId="{F93201B2-4AFE-4DE4-A233-B785BD4904A0}" srcOrd="22" destOrd="0" presId="urn:microsoft.com/office/officeart/2011/layout/ConvergingText"/>
    <dgm:cxn modelId="{E83F7A3E-C9DF-446D-B8DA-D5E7156770FC}" type="presParOf" srcId="{3FFD93F9-B484-47A1-B824-7C6938D8BDFF}" destId="{B8F22ABD-16E1-4F17-852E-06B66393AF4D}" srcOrd="23" destOrd="0" presId="urn:microsoft.com/office/officeart/2011/layout/ConvergingText"/>
    <dgm:cxn modelId="{EA5BFFFA-3AC4-4C70-8914-276A68F88435}" type="presParOf" srcId="{3FFD93F9-B484-47A1-B824-7C6938D8BDFF}" destId="{E72D1EEB-F41A-41E5-8E8B-B5D00B4F8380}" srcOrd="24" destOrd="0" presId="urn:microsoft.com/office/officeart/2011/layout/ConvergingText"/>
    <dgm:cxn modelId="{040F1302-3284-4D87-B42A-C4434BA82AE5}" type="presParOf" srcId="{3FFD93F9-B484-47A1-B824-7C6938D8BDFF}" destId="{8AEBB951-3FDA-49E5-9F7A-068358EC2246}" srcOrd="25" destOrd="0" presId="urn:microsoft.com/office/officeart/2011/layout/ConvergingText"/>
    <dgm:cxn modelId="{4F17DED9-5B98-483F-AEB6-24F0D999BDDE}" type="presParOf" srcId="{3FFD93F9-B484-47A1-B824-7C6938D8BDFF}" destId="{EDAE3EAE-9AA6-4DBC-B8CB-EA2707C2B9BC}" srcOrd="26" destOrd="0" presId="urn:microsoft.com/office/officeart/2011/layout/ConvergingText"/>
    <dgm:cxn modelId="{48E50852-DF03-45E6-ACFF-AA70CC4F7D1C}" type="presParOf" srcId="{3FFD93F9-B484-47A1-B824-7C6938D8BDFF}" destId="{ED9FC787-CBC3-4968-A695-0CF9D7855CDD}" srcOrd="27" destOrd="0" presId="urn:microsoft.com/office/officeart/2011/layout/ConvergingText"/>
    <dgm:cxn modelId="{CB516D5A-D77B-449A-BFCE-BE7A8C308CA2}" type="presParOf" srcId="{3FFD93F9-B484-47A1-B824-7C6938D8BDFF}" destId="{11A0626B-2B2F-448B-ABDB-8EDB90F9C4B2}" srcOrd="28" destOrd="0" presId="urn:microsoft.com/office/officeart/2011/layout/Converging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BD7D1F-AC2F-4F53-9E40-37FBB86EB1BB}" type="doc">
      <dgm:prSet loTypeId="urn:microsoft.com/office/officeart/2005/8/layout/arrow2" loCatId="process" qsTypeId="urn:microsoft.com/office/officeart/2005/8/quickstyle/3d2" qsCatId="3D" csTypeId="urn:microsoft.com/office/officeart/2005/8/colors/accent5_4" csCatId="accent5" phldr="1"/>
      <dgm:spPr/>
    </dgm:pt>
    <dgm:pt modelId="{1E323908-AFC7-4BC9-B0A0-ADB3924F0B6D}">
      <dgm:prSet phldrT="[Text]" custT="1"/>
      <dgm:spPr/>
      <dgm:t>
        <a:bodyPr/>
        <a:lstStyle/>
        <a:p>
          <a:r>
            <a:rPr lang="en-US" sz="2800" b="1" dirty="0" smtClean="0"/>
            <a:t>Annual Paper Indicators Reports</a:t>
          </a:r>
          <a:endParaRPr lang="en-US" sz="2800" b="1" dirty="0"/>
        </a:p>
      </dgm:t>
    </dgm:pt>
    <dgm:pt modelId="{176DCF23-3C1A-4BA2-9250-EDF383B24AC2}" type="parTrans" cxnId="{A0D2732C-17CC-4BB0-9D52-3D02A3AA2ABF}">
      <dgm:prSet/>
      <dgm:spPr/>
      <dgm:t>
        <a:bodyPr/>
        <a:lstStyle/>
        <a:p>
          <a:endParaRPr lang="en-US"/>
        </a:p>
      </dgm:t>
    </dgm:pt>
    <dgm:pt modelId="{035526BB-5827-4FB8-AC6E-1A9B88099654}" type="sibTrans" cxnId="{A0D2732C-17CC-4BB0-9D52-3D02A3AA2ABF}">
      <dgm:prSet/>
      <dgm:spPr/>
      <dgm:t>
        <a:bodyPr/>
        <a:lstStyle/>
        <a:p>
          <a:endParaRPr lang="en-US"/>
        </a:p>
      </dgm:t>
    </dgm:pt>
    <dgm:pt modelId="{BAAE36C9-4EF3-4248-8D0E-8244F99B27B0}">
      <dgm:prSet phldrT="[Text]" custT="1"/>
      <dgm:spPr/>
      <dgm:t>
        <a:bodyPr/>
        <a:lstStyle/>
        <a:p>
          <a:r>
            <a:rPr lang="en-US" sz="2800" b="1" dirty="0" smtClean="0"/>
            <a:t>Community Indicators </a:t>
          </a:r>
          <a:r>
            <a:rPr lang="en-US" sz="2800" dirty="0" smtClean="0"/>
            <a:t>pinellasindicators.org</a:t>
          </a:r>
          <a:endParaRPr lang="en-US" sz="2800" dirty="0"/>
        </a:p>
      </dgm:t>
    </dgm:pt>
    <dgm:pt modelId="{8209EB0B-5FD2-4A70-B7D5-827C36568241}" type="parTrans" cxnId="{73E90CFA-1574-428B-80BF-A58B0EC9AB70}">
      <dgm:prSet/>
      <dgm:spPr/>
      <dgm:t>
        <a:bodyPr/>
        <a:lstStyle/>
        <a:p>
          <a:endParaRPr lang="en-US"/>
        </a:p>
      </dgm:t>
    </dgm:pt>
    <dgm:pt modelId="{C4689FCD-34D1-41C0-AC4F-4FF5E32EB1E4}" type="sibTrans" cxnId="{73E90CFA-1574-428B-80BF-A58B0EC9AB70}">
      <dgm:prSet/>
      <dgm:spPr/>
      <dgm:t>
        <a:bodyPr/>
        <a:lstStyle/>
        <a:p>
          <a:endParaRPr lang="en-US"/>
        </a:p>
      </dgm:t>
    </dgm:pt>
    <dgm:pt modelId="{64A89A92-8E7C-4629-B66C-A6DACB6A1EEC}">
      <dgm:prSet phldrT="[Text]" custT="1"/>
      <dgm:spPr/>
      <dgm:t>
        <a:bodyPr/>
        <a:lstStyle/>
        <a:p>
          <a:r>
            <a:rPr lang="en-US" sz="2800" b="1" dirty="0" smtClean="0"/>
            <a:t>Community Impact</a:t>
          </a:r>
          <a:endParaRPr lang="en-US" sz="2800" b="1" dirty="0"/>
        </a:p>
      </dgm:t>
    </dgm:pt>
    <dgm:pt modelId="{C672231A-2F31-4D43-A885-A861BDDE3C15}" type="parTrans" cxnId="{E77B357D-1CF6-46A0-B738-326993394AB1}">
      <dgm:prSet/>
      <dgm:spPr/>
      <dgm:t>
        <a:bodyPr/>
        <a:lstStyle/>
        <a:p>
          <a:endParaRPr lang="en-US"/>
        </a:p>
      </dgm:t>
    </dgm:pt>
    <dgm:pt modelId="{2ADD8A67-C43B-43A0-AF07-D1775B9C6C62}" type="sibTrans" cxnId="{E77B357D-1CF6-46A0-B738-326993394AB1}">
      <dgm:prSet/>
      <dgm:spPr/>
      <dgm:t>
        <a:bodyPr/>
        <a:lstStyle/>
        <a:p>
          <a:endParaRPr lang="en-US"/>
        </a:p>
      </dgm:t>
    </dgm:pt>
    <dgm:pt modelId="{D61CF748-2E58-46D4-BF93-3AC8EA0F77CD}">
      <dgm:prSet custT="1"/>
      <dgm:spPr/>
      <dgm:t>
        <a:bodyPr/>
        <a:lstStyle/>
        <a:p>
          <a:r>
            <a:rPr lang="en-US" sz="2800" dirty="0" smtClean="0"/>
            <a:t>Focus on Communities of Need</a:t>
          </a:r>
          <a:endParaRPr lang="en-US" sz="2800" dirty="0"/>
        </a:p>
      </dgm:t>
    </dgm:pt>
    <dgm:pt modelId="{BCD8D71B-46AA-4737-BFA6-B35F2811D0A2}" type="parTrans" cxnId="{30A8DA12-0B8B-45E1-BE72-ACEDA7F755CF}">
      <dgm:prSet/>
      <dgm:spPr/>
      <dgm:t>
        <a:bodyPr/>
        <a:lstStyle/>
        <a:p>
          <a:endParaRPr lang="en-US"/>
        </a:p>
      </dgm:t>
    </dgm:pt>
    <dgm:pt modelId="{E098B999-2998-4A40-A0D2-0462DA9B657E}" type="sibTrans" cxnId="{30A8DA12-0B8B-45E1-BE72-ACEDA7F755CF}">
      <dgm:prSet/>
      <dgm:spPr/>
      <dgm:t>
        <a:bodyPr/>
        <a:lstStyle/>
        <a:p>
          <a:endParaRPr lang="en-US"/>
        </a:p>
      </dgm:t>
    </dgm:pt>
    <dgm:pt modelId="{D5DEC7DA-6372-4557-ABA9-2A6E93118CE0}">
      <dgm:prSet custT="1"/>
      <dgm:spPr/>
      <dgm:t>
        <a:bodyPr/>
        <a:lstStyle/>
        <a:p>
          <a:r>
            <a:rPr lang="en-US" sz="2800" dirty="0" smtClean="0"/>
            <a:t>Robust data visualization capabilities</a:t>
          </a:r>
          <a:endParaRPr lang="en-US" sz="2800" dirty="0"/>
        </a:p>
      </dgm:t>
    </dgm:pt>
    <dgm:pt modelId="{806A5B56-0D7E-491A-912F-86369C039E92}" type="parTrans" cxnId="{B7E12249-7646-4B8F-A575-B43B44BD9C33}">
      <dgm:prSet/>
      <dgm:spPr/>
      <dgm:t>
        <a:bodyPr/>
        <a:lstStyle/>
        <a:p>
          <a:endParaRPr lang="en-US"/>
        </a:p>
      </dgm:t>
    </dgm:pt>
    <dgm:pt modelId="{3424D60C-2E34-40E1-AB2F-83AA7C0E08E1}" type="sibTrans" cxnId="{B7E12249-7646-4B8F-A575-B43B44BD9C33}">
      <dgm:prSet/>
      <dgm:spPr/>
      <dgm:t>
        <a:bodyPr/>
        <a:lstStyle/>
        <a:p>
          <a:endParaRPr lang="en-US"/>
        </a:p>
      </dgm:t>
    </dgm:pt>
    <dgm:pt modelId="{923D4EDA-17F2-491E-A9BC-DAEE90F15529}">
      <dgm:prSet phldrT="[Text]" custT="1"/>
      <dgm:spPr/>
      <dgm:t>
        <a:bodyPr/>
        <a:lstStyle/>
        <a:p>
          <a:r>
            <a:rPr lang="en-US" sz="2800" dirty="0" smtClean="0"/>
            <a:t>Integrated data system</a:t>
          </a:r>
          <a:endParaRPr lang="en-US" sz="2800" dirty="0"/>
        </a:p>
      </dgm:t>
    </dgm:pt>
    <dgm:pt modelId="{8290C8CC-6EFD-4B51-8AF8-1BFCDB70C271}" type="parTrans" cxnId="{B84959D2-C777-4AA0-AA8E-88710B3DDAC4}">
      <dgm:prSet/>
      <dgm:spPr/>
      <dgm:t>
        <a:bodyPr/>
        <a:lstStyle/>
        <a:p>
          <a:endParaRPr lang="en-US"/>
        </a:p>
      </dgm:t>
    </dgm:pt>
    <dgm:pt modelId="{38E295ED-BBAA-42A5-9A28-75D026D5C166}" type="sibTrans" cxnId="{B84959D2-C777-4AA0-AA8E-88710B3DDAC4}">
      <dgm:prSet/>
      <dgm:spPr/>
      <dgm:t>
        <a:bodyPr/>
        <a:lstStyle/>
        <a:p>
          <a:endParaRPr lang="en-US"/>
        </a:p>
      </dgm:t>
    </dgm:pt>
    <dgm:pt modelId="{D1983901-F254-46DB-9C94-6F68DE02E672}">
      <dgm:prSet phldrT="[Text]" custT="1"/>
      <dgm:spPr/>
      <dgm:t>
        <a:bodyPr/>
        <a:lstStyle/>
        <a:p>
          <a:r>
            <a:rPr lang="en-US" sz="2800" dirty="0" smtClean="0"/>
            <a:t>Information on key areas of child well-being</a:t>
          </a:r>
          <a:endParaRPr lang="en-US" sz="2800" dirty="0"/>
        </a:p>
      </dgm:t>
    </dgm:pt>
    <dgm:pt modelId="{BD0F32A5-93B9-4002-97A9-FA7DEFF1BB59}" type="parTrans" cxnId="{25A14781-1404-4E2D-B5BC-760CB610EA06}">
      <dgm:prSet/>
      <dgm:spPr/>
      <dgm:t>
        <a:bodyPr/>
        <a:lstStyle/>
        <a:p>
          <a:endParaRPr lang="en-US"/>
        </a:p>
      </dgm:t>
    </dgm:pt>
    <dgm:pt modelId="{5D6E1EED-5A87-4009-BE1E-C3ACC271357D}" type="sibTrans" cxnId="{25A14781-1404-4E2D-B5BC-760CB610EA06}">
      <dgm:prSet/>
      <dgm:spPr/>
      <dgm:t>
        <a:bodyPr/>
        <a:lstStyle/>
        <a:p>
          <a:endParaRPr lang="en-US"/>
        </a:p>
      </dgm:t>
    </dgm:pt>
    <dgm:pt modelId="{B6E76A2D-62A0-4FB8-9112-3D4A96784F20}">
      <dgm:prSet phldrT="[Text]" custT="1"/>
      <dgm:spPr/>
      <dgm:t>
        <a:bodyPr/>
        <a:lstStyle/>
        <a:p>
          <a:endParaRPr lang="en-US" sz="2800" dirty="0"/>
        </a:p>
      </dgm:t>
    </dgm:pt>
    <dgm:pt modelId="{0EE9A0C6-B89A-4935-9345-F5029E1B1AC5}" type="parTrans" cxnId="{5DA14262-6CA8-4C33-B496-60BA9DABEF25}">
      <dgm:prSet/>
      <dgm:spPr/>
      <dgm:t>
        <a:bodyPr/>
        <a:lstStyle/>
        <a:p>
          <a:endParaRPr lang="en-US"/>
        </a:p>
      </dgm:t>
    </dgm:pt>
    <dgm:pt modelId="{0689355E-BD20-4E4F-9AAB-DA2225F91509}" type="sibTrans" cxnId="{5DA14262-6CA8-4C33-B496-60BA9DABEF25}">
      <dgm:prSet/>
      <dgm:spPr/>
      <dgm:t>
        <a:bodyPr/>
        <a:lstStyle/>
        <a:p>
          <a:endParaRPr lang="en-US"/>
        </a:p>
      </dgm:t>
    </dgm:pt>
    <dgm:pt modelId="{056947AD-FD0E-4579-AFD9-0E9F74887B0F}">
      <dgm:prSet phldrT="[Text]" custT="1"/>
      <dgm:spPr/>
      <dgm:t>
        <a:bodyPr/>
        <a:lstStyle/>
        <a:p>
          <a:r>
            <a:rPr lang="en-US" sz="2800" dirty="0" smtClean="0"/>
            <a:t>Web-based, flexible</a:t>
          </a:r>
          <a:endParaRPr lang="en-US" sz="2800" dirty="0"/>
        </a:p>
      </dgm:t>
    </dgm:pt>
    <dgm:pt modelId="{4A10D21C-833F-4DBF-A194-5BDD71812BC3}" type="parTrans" cxnId="{1FEF34A8-7A5A-4C60-825E-C45D27605D60}">
      <dgm:prSet/>
      <dgm:spPr/>
      <dgm:t>
        <a:bodyPr/>
        <a:lstStyle/>
        <a:p>
          <a:endParaRPr lang="en-US"/>
        </a:p>
      </dgm:t>
    </dgm:pt>
    <dgm:pt modelId="{07E1294F-9F12-4E06-A566-16E98027159A}" type="sibTrans" cxnId="{1FEF34A8-7A5A-4C60-825E-C45D27605D60}">
      <dgm:prSet/>
      <dgm:spPr/>
      <dgm:t>
        <a:bodyPr/>
        <a:lstStyle/>
        <a:p>
          <a:endParaRPr lang="en-US"/>
        </a:p>
      </dgm:t>
    </dgm:pt>
    <dgm:pt modelId="{C49ABDD9-A8F8-46B6-897F-D722BE7A88B2}">
      <dgm:prSet custT="1"/>
      <dgm:spPr/>
      <dgm:t>
        <a:bodyPr/>
        <a:lstStyle/>
        <a:p>
          <a:r>
            <a:rPr lang="en-US" sz="2800" dirty="0" smtClean="0"/>
            <a:t>Promotes shared policy and funding decisions</a:t>
          </a:r>
          <a:endParaRPr lang="en-US" sz="2800" dirty="0"/>
        </a:p>
      </dgm:t>
    </dgm:pt>
    <dgm:pt modelId="{F4524977-217E-4F6E-9ED2-8E7DD00C7E81}" type="parTrans" cxnId="{0C8665F5-0286-461F-9D93-922996CE6D1E}">
      <dgm:prSet/>
      <dgm:spPr/>
      <dgm:t>
        <a:bodyPr/>
        <a:lstStyle/>
        <a:p>
          <a:endParaRPr lang="en-US"/>
        </a:p>
      </dgm:t>
    </dgm:pt>
    <dgm:pt modelId="{372BC711-89C4-430E-BD78-B8C2ECB9A3D4}" type="sibTrans" cxnId="{0C8665F5-0286-461F-9D93-922996CE6D1E}">
      <dgm:prSet/>
      <dgm:spPr/>
      <dgm:t>
        <a:bodyPr/>
        <a:lstStyle/>
        <a:p>
          <a:endParaRPr lang="en-US"/>
        </a:p>
      </dgm:t>
    </dgm:pt>
    <dgm:pt modelId="{21210533-90B4-4AD4-A900-49D975B9BBDA}">
      <dgm:prSet phldrT="[Text]" custT="1"/>
      <dgm:spPr/>
      <dgm:t>
        <a:bodyPr/>
        <a:lstStyle/>
        <a:p>
          <a:r>
            <a:rPr lang="en-US" sz="2800" dirty="0" smtClean="0"/>
            <a:t>Geographically referenced data</a:t>
          </a:r>
          <a:endParaRPr lang="en-US" sz="2800" dirty="0"/>
        </a:p>
      </dgm:t>
    </dgm:pt>
    <dgm:pt modelId="{280A734B-3DB0-4C0E-A38F-3CCCDF6511A7}" type="parTrans" cxnId="{57DE5BF5-0C89-4D79-AB9F-50E0916CE846}">
      <dgm:prSet/>
      <dgm:spPr/>
      <dgm:t>
        <a:bodyPr/>
        <a:lstStyle/>
        <a:p>
          <a:endParaRPr lang="en-US"/>
        </a:p>
      </dgm:t>
    </dgm:pt>
    <dgm:pt modelId="{F74450A6-EAAD-4A37-940C-EBFAF5B5275B}" type="sibTrans" cxnId="{57DE5BF5-0C89-4D79-AB9F-50E0916CE846}">
      <dgm:prSet/>
      <dgm:spPr/>
      <dgm:t>
        <a:bodyPr/>
        <a:lstStyle/>
        <a:p>
          <a:endParaRPr lang="en-US"/>
        </a:p>
      </dgm:t>
    </dgm:pt>
    <dgm:pt modelId="{4A668CD4-51A5-4C23-A68C-AC713A05F7A1}">
      <dgm:prSet phldrT="[Text]" custT="1"/>
      <dgm:spPr/>
      <dgm:t>
        <a:bodyPr/>
        <a:lstStyle/>
        <a:p>
          <a:r>
            <a:rPr lang="en-US" sz="2800" dirty="0" smtClean="0"/>
            <a:t>On Track for full CI-PM integration</a:t>
          </a:r>
          <a:endParaRPr lang="en-US" sz="2800" dirty="0"/>
        </a:p>
      </dgm:t>
    </dgm:pt>
    <dgm:pt modelId="{759278F2-FAD3-4F22-B530-E45682ED1ED4}" type="parTrans" cxnId="{FEF81EC4-C8A1-46B5-8368-223FDD18FB15}">
      <dgm:prSet/>
      <dgm:spPr/>
      <dgm:t>
        <a:bodyPr/>
        <a:lstStyle/>
        <a:p>
          <a:endParaRPr lang="en-US"/>
        </a:p>
      </dgm:t>
    </dgm:pt>
    <dgm:pt modelId="{499CB398-7A26-4203-9AD5-E84015436351}" type="sibTrans" cxnId="{FEF81EC4-C8A1-46B5-8368-223FDD18FB15}">
      <dgm:prSet/>
      <dgm:spPr/>
      <dgm:t>
        <a:bodyPr/>
        <a:lstStyle/>
        <a:p>
          <a:endParaRPr lang="en-US"/>
        </a:p>
      </dgm:t>
    </dgm:pt>
    <dgm:pt modelId="{C7309294-7213-4F9C-9C43-D49741E06228}">
      <dgm:prSet phldrT="[Text]" custT="1"/>
      <dgm:spPr/>
      <dgm:t>
        <a:bodyPr/>
        <a:lstStyle/>
        <a:p>
          <a:r>
            <a:rPr lang="en-US" sz="2800" dirty="0" smtClean="0"/>
            <a:t>Data available for download</a:t>
          </a:r>
        </a:p>
        <a:p>
          <a:endParaRPr lang="en-US" sz="2800" dirty="0"/>
        </a:p>
      </dgm:t>
    </dgm:pt>
    <dgm:pt modelId="{436DC467-6B4E-47ED-A3A6-9B55E5EF8F27}" type="parTrans" cxnId="{FB2650CA-5EA4-4C49-AE30-64D31F9AA5CC}">
      <dgm:prSet/>
      <dgm:spPr/>
      <dgm:t>
        <a:bodyPr/>
        <a:lstStyle/>
        <a:p>
          <a:endParaRPr lang="en-US"/>
        </a:p>
      </dgm:t>
    </dgm:pt>
    <dgm:pt modelId="{E6F0652A-7563-420C-B9E9-092D27EFC60E}" type="sibTrans" cxnId="{FB2650CA-5EA4-4C49-AE30-64D31F9AA5CC}">
      <dgm:prSet/>
      <dgm:spPr/>
      <dgm:t>
        <a:bodyPr/>
        <a:lstStyle/>
        <a:p>
          <a:endParaRPr lang="en-US"/>
        </a:p>
      </dgm:t>
    </dgm:pt>
    <dgm:pt modelId="{AE95CB44-6EB3-4D3A-9134-1BF084CC3A14}" type="pres">
      <dgm:prSet presAssocID="{D9BD7D1F-AC2F-4F53-9E40-37FBB86EB1BB}" presName="arrowDiagram" presStyleCnt="0">
        <dgm:presLayoutVars>
          <dgm:chMax val="5"/>
          <dgm:dir/>
          <dgm:resizeHandles val="exact"/>
        </dgm:presLayoutVars>
      </dgm:prSet>
      <dgm:spPr/>
    </dgm:pt>
    <dgm:pt modelId="{8C56B90B-2426-4F60-BD96-E20A729A951F}" type="pres">
      <dgm:prSet presAssocID="{D9BD7D1F-AC2F-4F53-9E40-37FBB86EB1BB}" presName="arrow" presStyleLbl="bgShp" presStyleIdx="0" presStyleCnt="1" custLinFactNeighborX="-3061" custLinFactNeighborY="-10023"/>
      <dgm:spPr/>
    </dgm:pt>
    <dgm:pt modelId="{DF2AB917-ACB6-4CDB-A7B0-55FFFC92ED19}" type="pres">
      <dgm:prSet presAssocID="{D9BD7D1F-AC2F-4F53-9E40-37FBB86EB1BB}" presName="arrowDiagram3" presStyleCnt="0"/>
      <dgm:spPr/>
    </dgm:pt>
    <dgm:pt modelId="{9F7AB39A-68B5-401F-90F7-C9E90086FCEE}" type="pres">
      <dgm:prSet presAssocID="{1E323908-AFC7-4BC9-B0A0-ADB3924F0B6D}" presName="bullet3a" presStyleLbl="node1" presStyleIdx="0" presStyleCnt="3" custLinFactNeighborX="-58984" custLinFactNeighborY="-62150"/>
      <dgm:spPr/>
    </dgm:pt>
    <dgm:pt modelId="{9D6F51E2-8A94-456A-8A34-4026E679C673}" type="pres">
      <dgm:prSet presAssocID="{1E323908-AFC7-4BC9-B0A0-ADB3924F0B6D}" presName="textBox3a" presStyleLbl="revTx" presStyleIdx="0" presStyleCnt="3" custLinFactNeighborX="-20671" custLinFactNeighborY="28669">
        <dgm:presLayoutVars>
          <dgm:bulletEnabled val="1"/>
        </dgm:presLayoutVars>
      </dgm:prSet>
      <dgm:spPr/>
      <dgm:t>
        <a:bodyPr/>
        <a:lstStyle/>
        <a:p>
          <a:endParaRPr lang="en-US"/>
        </a:p>
      </dgm:t>
    </dgm:pt>
    <dgm:pt modelId="{732B2187-49A1-4D80-B534-52A9FECE371D}" type="pres">
      <dgm:prSet presAssocID="{BAAE36C9-4EF3-4248-8D0E-8244F99B27B0}" presName="bullet3b" presStyleLbl="node1" presStyleIdx="1" presStyleCnt="3" custLinFactNeighborX="-28222" custLinFactNeighborY="-50713"/>
      <dgm:spPr/>
    </dgm:pt>
    <dgm:pt modelId="{1A46B5F1-1C98-48CE-B2F4-9C04DBDFE23A}" type="pres">
      <dgm:prSet presAssocID="{BAAE36C9-4EF3-4248-8D0E-8244F99B27B0}" presName="textBox3b" presStyleLbl="revTx" presStyleIdx="1" presStyleCnt="3" custScaleX="135714" custScaleY="64983" custLinFactNeighborX="-7823" custLinFactNeighborY="-4577">
        <dgm:presLayoutVars>
          <dgm:bulletEnabled val="1"/>
        </dgm:presLayoutVars>
      </dgm:prSet>
      <dgm:spPr/>
      <dgm:t>
        <a:bodyPr/>
        <a:lstStyle/>
        <a:p>
          <a:endParaRPr lang="en-US"/>
        </a:p>
      </dgm:t>
    </dgm:pt>
    <dgm:pt modelId="{CF645A2E-6A0F-43D2-BDA6-5664CCA39AE5}" type="pres">
      <dgm:prSet presAssocID="{64A89A92-8E7C-4629-B66C-A6DACB6A1EEC}" presName="bullet3c" presStyleLbl="node1" presStyleIdx="2" presStyleCnt="3" custLinFactNeighborX="88824" custLinFactNeighborY="-63069"/>
      <dgm:spPr/>
    </dgm:pt>
    <dgm:pt modelId="{47B95184-C92E-4990-9953-4C15A21981C7}" type="pres">
      <dgm:prSet presAssocID="{64A89A92-8E7C-4629-B66C-A6DACB6A1EEC}" presName="textBox3c" presStyleLbl="revTx" presStyleIdx="2" presStyleCnt="3" custScaleX="146854" custScaleY="83491" custLinFactNeighborX="6875" custLinFactNeighborY="14077">
        <dgm:presLayoutVars>
          <dgm:bulletEnabled val="1"/>
        </dgm:presLayoutVars>
      </dgm:prSet>
      <dgm:spPr/>
      <dgm:t>
        <a:bodyPr/>
        <a:lstStyle/>
        <a:p>
          <a:endParaRPr lang="en-US"/>
        </a:p>
      </dgm:t>
    </dgm:pt>
  </dgm:ptLst>
  <dgm:cxnLst>
    <dgm:cxn modelId="{B60E029D-709C-4130-9843-3B8ABDA9866F}" type="presOf" srcId="{C49ABDD9-A8F8-46B6-897F-D722BE7A88B2}" destId="{47B95184-C92E-4990-9953-4C15A21981C7}" srcOrd="0" destOrd="5" presId="urn:microsoft.com/office/officeart/2005/8/layout/arrow2"/>
    <dgm:cxn modelId="{B7E12249-7646-4B8F-A575-B43B44BD9C33}" srcId="{64A89A92-8E7C-4629-B66C-A6DACB6A1EEC}" destId="{D5DEC7DA-6372-4557-ABA9-2A6E93118CE0}" srcOrd="2" destOrd="0" parTransId="{806A5B56-0D7E-491A-912F-86369C039E92}" sibTransId="{3424D60C-2E34-40E1-AB2F-83AA7C0E08E1}"/>
    <dgm:cxn modelId="{A8DD20B5-CF27-466E-961E-BC54D036E310}" type="presOf" srcId="{64A89A92-8E7C-4629-B66C-A6DACB6A1EEC}" destId="{47B95184-C92E-4990-9953-4C15A21981C7}" srcOrd="0" destOrd="0" presId="urn:microsoft.com/office/officeart/2005/8/layout/arrow2"/>
    <dgm:cxn modelId="{EACA41AA-C6CF-4BCD-AF4F-C7469D7872C9}" type="presOf" srcId="{D5DEC7DA-6372-4557-ABA9-2A6E93118CE0}" destId="{47B95184-C92E-4990-9953-4C15A21981C7}" srcOrd="0" destOrd="3" presId="urn:microsoft.com/office/officeart/2005/8/layout/arrow2"/>
    <dgm:cxn modelId="{4B780560-83B4-4DE6-8C4D-2A1D75E13236}" type="presOf" srcId="{D61CF748-2E58-46D4-BF93-3AC8EA0F77CD}" destId="{47B95184-C92E-4990-9953-4C15A21981C7}" srcOrd="0" destOrd="4" presId="urn:microsoft.com/office/officeart/2005/8/layout/arrow2"/>
    <dgm:cxn modelId="{A7A509E6-00D7-4243-ABA0-E4224FA45929}" type="presOf" srcId="{4A668CD4-51A5-4C23-A68C-AC713A05F7A1}" destId="{47B95184-C92E-4990-9953-4C15A21981C7}" srcOrd="0" destOrd="2" presId="urn:microsoft.com/office/officeart/2005/8/layout/arrow2"/>
    <dgm:cxn modelId="{0C8665F5-0286-461F-9D93-922996CE6D1E}" srcId="{64A89A92-8E7C-4629-B66C-A6DACB6A1EEC}" destId="{C49ABDD9-A8F8-46B6-897F-D722BE7A88B2}" srcOrd="4" destOrd="0" parTransId="{F4524977-217E-4F6E-9ED2-8E7DD00C7E81}" sibTransId="{372BC711-89C4-430E-BD78-B8C2ECB9A3D4}"/>
    <dgm:cxn modelId="{B84959D2-C777-4AA0-AA8E-88710B3DDAC4}" srcId="{64A89A92-8E7C-4629-B66C-A6DACB6A1EEC}" destId="{923D4EDA-17F2-491E-A9BC-DAEE90F15529}" srcOrd="0" destOrd="0" parTransId="{8290C8CC-6EFD-4B51-8AF8-1BFCDB70C271}" sibTransId="{38E295ED-BBAA-42A5-9A28-75D026D5C166}"/>
    <dgm:cxn modelId="{5014222B-370D-45DF-BEDA-AA3D4E8CA19A}" type="presOf" srcId="{B6E76A2D-62A0-4FB8-9112-3D4A96784F20}" destId="{9D6F51E2-8A94-456A-8A34-4026E679C673}" srcOrd="0" destOrd="2" presId="urn:microsoft.com/office/officeart/2005/8/layout/arrow2"/>
    <dgm:cxn modelId="{CA761601-CCCE-49E3-BC21-E90C53107711}" type="presOf" srcId="{D9BD7D1F-AC2F-4F53-9E40-37FBB86EB1BB}" destId="{AE95CB44-6EB3-4D3A-9134-1BF084CC3A14}" srcOrd="0" destOrd="0" presId="urn:microsoft.com/office/officeart/2005/8/layout/arrow2"/>
    <dgm:cxn modelId="{9474A29F-E741-4FE7-8486-214C602319EE}" type="presOf" srcId="{D1983901-F254-46DB-9C94-6F68DE02E672}" destId="{9D6F51E2-8A94-456A-8A34-4026E679C673}" srcOrd="0" destOrd="1" presId="urn:microsoft.com/office/officeart/2005/8/layout/arrow2"/>
    <dgm:cxn modelId="{A0D2732C-17CC-4BB0-9D52-3D02A3AA2ABF}" srcId="{D9BD7D1F-AC2F-4F53-9E40-37FBB86EB1BB}" destId="{1E323908-AFC7-4BC9-B0A0-ADB3924F0B6D}" srcOrd="0" destOrd="0" parTransId="{176DCF23-3C1A-4BA2-9250-EDF383B24AC2}" sibTransId="{035526BB-5827-4FB8-AC6E-1A9B88099654}"/>
    <dgm:cxn modelId="{73E90CFA-1574-428B-80BF-A58B0EC9AB70}" srcId="{D9BD7D1F-AC2F-4F53-9E40-37FBB86EB1BB}" destId="{BAAE36C9-4EF3-4248-8D0E-8244F99B27B0}" srcOrd="1" destOrd="0" parTransId="{8209EB0B-5FD2-4A70-B7D5-827C36568241}" sibTransId="{C4689FCD-34D1-41C0-AC4F-4FF5E32EB1E4}"/>
    <dgm:cxn modelId="{646C8D1E-883C-4242-8444-CF4E906E22A2}" type="presOf" srcId="{21210533-90B4-4AD4-A900-49D975B9BBDA}" destId="{1A46B5F1-1C98-48CE-B2F4-9C04DBDFE23A}" srcOrd="0" destOrd="2" presId="urn:microsoft.com/office/officeart/2005/8/layout/arrow2"/>
    <dgm:cxn modelId="{25A14781-1404-4E2D-B5BC-760CB610EA06}" srcId="{1E323908-AFC7-4BC9-B0A0-ADB3924F0B6D}" destId="{D1983901-F254-46DB-9C94-6F68DE02E672}" srcOrd="0" destOrd="0" parTransId="{BD0F32A5-93B9-4002-97A9-FA7DEFF1BB59}" sibTransId="{5D6E1EED-5A87-4009-BE1E-C3ACC271357D}"/>
    <dgm:cxn modelId="{25DF46B4-EC23-48E0-AFB3-ABF81BBF0B2A}" type="presOf" srcId="{C7309294-7213-4F9C-9C43-D49741E06228}" destId="{1A46B5F1-1C98-48CE-B2F4-9C04DBDFE23A}" srcOrd="0" destOrd="3" presId="urn:microsoft.com/office/officeart/2005/8/layout/arrow2"/>
    <dgm:cxn modelId="{FB2650CA-5EA4-4C49-AE30-64D31F9AA5CC}" srcId="{BAAE36C9-4EF3-4248-8D0E-8244F99B27B0}" destId="{C7309294-7213-4F9C-9C43-D49741E06228}" srcOrd="2" destOrd="0" parTransId="{436DC467-6B4E-47ED-A3A6-9B55E5EF8F27}" sibTransId="{E6F0652A-7563-420C-B9E9-092D27EFC60E}"/>
    <dgm:cxn modelId="{098B1C51-A81F-4C6B-B2E1-EE24600AAA86}" type="presOf" srcId="{923D4EDA-17F2-491E-A9BC-DAEE90F15529}" destId="{47B95184-C92E-4990-9953-4C15A21981C7}" srcOrd="0" destOrd="1" presId="urn:microsoft.com/office/officeart/2005/8/layout/arrow2"/>
    <dgm:cxn modelId="{AD99E947-92B6-41E9-AC2D-B8201A6C594C}" type="presOf" srcId="{056947AD-FD0E-4579-AFD9-0E9F74887B0F}" destId="{1A46B5F1-1C98-48CE-B2F4-9C04DBDFE23A}" srcOrd="0" destOrd="1" presId="urn:microsoft.com/office/officeart/2005/8/layout/arrow2"/>
    <dgm:cxn modelId="{5DA14262-6CA8-4C33-B496-60BA9DABEF25}" srcId="{1E323908-AFC7-4BC9-B0A0-ADB3924F0B6D}" destId="{B6E76A2D-62A0-4FB8-9112-3D4A96784F20}" srcOrd="1" destOrd="0" parTransId="{0EE9A0C6-B89A-4935-9345-F5029E1B1AC5}" sibTransId="{0689355E-BD20-4E4F-9AAB-DA2225F91509}"/>
    <dgm:cxn modelId="{E77B357D-1CF6-46A0-B738-326993394AB1}" srcId="{D9BD7D1F-AC2F-4F53-9E40-37FBB86EB1BB}" destId="{64A89A92-8E7C-4629-B66C-A6DACB6A1EEC}" srcOrd="2" destOrd="0" parTransId="{C672231A-2F31-4D43-A885-A861BDDE3C15}" sibTransId="{2ADD8A67-C43B-43A0-AF07-D1775B9C6C62}"/>
    <dgm:cxn modelId="{9DB87FA8-300F-4B30-9B22-A7D23037FEC9}" type="presOf" srcId="{1E323908-AFC7-4BC9-B0A0-ADB3924F0B6D}" destId="{9D6F51E2-8A94-456A-8A34-4026E679C673}" srcOrd="0" destOrd="0" presId="urn:microsoft.com/office/officeart/2005/8/layout/arrow2"/>
    <dgm:cxn modelId="{57DE5BF5-0C89-4D79-AB9F-50E0916CE846}" srcId="{BAAE36C9-4EF3-4248-8D0E-8244F99B27B0}" destId="{21210533-90B4-4AD4-A900-49D975B9BBDA}" srcOrd="1" destOrd="0" parTransId="{280A734B-3DB0-4C0E-A38F-3CCCDF6511A7}" sibTransId="{F74450A6-EAAD-4A37-940C-EBFAF5B5275B}"/>
    <dgm:cxn modelId="{9D68B5FD-38A1-4627-921E-E659E48144A2}" type="presOf" srcId="{BAAE36C9-4EF3-4248-8D0E-8244F99B27B0}" destId="{1A46B5F1-1C98-48CE-B2F4-9C04DBDFE23A}" srcOrd="0" destOrd="0" presId="urn:microsoft.com/office/officeart/2005/8/layout/arrow2"/>
    <dgm:cxn modelId="{1FEF34A8-7A5A-4C60-825E-C45D27605D60}" srcId="{BAAE36C9-4EF3-4248-8D0E-8244F99B27B0}" destId="{056947AD-FD0E-4579-AFD9-0E9F74887B0F}" srcOrd="0" destOrd="0" parTransId="{4A10D21C-833F-4DBF-A194-5BDD71812BC3}" sibTransId="{07E1294F-9F12-4E06-A566-16E98027159A}"/>
    <dgm:cxn modelId="{FEF81EC4-C8A1-46B5-8368-223FDD18FB15}" srcId="{64A89A92-8E7C-4629-B66C-A6DACB6A1EEC}" destId="{4A668CD4-51A5-4C23-A68C-AC713A05F7A1}" srcOrd="1" destOrd="0" parTransId="{759278F2-FAD3-4F22-B530-E45682ED1ED4}" sibTransId="{499CB398-7A26-4203-9AD5-E84015436351}"/>
    <dgm:cxn modelId="{30A8DA12-0B8B-45E1-BE72-ACEDA7F755CF}" srcId="{64A89A92-8E7C-4629-B66C-A6DACB6A1EEC}" destId="{D61CF748-2E58-46D4-BF93-3AC8EA0F77CD}" srcOrd="3" destOrd="0" parTransId="{BCD8D71B-46AA-4737-BFA6-B35F2811D0A2}" sibTransId="{E098B999-2998-4A40-A0D2-0462DA9B657E}"/>
    <dgm:cxn modelId="{9057396E-CBE2-4822-A412-94361EDE257E}" type="presParOf" srcId="{AE95CB44-6EB3-4D3A-9134-1BF084CC3A14}" destId="{8C56B90B-2426-4F60-BD96-E20A729A951F}" srcOrd="0" destOrd="0" presId="urn:microsoft.com/office/officeart/2005/8/layout/arrow2"/>
    <dgm:cxn modelId="{0F2A1C2E-2CE1-41F8-B3BF-1E63B25AC7A0}" type="presParOf" srcId="{AE95CB44-6EB3-4D3A-9134-1BF084CC3A14}" destId="{DF2AB917-ACB6-4CDB-A7B0-55FFFC92ED19}" srcOrd="1" destOrd="0" presId="urn:microsoft.com/office/officeart/2005/8/layout/arrow2"/>
    <dgm:cxn modelId="{6B4338E3-7C1F-4A40-B337-A842160B2CA3}" type="presParOf" srcId="{DF2AB917-ACB6-4CDB-A7B0-55FFFC92ED19}" destId="{9F7AB39A-68B5-401F-90F7-C9E90086FCEE}" srcOrd="0" destOrd="0" presId="urn:microsoft.com/office/officeart/2005/8/layout/arrow2"/>
    <dgm:cxn modelId="{D92B7FEE-F78D-42B3-8AF1-BEF1FB4A6BE5}" type="presParOf" srcId="{DF2AB917-ACB6-4CDB-A7B0-55FFFC92ED19}" destId="{9D6F51E2-8A94-456A-8A34-4026E679C673}" srcOrd="1" destOrd="0" presId="urn:microsoft.com/office/officeart/2005/8/layout/arrow2"/>
    <dgm:cxn modelId="{29E201EF-4727-4B28-A5F3-B8C16680E27D}" type="presParOf" srcId="{DF2AB917-ACB6-4CDB-A7B0-55FFFC92ED19}" destId="{732B2187-49A1-4D80-B534-52A9FECE371D}" srcOrd="2" destOrd="0" presId="urn:microsoft.com/office/officeart/2005/8/layout/arrow2"/>
    <dgm:cxn modelId="{13BBCAF2-DA27-48FE-99E1-7CF5A1B4B636}" type="presParOf" srcId="{DF2AB917-ACB6-4CDB-A7B0-55FFFC92ED19}" destId="{1A46B5F1-1C98-48CE-B2F4-9C04DBDFE23A}" srcOrd="3" destOrd="0" presId="urn:microsoft.com/office/officeart/2005/8/layout/arrow2"/>
    <dgm:cxn modelId="{6C188E27-537C-4C3D-BA16-3F5208CE7CD0}" type="presParOf" srcId="{DF2AB917-ACB6-4CDB-A7B0-55FFFC92ED19}" destId="{CF645A2E-6A0F-43D2-BDA6-5664CCA39AE5}" srcOrd="4" destOrd="0" presId="urn:microsoft.com/office/officeart/2005/8/layout/arrow2"/>
    <dgm:cxn modelId="{4CEB85A0-7690-4502-81EB-F05E5FCD9BA7}" type="presParOf" srcId="{DF2AB917-ACB6-4CDB-A7B0-55FFFC92ED19}" destId="{47B95184-C92E-4990-9953-4C15A21981C7}"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007BC4-46EE-492A-A25D-B4C79ADD8742}" type="doc">
      <dgm:prSet loTypeId="urn:microsoft.com/office/officeart/2005/8/layout/vList2" loCatId="list" qsTypeId="urn:microsoft.com/office/officeart/2005/8/quickstyle/simple1#9" qsCatId="simple" csTypeId="urn:microsoft.com/office/officeart/2005/8/colors/accent1_4" csCatId="accent1" phldr="1"/>
      <dgm:spPr/>
      <dgm:t>
        <a:bodyPr/>
        <a:lstStyle/>
        <a:p>
          <a:endParaRPr lang="en-US"/>
        </a:p>
      </dgm:t>
    </dgm:pt>
    <dgm:pt modelId="{CF27229C-C5E2-4AA0-9EB8-36E436884FDB}">
      <dgm:prSet phldrT="[Text]" custT="1"/>
      <dgm:spPr>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38100" cmpd="sng">
          <a:solidFill>
            <a:schemeClr val="accent5">
              <a:lumMod val="50000"/>
            </a:schemeClr>
          </a:solidFill>
        </a:ln>
        <a:scene3d>
          <a:camera prst="perspectiveRelaxed" fov="1500000"/>
          <a:lightRig rig="threePt" dir="t"/>
        </a:scene3d>
      </dgm:spPr>
      <dgm:t>
        <a:bodyPr/>
        <a:lstStyle/>
        <a:p>
          <a:pPr algn="ctr" rtl="0"/>
          <a:r>
            <a:rPr lang="en-US" sz="3600" dirty="0" smtClean="0"/>
            <a:t>JWB uses data to build consensus and monitor progress toward a shared vision and desired outcomes for Pinellas County </a:t>
          </a:r>
          <a:endParaRPr lang="en-US" sz="3600" dirty="0"/>
        </a:p>
      </dgm:t>
    </dgm:pt>
    <dgm:pt modelId="{DBE75B9B-4FF4-4F39-89CE-CC66A05019D9}" type="parTrans" cxnId="{7A49CD75-E582-4EF8-AF93-0B6F2F196847}">
      <dgm:prSet/>
      <dgm:spPr/>
      <dgm:t>
        <a:bodyPr/>
        <a:lstStyle/>
        <a:p>
          <a:endParaRPr lang="en-US"/>
        </a:p>
      </dgm:t>
    </dgm:pt>
    <dgm:pt modelId="{65ABFC09-0B55-446E-9F68-2A330D06F48B}" type="sibTrans" cxnId="{7A49CD75-E582-4EF8-AF93-0B6F2F196847}">
      <dgm:prSet/>
      <dgm:spPr/>
      <dgm:t>
        <a:bodyPr/>
        <a:lstStyle/>
        <a:p>
          <a:endParaRPr lang="en-US"/>
        </a:p>
      </dgm:t>
    </dgm:pt>
    <dgm:pt modelId="{02F6A7F1-CA7D-4139-BB40-93DBD43FCD15}" type="pres">
      <dgm:prSet presAssocID="{B1007BC4-46EE-492A-A25D-B4C79ADD8742}" presName="linear" presStyleCnt="0">
        <dgm:presLayoutVars>
          <dgm:animLvl val="lvl"/>
          <dgm:resizeHandles val="exact"/>
        </dgm:presLayoutVars>
      </dgm:prSet>
      <dgm:spPr/>
      <dgm:t>
        <a:bodyPr/>
        <a:lstStyle/>
        <a:p>
          <a:endParaRPr lang="en-US"/>
        </a:p>
      </dgm:t>
    </dgm:pt>
    <dgm:pt modelId="{34C59961-78A9-4EEB-877E-6CDDB212A8C3}" type="pres">
      <dgm:prSet presAssocID="{CF27229C-C5E2-4AA0-9EB8-36E436884FDB}" presName="parentText" presStyleLbl="node1" presStyleIdx="0" presStyleCnt="1" custScaleX="70846" custScaleY="198824" custLinFactNeighborX="572" custLinFactNeighborY="7911">
        <dgm:presLayoutVars>
          <dgm:chMax val="0"/>
          <dgm:bulletEnabled val="1"/>
        </dgm:presLayoutVars>
      </dgm:prSet>
      <dgm:spPr/>
      <dgm:t>
        <a:bodyPr/>
        <a:lstStyle/>
        <a:p>
          <a:endParaRPr lang="en-US"/>
        </a:p>
      </dgm:t>
    </dgm:pt>
  </dgm:ptLst>
  <dgm:cxnLst>
    <dgm:cxn modelId="{24A32922-55DA-4BCA-8832-A74DB63DEFDC}" type="presOf" srcId="{CF27229C-C5E2-4AA0-9EB8-36E436884FDB}" destId="{34C59961-78A9-4EEB-877E-6CDDB212A8C3}" srcOrd="0" destOrd="0" presId="urn:microsoft.com/office/officeart/2005/8/layout/vList2"/>
    <dgm:cxn modelId="{7A49CD75-E582-4EF8-AF93-0B6F2F196847}" srcId="{B1007BC4-46EE-492A-A25D-B4C79ADD8742}" destId="{CF27229C-C5E2-4AA0-9EB8-36E436884FDB}" srcOrd="0" destOrd="0" parTransId="{DBE75B9B-4FF4-4F39-89CE-CC66A05019D9}" sibTransId="{65ABFC09-0B55-446E-9F68-2A330D06F48B}"/>
    <dgm:cxn modelId="{BC62A923-4F2F-4DF7-BDCD-2DE152820070}" type="presOf" srcId="{B1007BC4-46EE-492A-A25D-B4C79ADD8742}" destId="{02F6A7F1-CA7D-4139-BB40-93DBD43FCD15}" srcOrd="0" destOrd="0" presId="urn:microsoft.com/office/officeart/2005/8/layout/vList2"/>
    <dgm:cxn modelId="{2BF15FA2-7AE8-4609-A8CA-EDEF5706DEAF}" type="presParOf" srcId="{02F6A7F1-CA7D-4139-BB40-93DBD43FCD15}" destId="{34C59961-78A9-4EEB-877E-6CDDB212A8C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2DBBB-4247-471F-B876-A5D38D854154}">
      <dsp:nvSpPr>
        <dsp:cNvPr id="0" name=""/>
        <dsp:cNvSpPr/>
      </dsp:nvSpPr>
      <dsp:spPr>
        <a:xfrm>
          <a:off x="2611" y="0"/>
          <a:ext cx="3182205" cy="832555"/>
        </a:xfrm>
        <a:prstGeom prst="chevron">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0025" tIns="66675" rIns="66675" bIns="66675" numCol="1" spcCol="1270" anchor="ctr" anchorCtr="0">
          <a:noAutofit/>
        </a:bodyPr>
        <a:lstStyle/>
        <a:p>
          <a:pPr lvl="0" algn="ctr" defTabSz="2222500">
            <a:lnSpc>
              <a:spcPct val="90000"/>
            </a:lnSpc>
            <a:spcBef>
              <a:spcPct val="0"/>
            </a:spcBef>
            <a:spcAft>
              <a:spcPct val="35000"/>
            </a:spcAft>
          </a:pPr>
          <a:r>
            <a:rPr lang="en-US" sz="5000" kern="1200" dirty="0" smtClean="0"/>
            <a:t>Data</a:t>
          </a:r>
          <a:endParaRPr lang="en-US" sz="5000" kern="1200" dirty="0"/>
        </a:p>
      </dsp:txBody>
      <dsp:txXfrm>
        <a:off x="418889" y="0"/>
        <a:ext cx="2349650" cy="832555"/>
      </dsp:txXfrm>
    </dsp:sp>
    <dsp:sp modelId="{0AA15784-6D63-44DB-AFD6-F16972F9BEE2}">
      <dsp:nvSpPr>
        <dsp:cNvPr id="0" name=""/>
        <dsp:cNvSpPr/>
      </dsp:nvSpPr>
      <dsp:spPr>
        <a:xfrm>
          <a:off x="2895599" y="0"/>
          <a:ext cx="3182205" cy="832555"/>
        </a:xfrm>
        <a:prstGeom prst="chevron">
          <a:avLst/>
        </a:prstGeom>
        <a:solidFill>
          <a:schemeClr val="accent2">
            <a:hueOff val="1408926"/>
            <a:satOff val="-10081"/>
            <a:lumOff val="-58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0025" tIns="66675" rIns="66675" bIns="66675" numCol="1" spcCol="1270" anchor="ctr" anchorCtr="0">
          <a:noAutofit/>
        </a:bodyPr>
        <a:lstStyle/>
        <a:p>
          <a:pPr lvl="0" algn="ctr" defTabSz="2222500">
            <a:lnSpc>
              <a:spcPct val="90000"/>
            </a:lnSpc>
            <a:spcBef>
              <a:spcPct val="0"/>
            </a:spcBef>
            <a:spcAft>
              <a:spcPct val="35000"/>
            </a:spcAft>
          </a:pPr>
          <a:r>
            <a:rPr lang="en-US" sz="5000" kern="1200" dirty="0" smtClean="0"/>
            <a:t>Plan</a:t>
          </a:r>
          <a:endParaRPr lang="en-US" sz="5000" kern="1200" dirty="0"/>
        </a:p>
      </dsp:txBody>
      <dsp:txXfrm>
        <a:off x="3311877" y="0"/>
        <a:ext cx="2349650" cy="832555"/>
      </dsp:txXfrm>
    </dsp:sp>
    <dsp:sp modelId="{8D875649-1975-4955-8F49-337ABA76726E}">
      <dsp:nvSpPr>
        <dsp:cNvPr id="0" name=""/>
        <dsp:cNvSpPr/>
      </dsp:nvSpPr>
      <dsp:spPr>
        <a:xfrm>
          <a:off x="5733194" y="0"/>
          <a:ext cx="3182205" cy="832555"/>
        </a:xfrm>
        <a:prstGeom prst="chevron">
          <a:avLst/>
        </a:prstGeom>
        <a:solidFill>
          <a:schemeClr val="accent2">
            <a:hueOff val="2817852"/>
            <a:satOff val="-20162"/>
            <a:lumOff val="-117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0025" tIns="66675" rIns="66675" bIns="66675" numCol="1" spcCol="1270" anchor="ctr" anchorCtr="0">
          <a:noAutofit/>
        </a:bodyPr>
        <a:lstStyle/>
        <a:p>
          <a:pPr lvl="0" algn="ctr" defTabSz="2222500">
            <a:lnSpc>
              <a:spcPct val="90000"/>
            </a:lnSpc>
            <a:spcBef>
              <a:spcPct val="0"/>
            </a:spcBef>
            <a:spcAft>
              <a:spcPct val="35000"/>
            </a:spcAft>
          </a:pPr>
          <a:r>
            <a:rPr lang="en-US" sz="5000" kern="1200" dirty="0" smtClean="0"/>
            <a:t>Action</a:t>
          </a:r>
          <a:endParaRPr lang="en-US" sz="5000" kern="1200" dirty="0"/>
        </a:p>
      </dsp:txBody>
      <dsp:txXfrm>
        <a:off x="6149472" y="0"/>
        <a:ext cx="2349650" cy="832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5EC24-D46E-4EED-93E8-DBACB4F1B6C0}">
      <dsp:nvSpPr>
        <dsp:cNvPr id="0" name=""/>
        <dsp:cNvSpPr/>
      </dsp:nvSpPr>
      <dsp:spPr>
        <a:xfrm>
          <a:off x="1015940" y="1676396"/>
          <a:ext cx="11186303" cy="1786092"/>
        </a:xfrm>
        <a:prstGeom prst="rightArrow">
          <a:avLst>
            <a:gd name="adj1" fmla="val 50000"/>
            <a:gd name="adj2" fmla="val 50000"/>
          </a:avLst>
        </a:prstGeom>
        <a:solidFill>
          <a:schemeClr val="accent2">
            <a:lumMod val="7500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254000" bIns="283542"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   Common Agenda</a:t>
          </a:r>
          <a:endParaRPr lang="en-US" sz="3200" kern="1200" dirty="0">
            <a:solidFill>
              <a:schemeClr val="tx1"/>
            </a:solidFill>
          </a:endParaRPr>
        </a:p>
      </dsp:txBody>
      <dsp:txXfrm>
        <a:off x="1015940" y="2122919"/>
        <a:ext cx="10739780" cy="893046"/>
      </dsp:txXfrm>
    </dsp:sp>
    <dsp:sp modelId="{443D3A77-3E40-480E-88C6-DCD714295345}">
      <dsp:nvSpPr>
        <dsp:cNvPr id="0" name=""/>
        <dsp:cNvSpPr/>
      </dsp:nvSpPr>
      <dsp:spPr>
        <a:xfrm>
          <a:off x="1993876" y="2438403"/>
          <a:ext cx="10224532" cy="1947395"/>
        </a:xfrm>
        <a:prstGeom prst="rightArrow">
          <a:avLst>
            <a:gd name="adj1" fmla="val 50000"/>
            <a:gd name="adj2" fmla="val 50000"/>
          </a:avLst>
        </a:prstGeom>
        <a:solidFill>
          <a:schemeClr val="accent2">
            <a:hueOff val="704463"/>
            <a:satOff val="-5041"/>
            <a:lumOff val="-294"/>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254000" bIns="283542"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   Shared Measurement System</a:t>
          </a:r>
          <a:endParaRPr lang="en-US" sz="3200" kern="1200" dirty="0">
            <a:solidFill>
              <a:schemeClr val="tx1"/>
            </a:solidFill>
          </a:endParaRPr>
        </a:p>
      </dsp:txBody>
      <dsp:txXfrm>
        <a:off x="1993876" y="2925252"/>
        <a:ext cx="9737683" cy="973697"/>
      </dsp:txXfrm>
    </dsp:sp>
    <dsp:sp modelId="{7FE0A88D-ABC3-4E32-BF2B-CBE1C1936A69}">
      <dsp:nvSpPr>
        <dsp:cNvPr id="0" name=""/>
        <dsp:cNvSpPr/>
      </dsp:nvSpPr>
      <dsp:spPr>
        <a:xfrm>
          <a:off x="4432329" y="3243099"/>
          <a:ext cx="7741879" cy="1786092"/>
        </a:xfrm>
        <a:prstGeom prst="rightArrow">
          <a:avLst>
            <a:gd name="adj1" fmla="val 50000"/>
            <a:gd name="adj2" fmla="val 50000"/>
          </a:avLst>
        </a:prstGeom>
        <a:solidFill>
          <a:schemeClr val="accent2">
            <a:hueOff val="1408926"/>
            <a:satOff val="-10081"/>
            <a:lumOff val="-589"/>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254000" bIns="283542"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   Mutually Reinforcing Activities</a:t>
          </a:r>
          <a:endParaRPr lang="en-US" sz="3200" kern="1200" dirty="0">
            <a:solidFill>
              <a:schemeClr val="tx1"/>
            </a:solidFill>
          </a:endParaRPr>
        </a:p>
      </dsp:txBody>
      <dsp:txXfrm>
        <a:off x="4432329" y="3689622"/>
        <a:ext cx="7295356" cy="893046"/>
      </dsp:txXfrm>
    </dsp:sp>
    <dsp:sp modelId="{09BC4557-3EA1-4727-A6D8-EBE358D1B1BA}">
      <dsp:nvSpPr>
        <dsp:cNvPr id="0" name=""/>
        <dsp:cNvSpPr/>
      </dsp:nvSpPr>
      <dsp:spPr>
        <a:xfrm>
          <a:off x="5422903" y="3852702"/>
          <a:ext cx="6809765" cy="1786092"/>
        </a:xfrm>
        <a:prstGeom prst="rightArrow">
          <a:avLst>
            <a:gd name="adj1" fmla="val 50000"/>
            <a:gd name="adj2" fmla="val 50000"/>
          </a:avLst>
        </a:prstGeom>
        <a:solidFill>
          <a:schemeClr val="accent2">
            <a:hueOff val="2113389"/>
            <a:satOff val="-15122"/>
            <a:lumOff val="-883"/>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254000" bIns="283542"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   Continuous Communications</a:t>
          </a:r>
          <a:endParaRPr lang="en-US" sz="3200" kern="1200" dirty="0">
            <a:solidFill>
              <a:schemeClr val="tx1"/>
            </a:solidFill>
          </a:endParaRPr>
        </a:p>
      </dsp:txBody>
      <dsp:txXfrm>
        <a:off x="5422903" y="4299225"/>
        <a:ext cx="6363242" cy="893046"/>
      </dsp:txXfrm>
    </dsp:sp>
    <dsp:sp modelId="{7B358179-C02B-4685-B789-328F863AEF49}">
      <dsp:nvSpPr>
        <dsp:cNvPr id="0" name=""/>
        <dsp:cNvSpPr/>
      </dsp:nvSpPr>
      <dsp:spPr>
        <a:xfrm>
          <a:off x="6637956" y="4690914"/>
          <a:ext cx="5642938" cy="1786092"/>
        </a:xfrm>
        <a:prstGeom prst="rightArrow">
          <a:avLst>
            <a:gd name="adj1" fmla="val 50000"/>
            <a:gd name="adj2" fmla="val 50000"/>
          </a:avLst>
        </a:prstGeom>
        <a:solidFill>
          <a:schemeClr val="accent2">
            <a:hueOff val="2817852"/>
            <a:satOff val="-20162"/>
            <a:lumOff val="-1177"/>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254000" bIns="283542"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solidFill>
            </a:rPr>
            <a:t>   Backbone Organization</a:t>
          </a:r>
          <a:endParaRPr lang="en-US" sz="3200" kern="1200" dirty="0">
            <a:solidFill>
              <a:schemeClr val="tx1"/>
            </a:solidFill>
          </a:endParaRPr>
        </a:p>
      </dsp:txBody>
      <dsp:txXfrm>
        <a:off x="6637956" y="5137437"/>
        <a:ext cx="5196415" cy="893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68790-169D-49E5-9ACB-25C9D92D8755}">
      <dsp:nvSpPr>
        <dsp:cNvPr id="0" name=""/>
        <dsp:cNvSpPr/>
      </dsp:nvSpPr>
      <dsp:spPr>
        <a:xfrm>
          <a:off x="6121400" y="3428999"/>
          <a:ext cx="4191000" cy="4191000"/>
        </a:xfrm>
        <a:prstGeom prst="gear9">
          <a:avLst/>
        </a:prstGeom>
        <a:solidFill>
          <a:schemeClr val="accent5">
            <a:hueOff val="0"/>
            <a:satOff val="0"/>
            <a:lumOff val="0"/>
            <a:alphaOff val="0"/>
          </a:schemeClr>
        </a:solidFill>
        <a:ln>
          <a:noFill/>
        </a:ln>
        <a:effectLst>
          <a:outerShdw blurRad="95000" rotWithShape="0">
            <a:srgbClr val="000000">
              <a:alpha val="50000"/>
            </a:srgbClr>
          </a:outerShdw>
          <a:softEdge rad="12700"/>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Data Intermediary</a:t>
          </a:r>
        </a:p>
        <a:p>
          <a:pPr lvl="0" algn="ctr" defTabSz="1422400">
            <a:lnSpc>
              <a:spcPct val="90000"/>
            </a:lnSpc>
            <a:spcBef>
              <a:spcPct val="0"/>
            </a:spcBef>
            <a:spcAft>
              <a:spcPct val="35000"/>
            </a:spcAft>
          </a:pPr>
          <a:r>
            <a:rPr lang="en-US" sz="3200" kern="1200" dirty="0" smtClean="0"/>
            <a:t>Community Indicators</a:t>
          </a:r>
          <a:endParaRPr lang="en-US" sz="3200" kern="1200" dirty="0"/>
        </a:p>
      </dsp:txBody>
      <dsp:txXfrm>
        <a:off x="6963977" y="4410721"/>
        <a:ext cx="2505846" cy="2154260"/>
      </dsp:txXfrm>
    </dsp:sp>
    <dsp:sp modelId="{A1333321-5264-4ACA-A590-C797FD287D1E}">
      <dsp:nvSpPr>
        <dsp:cNvPr id="0" name=""/>
        <dsp:cNvSpPr/>
      </dsp:nvSpPr>
      <dsp:spPr>
        <a:xfrm>
          <a:off x="3048010" y="2209800"/>
          <a:ext cx="3810000" cy="3505200"/>
        </a:xfrm>
        <a:prstGeom prst="gear6">
          <a:avLst/>
        </a:prstGeom>
        <a:solidFill>
          <a:schemeClr val="accent5">
            <a:hueOff val="8842340"/>
            <a:satOff val="-35925"/>
            <a:lumOff val="-7941"/>
            <a:alphaOff val="0"/>
          </a:schemeClr>
        </a:solidFill>
        <a:ln>
          <a:noFill/>
        </a:ln>
        <a:effectLst>
          <a:outerShdw blurRad="95000" rotWithShape="0">
            <a:srgbClr val="000000">
              <a:alpha val="50000"/>
            </a:srgbClr>
          </a:outerShdw>
          <a:softEdge rad="12700"/>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Research and Analyses</a:t>
          </a:r>
          <a:endParaRPr lang="en-US" sz="3200" kern="1200" dirty="0"/>
        </a:p>
      </dsp:txBody>
      <dsp:txXfrm>
        <a:off x="3974761" y="3097578"/>
        <a:ext cx="1956498" cy="1729644"/>
      </dsp:txXfrm>
    </dsp:sp>
    <dsp:sp modelId="{54664236-7B55-4F73-BE1D-B5E98B02BC0C}">
      <dsp:nvSpPr>
        <dsp:cNvPr id="0" name=""/>
        <dsp:cNvSpPr/>
      </dsp:nvSpPr>
      <dsp:spPr>
        <a:xfrm rot="20700000">
          <a:off x="5670582" y="335591"/>
          <a:ext cx="2986417" cy="2986417"/>
        </a:xfrm>
        <a:prstGeom prst="gear6">
          <a:avLst/>
        </a:prstGeom>
        <a:solidFill>
          <a:schemeClr val="accent5">
            <a:hueOff val="17684680"/>
            <a:satOff val="-71851"/>
            <a:lumOff val="-15882"/>
            <a:alphaOff val="0"/>
          </a:schemeClr>
        </a:solidFill>
        <a:ln>
          <a:noFill/>
        </a:ln>
        <a:effectLst>
          <a:outerShdw blurRad="95000" rotWithShape="0">
            <a:srgbClr val="000000">
              <a:alpha val="50000"/>
            </a:srgbClr>
          </a:outerShdw>
          <a:softEdge rad="12700"/>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BI</a:t>
          </a:r>
          <a:endParaRPr lang="en-US" sz="3200" kern="1200" dirty="0"/>
        </a:p>
      </dsp:txBody>
      <dsp:txXfrm rot="-20700000">
        <a:off x="6325591" y="990599"/>
        <a:ext cx="1676400" cy="1676400"/>
      </dsp:txXfrm>
    </dsp:sp>
    <dsp:sp modelId="{D39C2802-F340-486A-A20E-8D51570A43FA}">
      <dsp:nvSpPr>
        <dsp:cNvPr id="0" name=""/>
        <dsp:cNvSpPr/>
      </dsp:nvSpPr>
      <dsp:spPr>
        <a:xfrm>
          <a:off x="5838196" y="2774124"/>
          <a:ext cx="5364480" cy="5364480"/>
        </a:xfrm>
        <a:prstGeom prst="circularArrow">
          <a:avLst>
            <a:gd name="adj1" fmla="val 4687"/>
            <a:gd name="adj2" fmla="val 299029"/>
            <a:gd name="adj3" fmla="val 2563510"/>
            <a:gd name="adj4" fmla="val 15762815"/>
            <a:gd name="adj5" fmla="val 5469"/>
          </a:avLst>
        </a:prstGeom>
        <a:solidFill>
          <a:schemeClr val="accent5">
            <a:hueOff val="0"/>
            <a:satOff val="0"/>
            <a:lumOff val="0"/>
            <a:alphaOff val="0"/>
          </a:schemeClr>
        </a:solidFill>
        <a:ln>
          <a:noFill/>
        </a:ln>
        <a:effectLst>
          <a:outerShdw blurRad="95000" rotWithShape="0">
            <a:srgbClr val="000000">
              <a:alpha val="50000"/>
            </a:srgbClr>
          </a:outerShdw>
          <a:softEdge rad="12700"/>
        </a:effectLst>
        <a:sp3d z="-110000">
          <a:bevelT w="40600" h="20600" prst="relaxedInset"/>
        </a:sp3d>
      </dsp:spPr>
      <dsp:style>
        <a:lnRef idx="0">
          <a:scrgbClr r="0" g="0" b="0"/>
        </a:lnRef>
        <a:fillRef idx="1">
          <a:scrgbClr r="0" g="0" b="0"/>
        </a:fillRef>
        <a:effectRef idx="2">
          <a:scrgbClr r="0" g="0" b="0"/>
        </a:effectRef>
        <a:fontRef idx="minor"/>
      </dsp:style>
    </dsp:sp>
    <dsp:sp modelId="{B80D0BBA-FF7C-4AE9-BB61-16884F21BA7F}">
      <dsp:nvSpPr>
        <dsp:cNvPr id="0" name=""/>
        <dsp:cNvSpPr/>
      </dsp:nvSpPr>
      <dsp:spPr>
        <a:xfrm>
          <a:off x="2616206" y="1664985"/>
          <a:ext cx="3897630" cy="3897630"/>
        </a:xfrm>
        <a:prstGeom prst="leftCircularArrow">
          <a:avLst>
            <a:gd name="adj1" fmla="val 6452"/>
            <a:gd name="adj2" fmla="val 429999"/>
            <a:gd name="adj3" fmla="val 10489124"/>
            <a:gd name="adj4" fmla="val 14837806"/>
            <a:gd name="adj5" fmla="val 7527"/>
          </a:avLst>
        </a:prstGeom>
        <a:solidFill>
          <a:schemeClr val="accent5">
            <a:hueOff val="8842340"/>
            <a:satOff val="-35925"/>
            <a:lumOff val="-7941"/>
            <a:alphaOff val="0"/>
          </a:schemeClr>
        </a:solidFill>
        <a:ln>
          <a:noFill/>
        </a:ln>
        <a:effectLst>
          <a:outerShdw blurRad="95000" rotWithShape="0">
            <a:srgbClr val="000000">
              <a:alpha val="50000"/>
            </a:srgbClr>
          </a:outerShdw>
          <a:softEdge rad="12700"/>
        </a:effectLst>
        <a:sp3d z="-110000">
          <a:bevelT w="40600" h="20600" prst="relaxedInset"/>
        </a:sp3d>
      </dsp:spPr>
      <dsp:style>
        <a:lnRef idx="0">
          <a:scrgbClr r="0" g="0" b="0"/>
        </a:lnRef>
        <a:fillRef idx="1">
          <a:scrgbClr r="0" g="0" b="0"/>
        </a:fillRef>
        <a:effectRef idx="2">
          <a:scrgbClr r="0" g="0" b="0"/>
        </a:effectRef>
        <a:fontRef idx="minor"/>
      </dsp:style>
    </dsp:sp>
    <dsp:sp modelId="{18B9C45D-49BD-4470-839F-F4B71183B54B}">
      <dsp:nvSpPr>
        <dsp:cNvPr id="0" name=""/>
        <dsp:cNvSpPr/>
      </dsp:nvSpPr>
      <dsp:spPr>
        <a:xfrm>
          <a:off x="4699401" y="-333248"/>
          <a:ext cx="4202430" cy="4202430"/>
        </a:xfrm>
        <a:prstGeom prst="circularArrow">
          <a:avLst>
            <a:gd name="adj1" fmla="val 5984"/>
            <a:gd name="adj2" fmla="val 394124"/>
            <a:gd name="adj3" fmla="val 13313824"/>
            <a:gd name="adj4" fmla="val 10508221"/>
            <a:gd name="adj5" fmla="val 6981"/>
          </a:avLst>
        </a:prstGeom>
        <a:solidFill>
          <a:schemeClr val="accent5">
            <a:hueOff val="17684680"/>
            <a:satOff val="-71851"/>
            <a:lumOff val="-15882"/>
            <a:alphaOff val="0"/>
          </a:schemeClr>
        </a:solidFill>
        <a:ln>
          <a:noFill/>
        </a:ln>
        <a:effectLst>
          <a:outerShdw blurRad="95000" rotWithShape="0">
            <a:srgbClr val="000000">
              <a:alpha val="50000"/>
            </a:srgbClr>
          </a:outerShdw>
          <a:softEdge rad="12700"/>
        </a:effectLst>
        <a:sp3d z="-110000">
          <a:bevelT w="40600" h="20600" prst="relaxedInset"/>
        </a:sp3d>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42A76-7A27-4534-9688-49434FA6665F}">
      <dsp:nvSpPr>
        <dsp:cNvPr id="0" name=""/>
        <dsp:cNvSpPr/>
      </dsp:nvSpPr>
      <dsp:spPr>
        <a:xfrm>
          <a:off x="5690186" y="3057214"/>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4EB0168-BAF1-446E-B003-1531579CB428}">
      <dsp:nvSpPr>
        <dsp:cNvPr id="0" name=""/>
        <dsp:cNvSpPr/>
      </dsp:nvSpPr>
      <dsp:spPr>
        <a:xfrm>
          <a:off x="5325447" y="3057214"/>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3807D02-D93C-42A1-AB46-F23722844223}">
      <dsp:nvSpPr>
        <dsp:cNvPr id="0" name=""/>
        <dsp:cNvSpPr/>
      </dsp:nvSpPr>
      <dsp:spPr>
        <a:xfrm>
          <a:off x="4960708" y="3057214"/>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0EBF4EB-9B7B-46C7-9F40-7D4AE1748EBE}">
      <dsp:nvSpPr>
        <dsp:cNvPr id="0" name=""/>
        <dsp:cNvSpPr/>
      </dsp:nvSpPr>
      <dsp:spPr>
        <a:xfrm>
          <a:off x="4596663" y="3057214"/>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C9A37AF7-2CBD-43D4-A724-75CEDC26BD3E}">
      <dsp:nvSpPr>
        <dsp:cNvPr id="0" name=""/>
        <dsp:cNvSpPr/>
      </dsp:nvSpPr>
      <dsp:spPr>
        <a:xfrm>
          <a:off x="3810000" y="342899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9D5AA8F-0B83-4364-8FE6-27BEC8ECC5D8}">
      <dsp:nvSpPr>
        <dsp:cNvPr id="0" name=""/>
        <dsp:cNvSpPr/>
      </dsp:nvSpPr>
      <dsp:spPr>
        <a:xfrm>
          <a:off x="3352800" y="2438400"/>
          <a:ext cx="398023" cy="3983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AD98449-1A61-4BCF-AA83-3B96E4F012DD}">
      <dsp:nvSpPr>
        <dsp:cNvPr id="0" name=""/>
        <dsp:cNvSpPr/>
      </dsp:nvSpPr>
      <dsp:spPr>
        <a:xfrm>
          <a:off x="5365666" y="2646104"/>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37D5C3B-C9CA-4018-BAD8-2CEBDA8C0B76}">
      <dsp:nvSpPr>
        <dsp:cNvPr id="0" name=""/>
        <dsp:cNvSpPr/>
      </dsp:nvSpPr>
      <dsp:spPr>
        <a:xfrm>
          <a:off x="5365666" y="347126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F8D2CA6-BBAA-4AFB-A126-5890B110E6B5}">
      <dsp:nvSpPr>
        <dsp:cNvPr id="0" name=""/>
        <dsp:cNvSpPr/>
      </dsp:nvSpPr>
      <dsp:spPr>
        <a:xfrm>
          <a:off x="5543181" y="282481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5313F06-FA21-4904-A97C-86C39588AC48}">
      <dsp:nvSpPr>
        <dsp:cNvPr id="0" name=""/>
        <dsp:cNvSpPr/>
      </dsp:nvSpPr>
      <dsp:spPr>
        <a:xfrm>
          <a:off x="5554969" y="3293536"/>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6060979-31EC-4C23-A208-38CED54C83A7}">
      <dsp:nvSpPr>
        <dsp:cNvPr id="0" name=""/>
        <dsp:cNvSpPr/>
      </dsp:nvSpPr>
      <dsp:spPr>
        <a:xfrm>
          <a:off x="2514605" y="2099521"/>
          <a:ext cx="2015078" cy="201528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smtClean="0"/>
            <a:t>Synergy</a:t>
          </a:r>
          <a:endParaRPr lang="en-US" sz="3300" kern="1200" dirty="0"/>
        </a:p>
      </dsp:txBody>
      <dsp:txXfrm>
        <a:off x="2809706" y="2394653"/>
        <a:ext cx="1424876" cy="1425023"/>
      </dsp:txXfrm>
    </dsp:sp>
    <dsp:sp modelId="{987D6A23-717B-4893-AB39-A39447BFB00B}">
      <dsp:nvSpPr>
        <dsp:cNvPr id="0" name=""/>
        <dsp:cNvSpPr/>
      </dsp:nvSpPr>
      <dsp:spPr>
        <a:xfrm>
          <a:off x="2382591" y="1977069"/>
          <a:ext cx="398023" cy="3983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03B983B-563A-40AE-8F9A-AD9D54A2CE77}">
      <dsp:nvSpPr>
        <dsp:cNvPr id="0" name=""/>
        <dsp:cNvSpPr/>
      </dsp:nvSpPr>
      <dsp:spPr>
        <a:xfrm>
          <a:off x="2127412" y="1766932"/>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98C6252-D717-43B7-A6EF-8EC5AA458CDD}">
      <dsp:nvSpPr>
        <dsp:cNvPr id="0" name=""/>
        <dsp:cNvSpPr/>
      </dsp:nvSpPr>
      <dsp:spPr>
        <a:xfrm>
          <a:off x="1702346" y="1766932"/>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EE52BDD-8352-44BB-A95B-2AFBA7E97516}">
      <dsp:nvSpPr>
        <dsp:cNvPr id="0" name=""/>
        <dsp:cNvSpPr/>
      </dsp:nvSpPr>
      <dsp:spPr>
        <a:xfrm>
          <a:off x="1277279" y="1766932"/>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DD45056-F48B-4979-A64B-DC162BA5BE22}">
      <dsp:nvSpPr>
        <dsp:cNvPr id="0" name=""/>
        <dsp:cNvSpPr/>
      </dsp:nvSpPr>
      <dsp:spPr>
        <a:xfrm>
          <a:off x="852213" y="1766932"/>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7DA78B0-9707-4D9E-99CD-720FE6DBC836}">
      <dsp:nvSpPr>
        <dsp:cNvPr id="0" name=""/>
        <dsp:cNvSpPr/>
      </dsp:nvSpPr>
      <dsp:spPr>
        <a:xfrm>
          <a:off x="426453" y="1766932"/>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3D73EEE-93BD-4F86-A3A7-DCC4752B7CCA}">
      <dsp:nvSpPr>
        <dsp:cNvPr id="0" name=""/>
        <dsp:cNvSpPr/>
      </dsp:nvSpPr>
      <dsp:spPr>
        <a:xfrm>
          <a:off x="2895599" y="2743200"/>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976D0C35-BB9E-43F8-84D3-C20DA9948B55}">
      <dsp:nvSpPr>
        <dsp:cNvPr id="0" name=""/>
        <dsp:cNvSpPr/>
      </dsp:nvSpPr>
      <dsp:spPr>
        <a:xfrm>
          <a:off x="457190" y="1295401"/>
          <a:ext cx="1020144" cy="511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1466850">
            <a:lnSpc>
              <a:spcPct val="90000"/>
            </a:lnSpc>
            <a:spcBef>
              <a:spcPct val="0"/>
            </a:spcBef>
            <a:spcAft>
              <a:spcPct val="35000"/>
            </a:spcAft>
          </a:pPr>
          <a:r>
            <a:rPr lang="en-US" sz="3300" kern="1200" smtClean="0"/>
            <a:t>IT/BI</a:t>
          </a:r>
          <a:endParaRPr lang="en-US" sz="3300" kern="1200" dirty="0"/>
        </a:p>
      </dsp:txBody>
      <dsp:txXfrm>
        <a:off x="457190" y="1295401"/>
        <a:ext cx="1020144" cy="511923"/>
      </dsp:txXfrm>
    </dsp:sp>
    <dsp:sp modelId="{732ACA2C-1DD5-41DA-A0F8-7CEFE33D1F39}">
      <dsp:nvSpPr>
        <dsp:cNvPr id="0" name=""/>
        <dsp:cNvSpPr/>
      </dsp:nvSpPr>
      <dsp:spPr>
        <a:xfrm>
          <a:off x="2382591" y="3921984"/>
          <a:ext cx="398023" cy="3983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93201B2-4AFE-4DE4-A233-B785BD4904A0}">
      <dsp:nvSpPr>
        <dsp:cNvPr id="0" name=""/>
        <dsp:cNvSpPr/>
      </dsp:nvSpPr>
      <dsp:spPr>
        <a:xfrm>
          <a:off x="2127412" y="432752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8F22ABD-16E1-4F17-852E-06B66393AF4D}">
      <dsp:nvSpPr>
        <dsp:cNvPr id="0" name=""/>
        <dsp:cNvSpPr/>
      </dsp:nvSpPr>
      <dsp:spPr>
        <a:xfrm>
          <a:off x="1702346" y="432752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72D1EEB-F41A-41E5-8E8B-B5D00B4F8380}">
      <dsp:nvSpPr>
        <dsp:cNvPr id="0" name=""/>
        <dsp:cNvSpPr/>
      </dsp:nvSpPr>
      <dsp:spPr>
        <a:xfrm>
          <a:off x="1277279" y="432752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AEBB951-3FDA-49E5-9F7A-068358EC2246}">
      <dsp:nvSpPr>
        <dsp:cNvPr id="0" name=""/>
        <dsp:cNvSpPr/>
      </dsp:nvSpPr>
      <dsp:spPr>
        <a:xfrm>
          <a:off x="852213" y="432752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DAE3EAE-9AA6-4DBC-B8CB-EA2707C2B9BC}">
      <dsp:nvSpPr>
        <dsp:cNvPr id="0" name=""/>
        <dsp:cNvSpPr/>
      </dsp:nvSpPr>
      <dsp:spPr>
        <a:xfrm>
          <a:off x="426453" y="4327529"/>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D9FC787-CBC3-4968-A695-0CF9D7855CDD}">
      <dsp:nvSpPr>
        <dsp:cNvPr id="0" name=""/>
        <dsp:cNvSpPr/>
      </dsp:nvSpPr>
      <dsp:spPr>
        <a:xfrm>
          <a:off x="6735188" y="1045388"/>
          <a:ext cx="199011" cy="19900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1A0626B-2B2F-448B-ABDB-8EDB90F9C4B2}">
      <dsp:nvSpPr>
        <dsp:cNvPr id="0" name=""/>
        <dsp:cNvSpPr/>
      </dsp:nvSpPr>
      <dsp:spPr>
        <a:xfrm>
          <a:off x="457202" y="3810002"/>
          <a:ext cx="2332664" cy="511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1466850">
            <a:lnSpc>
              <a:spcPct val="90000"/>
            </a:lnSpc>
            <a:spcBef>
              <a:spcPct val="0"/>
            </a:spcBef>
            <a:spcAft>
              <a:spcPct val="35000"/>
            </a:spcAft>
          </a:pPr>
          <a:r>
            <a:rPr lang="en-US" sz="3300" kern="1200" dirty="0" smtClean="0"/>
            <a:t>RAD</a:t>
          </a:r>
          <a:endParaRPr lang="en-US" sz="3300" kern="1200" dirty="0"/>
        </a:p>
      </dsp:txBody>
      <dsp:txXfrm>
        <a:off x="457202" y="3810002"/>
        <a:ext cx="2332664" cy="511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6B90B-2426-4F60-BD96-E20A729A951F}">
      <dsp:nvSpPr>
        <dsp:cNvPr id="0" name=""/>
        <dsp:cNvSpPr/>
      </dsp:nvSpPr>
      <dsp:spPr>
        <a:xfrm>
          <a:off x="0" y="0"/>
          <a:ext cx="12446000" cy="7778750"/>
        </a:xfrm>
        <a:prstGeom prst="swooshArrow">
          <a:avLst>
            <a:gd name="adj1" fmla="val 25000"/>
            <a:gd name="adj2" fmla="val 25000"/>
          </a:avLst>
        </a:prstGeom>
        <a:blipFill rotWithShape="0">
          <a:blip xmlns:r="http://schemas.openxmlformats.org/officeDocument/2006/relationships" r:embed="rId1">
            <a:duotone>
              <a:schemeClr val="accent5">
                <a:tint val="55000"/>
                <a:hueOff val="0"/>
                <a:satOff val="0"/>
                <a:lumOff val="0"/>
                <a:alphaOff val="0"/>
                <a:shade val="40000"/>
              </a:schemeClr>
              <a:schemeClr val="accent5">
                <a:tint val="55000"/>
                <a:hueOff val="0"/>
                <a:satOff val="0"/>
                <a:lumOff val="0"/>
                <a:alphaOff val="0"/>
                <a:tint val="42000"/>
              </a:schemeClr>
            </a:duotone>
          </a:blip>
          <a:tile tx="0" ty="0" sx="40000" sy="40000" flip="none" algn="tl"/>
        </a:blip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F7AB39A-68B5-401F-90F7-C9E90086FCEE}">
      <dsp:nvSpPr>
        <dsp:cNvPr id="0" name=""/>
        <dsp:cNvSpPr/>
      </dsp:nvSpPr>
      <dsp:spPr>
        <a:xfrm>
          <a:off x="1389772" y="5583703"/>
          <a:ext cx="323596" cy="323596"/>
        </a:xfrm>
        <a:prstGeom prst="ellipse">
          <a:avLst/>
        </a:prstGeom>
        <a:blipFill rotWithShape="0">
          <a:blip xmlns:r="http://schemas.openxmlformats.org/officeDocument/2006/relationships" r:embed="rId1">
            <a:duotone>
              <a:schemeClr val="accent5">
                <a:shade val="50000"/>
                <a:hueOff val="0"/>
                <a:satOff val="0"/>
                <a:lumOff val="0"/>
                <a:alphaOff val="0"/>
                <a:shade val="40000"/>
              </a:schemeClr>
              <a:schemeClr val="accent5">
                <a:shade val="50000"/>
                <a:hueOff val="0"/>
                <a:satOff val="0"/>
                <a:lumOff val="0"/>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D6F51E2-8A94-456A-8A34-4026E679C673}">
      <dsp:nvSpPr>
        <dsp:cNvPr id="0" name=""/>
        <dsp:cNvSpPr/>
      </dsp:nvSpPr>
      <dsp:spPr>
        <a:xfrm>
          <a:off x="1142997" y="6362541"/>
          <a:ext cx="2899918" cy="2248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67" tIns="0" rIns="0" bIns="0" numCol="1" spcCol="1270" anchor="t" anchorCtr="0">
          <a:noAutofit/>
        </a:bodyPr>
        <a:lstStyle/>
        <a:p>
          <a:pPr lvl="0" algn="l" defTabSz="1244600">
            <a:lnSpc>
              <a:spcPct val="90000"/>
            </a:lnSpc>
            <a:spcBef>
              <a:spcPct val="0"/>
            </a:spcBef>
            <a:spcAft>
              <a:spcPct val="35000"/>
            </a:spcAft>
          </a:pPr>
          <a:r>
            <a:rPr lang="en-US" sz="2800" b="1" kern="1200" dirty="0" smtClean="0"/>
            <a:t>Annual Paper Indicators Reports</a:t>
          </a:r>
          <a:endParaRPr lang="en-US" sz="2800" b="1" kern="1200" dirty="0"/>
        </a:p>
        <a:p>
          <a:pPr marL="285750" lvl="1" indent="-285750" algn="l" defTabSz="1244600">
            <a:lnSpc>
              <a:spcPct val="90000"/>
            </a:lnSpc>
            <a:spcBef>
              <a:spcPct val="0"/>
            </a:spcBef>
            <a:spcAft>
              <a:spcPct val="15000"/>
            </a:spcAft>
            <a:buChar char="••"/>
          </a:pPr>
          <a:r>
            <a:rPr lang="en-US" sz="2800" kern="1200" dirty="0" smtClean="0"/>
            <a:t>Information on key areas of child well-being</a:t>
          </a:r>
          <a:endParaRPr lang="en-US" sz="2800" kern="1200" dirty="0"/>
        </a:p>
        <a:p>
          <a:pPr marL="285750" lvl="1" indent="-285750" algn="l" defTabSz="1244600">
            <a:lnSpc>
              <a:spcPct val="90000"/>
            </a:lnSpc>
            <a:spcBef>
              <a:spcPct val="0"/>
            </a:spcBef>
            <a:spcAft>
              <a:spcPct val="15000"/>
            </a:spcAft>
            <a:buChar char="••"/>
          </a:pPr>
          <a:endParaRPr lang="en-US" sz="2800" kern="1200" dirty="0"/>
        </a:p>
      </dsp:txBody>
      <dsp:txXfrm>
        <a:off x="1142997" y="6362541"/>
        <a:ext cx="2899918" cy="2248058"/>
      </dsp:txXfrm>
    </dsp:sp>
    <dsp:sp modelId="{732B2187-49A1-4D80-B534-52A9FECE371D}">
      <dsp:nvSpPr>
        <dsp:cNvPr id="0" name=""/>
        <dsp:cNvSpPr/>
      </dsp:nvSpPr>
      <dsp:spPr>
        <a:xfrm>
          <a:off x="4271911" y="3373902"/>
          <a:ext cx="584962" cy="584962"/>
        </a:xfrm>
        <a:prstGeom prst="ellipse">
          <a:avLst/>
        </a:prstGeom>
        <a:blipFill rotWithShape="0">
          <a:blip xmlns:r="http://schemas.openxmlformats.org/officeDocument/2006/relationships" r:embed="rId1">
            <a:duotone>
              <a:schemeClr val="accent5">
                <a:shade val="50000"/>
                <a:hueOff val="-237676"/>
                <a:satOff val="12025"/>
                <a:lumOff val="26696"/>
                <a:alphaOff val="0"/>
                <a:shade val="40000"/>
              </a:schemeClr>
              <a:schemeClr val="accent5">
                <a:shade val="50000"/>
                <a:hueOff val="-237676"/>
                <a:satOff val="12025"/>
                <a:lumOff val="26696"/>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46B5F1-1C98-48CE-B2F4-9C04DBDFE23A}">
      <dsp:nvSpPr>
        <dsp:cNvPr id="0" name=""/>
        <dsp:cNvSpPr/>
      </dsp:nvSpPr>
      <dsp:spPr>
        <a:xfrm>
          <a:off x="3962408" y="4510249"/>
          <a:ext cx="4053831" cy="274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959" tIns="0" rIns="0" bIns="0" numCol="1" spcCol="1270" anchor="t" anchorCtr="0">
          <a:noAutofit/>
        </a:bodyPr>
        <a:lstStyle/>
        <a:p>
          <a:pPr lvl="0" algn="l" defTabSz="1244600">
            <a:lnSpc>
              <a:spcPct val="90000"/>
            </a:lnSpc>
            <a:spcBef>
              <a:spcPct val="0"/>
            </a:spcBef>
            <a:spcAft>
              <a:spcPct val="35000"/>
            </a:spcAft>
          </a:pPr>
          <a:r>
            <a:rPr lang="en-US" sz="2800" b="1" kern="1200" dirty="0" smtClean="0"/>
            <a:t>Community Indicators </a:t>
          </a:r>
          <a:r>
            <a:rPr lang="en-US" sz="2800" kern="1200" dirty="0" smtClean="0"/>
            <a:t>pinellasindicators.org</a:t>
          </a:r>
          <a:endParaRPr lang="en-US" sz="2800" kern="1200" dirty="0"/>
        </a:p>
        <a:p>
          <a:pPr marL="285750" lvl="1" indent="-285750" algn="l" defTabSz="1244600">
            <a:lnSpc>
              <a:spcPct val="90000"/>
            </a:lnSpc>
            <a:spcBef>
              <a:spcPct val="0"/>
            </a:spcBef>
            <a:spcAft>
              <a:spcPct val="15000"/>
            </a:spcAft>
            <a:buChar char="••"/>
          </a:pPr>
          <a:r>
            <a:rPr lang="en-US" sz="2800" kern="1200" dirty="0" smtClean="0"/>
            <a:t>Web-based, flexible</a:t>
          </a:r>
          <a:endParaRPr lang="en-US" sz="2800" kern="1200" dirty="0"/>
        </a:p>
        <a:p>
          <a:pPr marL="285750" lvl="1" indent="-285750" algn="l" defTabSz="1244600">
            <a:lnSpc>
              <a:spcPct val="90000"/>
            </a:lnSpc>
            <a:spcBef>
              <a:spcPct val="0"/>
            </a:spcBef>
            <a:spcAft>
              <a:spcPct val="15000"/>
            </a:spcAft>
            <a:buChar char="••"/>
          </a:pPr>
          <a:r>
            <a:rPr lang="en-US" sz="2800" kern="1200" dirty="0" smtClean="0"/>
            <a:t>Geographically referenced data</a:t>
          </a:r>
          <a:endParaRPr lang="en-US" sz="2800" kern="1200" dirty="0"/>
        </a:p>
        <a:p>
          <a:pPr marL="285750" lvl="1" indent="-285750" algn="l" defTabSz="1244600">
            <a:lnSpc>
              <a:spcPct val="90000"/>
            </a:lnSpc>
            <a:spcBef>
              <a:spcPct val="0"/>
            </a:spcBef>
            <a:spcAft>
              <a:spcPct val="15000"/>
            </a:spcAft>
            <a:buChar char="••"/>
          </a:pPr>
          <a:r>
            <a:rPr lang="en-US" sz="2800" kern="1200" dirty="0" smtClean="0"/>
            <a:t>Data available for download</a:t>
          </a:r>
        </a:p>
        <a:p>
          <a:pPr marL="285750" lvl="1" indent="-285750" algn="l" defTabSz="1244600">
            <a:lnSpc>
              <a:spcPct val="90000"/>
            </a:lnSpc>
            <a:spcBef>
              <a:spcPct val="0"/>
            </a:spcBef>
            <a:spcAft>
              <a:spcPct val="15000"/>
            </a:spcAft>
            <a:buChar char="••"/>
          </a:pPr>
          <a:endParaRPr lang="en-US" sz="2800" kern="1200" dirty="0"/>
        </a:p>
      </dsp:txBody>
      <dsp:txXfrm>
        <a:off x="3962408" y="4510249"/>
        <a:ext cx="4053831" cy="2749846"/>
      </dsp:txXfrm>
    </dsp:sp>
    <dsp:sp modelId="{CF645A2E-6A0F-43D2-BDA6-5664CCA39AE5}">
      <dsp:nvSpPr>
        <dsp:cNvPr id="0" name=""/>
        <dsp:cNvSpPr/>
      </dsp:nvSpPr>
      <dsp:spPr>
        <a:xfrm>
          <a:off x="8590672" y="1873726"/>
          <a:ext cx="808990" cy="808990"/>
        </a:xfrm>
        <a:prstGeom prst="ellipse">
          <a:avLst/>
        </a:prstGeom>
        <a:blipFill rotWithShape="0">
          <a:blip xmlns:r="http://schemas.openxmlformats.org/officeDocument/2006/relationships" r:embed="rId1">
            <a:duotone>
              <a:schemeClr val="accent5">
                <a:shade val="50000"/>
                <a:hueOff val="-237676"/>
                <a:satOff val="12025"/>
                <a:lumOff val="26696"/>
                <a:alphaOff val="0"/>
                <a:shade val="40000"/>
              </a:schemeClr>
              <a:schemeClr val="accent5">
                <a:shade val="50000"/>
                <a:hueOff val="-237676"/>
                <a:satOff val="12025"/>
                <a:lumOff val="26696"/>
                <a:alphaOff val="0"/>
                <a:tint val="42000"/>
              </a:schemeClr>
            </a:duotone>
          </a:blip>
          <a:tile tx="0" ty="0" sx="40000" sy="40000" flip="none" algn="tl"/>
        </a:blipFill>
        <a:ln>
          <a:noFill/>
        </a:ln>
        <a:effectLst>
          <a:outerShdw blurRad="95000" rotWithShape="0">
            <a:srgbClr val="000000">
              <a:alpha val="50000"/>
            </a:srgbClr>
          </a:outerShdw>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7B95184-C92E-4990-9953-4C15A21981C7}">
      <dsp:nvSpPr>
        <dsp:cNvPr id="0" name=""/>
        <dsp:cNvSpPr/>
      </dsp:nvSpPr>
      <dsp:spPr>
        <a:xfrm>
          <a:off x="7782175" y="3995736"/>
          <a:ext cx="4386587" cy="451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8667" tIns="0" rIns="0" bIns="0" numCol="1" spcCol="1270" anchor="t" anchorCtr="0">
          <a:noAutofit/>
        </a:bodyPr>
        <a:lstStyle/>
        <a:p>
          <a:pPr lvl="0" algn="l" defTabSz="1244600">
            <a:lnSpc>
              <a:spcPct val="90000"/>
            </a:lnSpc>
            <a:spcBef>
              <a:spcPct val="0"/>
            </a:spcBef>
            <a:spcAft>
              <a:spcPct val="35000"/>
            </a:spcAft>
          </a:pPr>
          <a:r>
            <a:rPr lang="en-US" sz="2800" b="1" kern="1200" dirty="0" smtClean="0"/>
            <a:t>Community Impact</a:t>
          </a:r>
          <a:endParaRPr lang="en-US" sz="2800" b="1" kern="1200" dirty="0"/>
        </a:p>
        <a:p>
          <a:pPr marL="285750" lvl="1" indent="-285750" algn="l" defTabSz="1244600">
            <a:lnSpc>
              <a:spcPct val="90000"/>
            </a:lnSpc>
            <a:spcBef>
              <a:spcPct val="0"/>
            </a:spcBef>
            <a:spcAft>
              <a:spcPct val="15000"/>
            </a:spcAft>
            <a:buChar char="••"/>
          </a:pPr>
          <a:r>
            <a:rPr lang="en-US" sz="2800" kern="1200" dirty="0" smtClean="0"/>
            <a:t>Integrated data system</a:t>
          </a:r>
          <a:endParaRPr lang="en-US" sz="2800" kern="1200" dirty="0"/>
        </a:p>
        <a:p>
          <a:pPr marL="285750" lvl="1" indent="-285750" algn="l" defTabSz="1244600">
            <a:lnSpc>
              <a:spcPct val="90000"/>
            </a:lnSpc>
            <a:spcBef>
              <a:spcPct val="0"/>
            </a:spcBef>
            <a:spcAft>
              <a:spcPct val="15000"/>
            </a:spcAft>
            <a:buChar char="••"/>
          </a:pPr>
          <a:r>
            <a:rPr lang="en-US" sz="2800" kern="1200" dirty="0" smtClean="0"/>
            <a:t>On Track for full CI-PM integration</a:t>
          </a:r>
          <a:endParaRPr lang="en-US" sz="2800" kern="1200" dirty="0"/>
        </a:p>
        <a:p>
          <a:pPr marL="285750" lvl="1" indent="-285750" algn="l" defTabSz="1244600">
            <a:lnSpc>
              <a:spcPct val="90000"/>
            </a:lnSpc>
            <a:spcBef>
              <a:spcPct val="0"/>
            </a:spcBef>
            <a:spcAft>
              <a:spcPct val="15000"/>
            </a:spcAft>
            <a:buChar char="••"/>
          </a:pPr>
          <a:r>
            <a:rPr lang="en-US" sz="2800" kern="1200" dirty="0" smtClean="0"/>
            <a:t>Robust data visualization capabilities</a:t>
          </a:r>
          <a:endParaRPr lang="en-US" sz="2800" kern="1200" dirty="0"/>
        </a:p>
        <a:p>
          <a:pPr marL="285750" lvl="1" indent="-285750" algn="l" defTabSz="1244600">
            <a:lnSpc>
              <a:spcPct val="90000"/>
            </a:lnSpc>
            <a:spcBef>
              <a:spcPct val="0"/>
            </a:spcBef>
            <a:spcAft>
              <a:spcPct val="15000"/>
            </a:spcAft>
            <a:buChar char="••"/>
          </a:pPr>
          <a:r>
            <a:rPr lang="en-US" sz="2800" kern="1200" dirty="0" smtClean="0"/>
            <a:t>Focus on Communities of Need</a:t>
          </a:r>
          <a:endParaRPr lang="en-US" sz="2800" kern="1200" dirty="0"/>
        </a:p>
        <a:p>
          <a:pPr marL="285750" lvl="1" indent="-285750" algn="l" defTabSz="1244600">
            <a:lnSpc>
              <a:spcPct val="90000"/>
            </a:lnSpc>
            <a:spcBef>
              <a:spcPct val="0"/>
            </a:spcBef>
            <a:spcAft>
              <a:spcPct val="15000"/>
            </a:spcAft>
            <a:buChar char="••"/>
          </a:pPr>
          <a:r>
            <a:rPr lang="en-US" sz="2800" kern="1200" dirty="0" smtClean="0"/>
            <a:t>Promotes shared policy and funding decisions</a:t>
          </a:r>
          <a:endParaRPr lang="en-US" sz="2800" kern="1200" dirty="0"/>
        </a:p>
      </dsp:txBody>
      <dsp:txXfrm>
        <a:off x="7782175" y="3995736"/>
        <a:ext cx="4386587" cy="45137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59961-78A9-4EEB-877E-6CDDB212A8C3}">
      <dsp:nvSpPr>
        <dsp:cNvPr id="0" name=""/>
        <dsp:cNvSpPr/>
      </dsp:nvSpPr>
      <dsp:spPr>
        <a:xfrm>
          <a:off x="1676378" y="717068"/>
          <a:ext cx="7839770" cy="3945304"/>
        </a:xfrm>
        <a:prstGeom prst="roundRect">
          <a:avLst/>
        </a:prstGeom>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38100" cap="flat" cmpd="sng" algn="ctr">
          <a:solidFill>
            <a:schemeClr val="accent5">
              <a:lumMod val="50000"/>
            </a:schemeClr>
          </a:solidFill>
          <a:prstDash val="solid"/>
        </a:ln>
        <a:effectLst/>
        <a:scene3d>
          <a:camera prst="perspectiveRelaxed" fov="1500000"/>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smtClean="0"/>
            <a:t>JWB uses data to build consensus and monitor progress toward a shared vision and desired outcomes for Pinellas County </a:t>
          </a:r>
          <a:endParaRPr lang="en-US" sz="3600" kern="1200" dirty="0"/>
        </a:p>
      </dsp:txBody>
      <dsp:txXfrm>
        <a:off x="1868972" y="909662"/>
        <a:ext cx="7454582" cy="35601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sym typeface="Noteworthy Bold" charset="0"/>
              </a:rPr>
              <a:t>Click to edit Master text styles</a:t>
            </a:r>
          </a:p>
          <a:p>
            <a:pPr lvl="1"/>
            <a:r>
              <a:rPr lang="en-US" noProof="0" smtClean="0">
                <a:sym typeface="Noteworthy Bold" charset="0"/>
              </a:rPr>
              <a:t>Second level</a:t>
            </a:r>
          </a:p>
          <a:p>
            <a:pPr lvl="2"/>
            <a:r>
              <a:rPr lang="en-US" noProof="0" smtClean="0">
                <a:sym typeface="Noteworthy Bold" charset="0"/>
              </a:rPr>
              <a:t>Third level</a:t>
            </a:r>
          </a:p>
          <a:p>
            <a:pPr lvl="3"/>
            <a:r>
              <a:rPr lang="en-US" noProof="0" smtClean="0">
                <a:sym typeface="Noteworthy Bold" charset="0"/>
              </a:rPr>
              <a:t>Fourth level</a:t>
            </a:r>
          </a:p>
          <a:p>
            <a:pPr lvl="4"/>
            <a:r>
              <a:rPr lang="en-US" noProof="0" smtClean="0">
                <a:sym typeface="Noteworthy Bold" charset="0"/>
              </a:rPr>
              <a:t>Fifth level</a:t>
            </a:r>
          </a:p>
        </p:txBody>
      </p:sp>
    </p:spTree>
    <p:extLst>
      <p:ext uri="{BB962C8B-B14F-4D97-AF65-F5344CB8AC3E}">
        <p14:creationId xmlns:p14="http://schemas.microsoft.com/office/powerpoint/2010/main" val="3498783081"/>
      </p:ext>
    </p:extLst>
  </p:cSld>
  <p:clrMap bg1="lt1" tx1="dk1" bg2="lt2" tx2="dk2" accent1="accent1" accent2="accent2" accent3="accent3" accent4="accent4" accent5="accent5" accent6="accent6" hlink="hlink" folHlink="folHlink"/>
  <p:notesStyle>
    <a:lvl1pPr algn="l" defTabSz="45661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1pPr>
    <a:lvl2pPr marL="342469" algn="l" defTabSz="45661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2pPr>
    <a:lvl3pPr marL="684922" algn="l" defTabSz="45661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3pPr>
    <a:lvl4pPr marL="1027384" algn="l" defTabSz="45661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4pPr>
    <a:lvl5pPr marL="1369843" algn="l" defTabSz="45661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5pPr>
    <a:lvl6pPr marL="2283078" algn="l" defTabSz="913227" rtl="0" eaLnBrk="1" latinLnBrk="0" hangingPunct="1">
      <a:defRPr sz="1100" kern="1200">
        <a:solidFill>
          <a:schemeClr val="tx1"/>
        </a:solidFill>
        <a:latin typeface="+mn-lt"/>
        <a:ea typeface="+mn-ea"/>
        <a:cs typeface="+mn-cs"/>
      </a:defRPr>
    </a:lvl6pPr>
    <a:lvl7pPr marL="2739691" algn="l" defTabSz="913227" rtl="0" eaLnBrk="1" latinLnBrk="0" hangingPunct="1">
      <a:defRPr sz="1100" kern="1200">
        <a:solidFill>
          <a:schemeClr val="tx1"/>
        </a:solidFill>
        <a:latin typeface="+mn-lt"/>
        <a:ea typeface="+mn-ea"/>
        <a:cs typeface="+mn-cs"/>
      </a:defRPr>
    </a:lvl7pPr>
    <a:lvl8pPr marL="3196311" algn="l" defTabSz="913227" rtl="0" eaLnBrk="1" latinLnBrk="0" hangingPunct="1">
      <a:defRPr sz="1100" kern="1200">
        <a:solidFill>
          <a:schemeClr val="tx1"/>
        </a:solidFill>
        <a:latin typeface="+mn-lt"/>
        <a:ea typeface="+mn-ea"/>
        <a:cs typeface="+mn-cs"/>
      </a:defRPr>
    </a:lvl8pPr>
    <a:lvl9pPr marL="3652924" algn="l" defTabSz="9132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06E8FEB-B382-453C-B759-299AD5D18488}" type="slidenum">
              <a:rPr lang="en-US" smtClean="0">
                <a:solidFill>
                  <a:srgbClr val="C0504D"/>
                </a:solidFill>
              </a:rPr>
              <a:pPr>
                <a:defRPr/>
              </a:pPr>
              <a:t>1</a:t>
            </a:fld>
            <a:endParaRPr lang="en-US">
              <a:solidFill>
                <a:srgbClr val="C0504D"/>
              </a:solidFill>
            </a:endParaRPr>
          </a:p>
        </p:txBody>
      </p:sp>
    </p:spTree>
    <p:extLst>
      <p:ext uri="{BB962C8B-B14F-4D97-AF65-F5344CB8AC3E}">
        <p14:creationId xmlns:p14="http://schemas.microsoft.com/office/powerpoint/2010/main" val="301744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smtClean="0">
                <a:solidFill>
                  <a:srgbClr val="572E2D"/>
                </a:solidFill>
                <a:effectLst/>
                <a:latin typeface="Noteworthy Bold" charset="0"/>
                <a:ea typeface="Noteworthy Bold" charset="0"/>
                <a:cs typeface="Noteworthy Bold" charset="0"/>
                <a:sym typeface="Noteworthy Bold" charset="0"/>
              </a:rPr>
              <a:t>Quickly view and analyze up-to-the-minute company reports and data in an innovative application designed specifically for mobile. Individually tailored insights give you the details you need for smart decision making and impromptu presentations.</a:t>
            </a:r>
            <a:endParaRPr lang="en-US" dirty="0"/>
          </a:p>
        </p:txBody>
      </p:sp>
    </p:spTree>
    <p:extLst>
      <p:ext uri="{BB962C8B-B14F-4D97-AF65-F5344CB8AC3E}">
        <p14:creationId xmlns:p14="http://schemas.microsoft.com/office/powerpoint/2010/main" val="312337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JWB has a service and activities</a:t>
            </a:r>
            <a:r>
              <a:rPr lang="en-US" baseline="0" dirty="0" smtClean="0"/>
              <a:t> management system, reports on performance objectives and finances are presented in a variety of formats including </a:t>
            </a:r>
            <a:r>
              <a:rPr lang="en-US" baseline="0" dirty="0" err="1" smtClean="0"/>
              <a:t>Roambi</a:t>
            </a:r>
            <a:r>
              <a:rPr lang="en-US" baseline="0" dirty="0" smtClean="0"/>
              <a:t>.</a:t>
            </a:r>
            <a:endParaRPr lang="en-US" dirty="0"/>
          </a:p>
        </p:txBody>
      </p:sp>
    </p:spTree>
    <p:extLst>
      <p:ext uri="{BB962C8B-B14F-4D97-AF65-F5344CB8AC3E}">
        <p14:creationId xmlns:p14="http://schemas.microsoft.com/office/powerpoint/2010/main" val="3793295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performance</a:t>
            </a:r>
            <a:r>
              <a:rPr lang="en-US" baseline="0" dirty="0" smtClean="0"/>
              <a:t> is monitored closely and shared with providers and the community.</a:t>
            </a:r>
            <a:endParaRPr lang="en-US" dirty="0"/>
          </a:p>
        </p:txBody>
      </p:sp>
    </p:spTree>
    <p:extLst>
      <p:ext uri="{BB962C8B-B14F-4D97-AF65-F5344CB8AC3E}">
        <p14:creationId xmlns:p14="http://schemas.microsoft.com/office/powerpoint/2010/main" val="59897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performance</a:t>
            </a:r>
            <a:r>
              <a:rPr lang="en-US" baseline="0" dirty="0" smtClean="0"/>
              <a:t> is monitored closely and shared with providers and the community.</a:t>
            </a:r>
            <a:endParaRPr lang="en-US" dirty="0"/>
          </a:p>
        </p:txBody>
      </p:sp>
    </p:spTree>
    <p:extLst>
      <p:ext uri="{BB962C8B-B14F-4D97-AF65-F5344CB8AC3E}">
        <p14:creationId xmlns:p14="http://schemas.microsoft.com/office/powerpoint/2010/main" val="59897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deployed </a:t>
            </a:r>
            <a:r>
              <a:rPr lang="en-US" dirty="0" err="1" smtClean="0"/>
              <a:t>GeoWise</a:t>
            </a:r>
            <a:r>
              <a:rPr lang="en-US" dirty="0" smtClean="0"/>
              <a:t> server-based </a:t>
            </a:r>
            <a:r>
              <a:rPr lang="en-US" dirty="0" err="1" smtClean="0"/>
              <a:t>InstantAtlas</a:t>
            </a:r>
            <a:r>
              <a:rPr lang="en-US" baseline="0" dirty="0" smtClean="0"/>
              <a:t>, m</a:t>
            </a:r>
            <a:r>
              <a:rPr lang="en-US" dirty="0" smtClean="0"/>
              <a:t>anaged via an</a:t>
            </a:r>
            <a:r>
              <a:rPr lang="en-US" baseline="0" dirty="0" smtClean="0"/>
              <a:t> administrative console. It can consume data in a variety of formats in including XML; we are working to implement a direct feed from the data warehouse.</a:t>
            </a:r>
            <a:endParaRPr lang="en-US" dirty="0"/>
          </a:p>
        </p:txBody>
      </p:sp>
    </p:spTree>
    <p:extLst>
      <p:ext uri="{BB962C8B-B14F-4D97-AF65-F5344CB8AC3E}">
        <p14:creationId xmlns:p14="http://schemas.microsoft.com/office/powerpoint/2010/main" val="3298063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a:t>
            </a:r>
            <a:r>
              <a:rPr lang="en-US" baseline="0" dirty="0" smtClean="0"/>
              <a:t>of Lealman Corridor builds on previous research and discussions around Healthy Communities, coming out of HHS’s Economic Impact of Poverty report. RAD was heavily in the analysis</a:t>
            </a:r>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t>16</a:t>
            </a:fld>
            <a:endParaRPr lang="en-US" dirty="0"/>
          </a:p>
        </p:txBody>
      </p:sp>
    </p:spTree>
    <p:extLst>
      <p:ext uri="{BB962C8B-B14F-4D97-AF65-F5344CB8AC3E}">
        <p14:creationId xmlns:p14="http://schemas.microsoft.com/office/powerpoint/2010/main" val="190315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FF0000"/>
                </a:solidFill>
              </a:rPr>
              <a:t>The</a:t>
            </a:r>
            <a:r>
              <a:rPr lang="en-US" b="0" baseline="0" dirty="0" smtClean="0">
                <a:solidFill>
                  <a:srgbClr val="FF0000"/>
                </a:solidFill>
              </a:rPr>
              <a:t> Lealman Corridor was examined in detail at the census tract level. After analyzing and mapping numerous indicators, many at the client level, it was determined that the Eastern portion of the Lealman Corridor is the area of greatest need. The area is indicated by the dashed red line on the map.</a:t>
            </a:r>
          </a:p>
          <a:p>
            <a:endParaRPr lang="en-US" b="0" baseline="0" dirty="0" smtClean="0">
              <a:solidFill>
                <a:srgbClr val="FF0000"/>
              </a:solidFill>
            </a:endParaRPr>
          </a:p>
          <a:p>
            <a:r>
              <a:rPr lang="en-US" b="0" baseline="0" dirty="0" smtClean="0">
                <a:solidFill>
                  <a:srgbClr val="FF0000"/>
                </a:solidFill>
              </a:rPr>
              <a:t>This Focus Area is outlined in red; and it is bounded by US 19, 62</a:t>
            </a:r>
            <a:r>
              <a:rPr lang="en-US" b="0" baseline="30000" dirty="0" smtClean="0">
                <a:solidFill>
                  <a:srgbClr val="FF0000"/>
                </a:solidFill>
              </a:rPr>
              <a:t>nd</a:t>
            </a:r>
            <a:r>
              <a:rPr lang="en-US" b="0" baseline="0" dirty="0" smtClean="0">
                <a:solidFill>
                  <a:srgbClr val="FF0000"/>
                </a:solidFill>
              </a:rPr>
              <a:t> Ave N, I-275 on the East, 62 Ave, N on the South, and 49</a:t>
            </a:r>
            <a:r>
              <a:rPr lang="en-US" b="0" baseline="30000" dirty="0" smtClean="0">
                <a:solidFill>
                  <a:srgbClr val="FF0000"/>
                </a:solidFill>
              </a:rPr>
              <a:t>th</a:t>
            </a:r>
            <a:r>
              <a:rPr lang="en-US" b="0" baseline="0" dirty="0" smtClean="0">
                <a:solidFill>
                  <a:srgbClr val="FF0000"/>
                </a:solidFill>
              </a:rPr>
              <a:t> Street N on the West. </a:t>
            </a:r>
            <a:endParaRPr lang="en-US" b="0" dirty="0" smtClean="0">
              <a:solidFill>
                <a:srgbClr val="FF0000"/>
              </a:solidFill>
            </a:endParaRPr>
          </a:p>
          <a:p>
            <a:endParaRPr lang="en-US" dirty="0" smtClean="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293181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fast facts about the people living in the proposed focus area. </a:t>
            </a:r>
          </a:p>
          <a:p>
            <a:endParaRPr lang="en-US" baseline="0" dirty="0" smtClean="0"/>
          </a:p>
          <a:p>
            <a:r>
              <a:rPr lang="en-US" dirty="0" smtClean="0"/>
              <a:t>The population of the </a:t>
            </a:r>
            <a:r>
              <a:rPr lang="en-US" b="1" u="sng" dirty="0" smtClean="0"/>
              <a:t>entire</a:t>
            </a:r>
            <a:r>
              <a:rPr lang="en-US" dirty="0" smtClean="0"/>
              <a:t> Lealman Corridor (i.e., 33709, 33714 and 33781) is approximately 70,476; and, it accounts for approximately 8% of the total population of Pinellas County.  Mirroring the County, there are slightly more women (51%) than men (49%) in the Corridor.  The median age is about 43 years old, slightly younger than the county overall (46.3).  About 20% of the population is under 18 and about 19% of the population is 65 or over.  Racial breakdown of the Corridor is as follows: 83.4% White, 7.4% Black or African American, 7% Asian, with the remainder characterized as other. About 10.6% of the population is Hispanic or Latino (2010 Census). </a:t>
            </a:r>
          </a:p>
          <a:p>
            <a:r>
              <a:rPr lang="en-US" dirty="0" smtClean="0"/>
              <a:t/>
            </a:r>
            <a:br>
              <a:rPr lang="en-US" dirty="0" smtClean="0"/>
            </a:br>
            <a:r>
              <a:rPr lang="en-US" dirty="0" smtClean="0"/>
              <a:t>The total number of households in the Corridor is 30,477 and this accounts for 7% of the County total. 17,056 (56%) of these are family households (i.e., 1 or more other people related to the householder by birth, marriage, or adoption).  39.6% of the family households have at least one related child under 18 (U.S Census Bureau 2010). </a:t>
            </a:r>
          </a:p>
          <a:p>
            <a:endParaRPr lang="en-US" dirty="0" smtClean="0"/>
          </a:p>
          <a:p>
            <a:pPr defTabSz="897061">
              <a:defRPr/>
            </a:pPr>
            <a:r>
              <a:rPr lang="en-US" baseline="0" dirty="0" smtClean="0"/>
              <a:t>The map depicts the percentage of individuals living below Federal Poverty Level. Most of the maps we will review will be zoomed to the Focus Area. The colored lines (indicate with laser) show PSTA bus routes (indicate bus route numbers).</a:t>
            </a:r>
            <a:endParaRPr lang="en-US" dirty="0" smtClean="0"/>
          </a:p>
          <a:p>
            <a:endParaRPr lang="en-US" dirty="0" smtClean="0"/>
          </a:p>
          <a:p>
            <a:endParaRPr lang="en-US" dirty="0" smtClean="0"/>
          </a:p>
          <a:p>
            <a:endParaRPr lang="en-US" dirty="0" smtClean="0"/>
          </a:p>
          <a:p>
            <a:endParaRPr lang="en-US" dirty="0" smtClean="0"/>
          </a:p>
          <a:p>
            <a:r>
              <a:rPr lang="en-US" b="1" dirty="0" smtClean="0"/>
              <a:t>Definition:</a:t>
            </a:r>
            <a:r>
              <a:rPr lang="en-US" b="1" baseline="0" dirty="0" smtClean="0"/>
              <a:t> </a:t>
            </a:r>
            <a:r>
              <a:rPr lang="en-US" dirty="0" smtClean="0"/>
              <a:t>Family Households i.e., 1 or more other people related to the householder by birth, marriage, or adoption). </a:t>
            </a:r>
          </a:p>
          <a:p>
            <a:r>
              <a:rPr lang="en-US" dirty="0" smtClean="0"/>
              <a:t>COUNTY COMPARISON (RACE/ETHNICITY)ETC – Have Spread</a:t>
            </a:r>
            <a:r>
              <a:rPr lang="en-US" baseline="0" dirty="0" smtClean="0"/>
              <a:t>sheet will add numbers later</a:t>
            </a:r>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03889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inadequate access to health care in the Target ZIP Codes with the worst access (35.4%) in ZIP Code 33714.</a:t>
            </a:r>
          </a:p>
          <a:p>
            <a:endParaRPr lang="en-US" dirty="0"/>
          </a:p>
          <a:p>
            <a:r>
              <a:rPr lang="en-US" dirty="0"/>
              <a:t>Despite  the distance to the PCHD clinic the area between Rte. 19 and 275 (EAST LEALMAN) has one of the two highest concentrations of Health Department clients.</a:t>
            </a:r>
          </a:p>
          <a:p>
            <a:endParaRPr lang="en-US" dirty="0"/>
          </a:p>
          <a:p>
            <a:r>
              <a:rPr lang="en-US" dirty="0"/>
              <a:t>CHC relocated their Pinellas Park clinic to a new building at the beginning of this year, tripling their original capacity. The location on the map is the new site.</a:t>
            </a:r>
          </a:p>
          <a:p>
            <a:endParaRPr lang="en-US" dirty="0"/>
          </a:p>
          <a:p>
            <a:r>
              <a:rPr lang="en-US" i="1" dirty="0"/>
              <a:t>Note:  Penetration rate calculated using data for CHC  from UDS Mapper and data from client counts at PCHD </a:t>
            </a:r>
          </a:p>
          <a:p>
            <a:pPr defTabSz="897193">
              <a:defRPr/>
            </a:pPr>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t>19</a:t>
            </a:fld>
            <a:endParaRPr lang="en-US" dirty="0"/>
          </a:p>
        </p:txBody>
      </p:sp>
    </p:spTree>
    <p:extLst>
      <p:ext uri="{BB962C8B-B14F-4D97-AF65-F5344CB8AC3E}">
        <p14:creationId xmlns:p14="http://schemas.microsoft.com/office/powerpoint/2010/main" val="2472157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061">
              <a:defRPr/>
            </a:pPr>
            <a:r>
              <a:rPr lang="en-US" dirty="0" smtClean="0"/>
              <a:t>Not ready for school: 92 of 192 children (48%)</a:t>
            </a:r>
            <a:r>
              <a:rPr lang="en-US" baseline="0" dirty="0" smtClean="0"/>
              <a:t> in the focus area are not ready for school based on address of students living in the focus area. Source: data sharing agreement with school system for 2010-2011 School Year.</a:t>
            </a:r>
          </a:p>
          <a:p>
            <a:endParaRPr lang="en-US" baseline="0" dirty="0" smtClean="0"/>
          </a:p>
          <a:p>
            <a:r>
              <a:rPr lang="en-US" baseline="0" dirty="0" smtClean="0"/>
              <a:t>Sources for kindergarten readiness:</a:t>
            </a:r>
          </a:p>
          <a:p>
            <a:r>
              <a:rPr lang="en-US" u="sng" baseline="0" dirty="0" smtClean="0"/>
              <a:t>By school</a:t>
            </a:r>
            <a:r>
              <a:rPr lang="en-US" baseline="0" dirty="0" smtClean="0"/>
              <a:t>: FLKRS (FL Kindergarten Readiness Screener) measures listening comprehension and vocabulary. Administered to all public school kindergarten students. Data from Florida DOE website (2010-11).</a:t>
            </a:r>
          </a:p>
          <a:p>
            <a:endParaRPr lang="en-US" baseline="0" dirty="0" smtClean="0"/>
          </a:p>
          <a:p>
            <a:pPr defTabSz="897061">
              <a:defRPr/>
            </a:pPr>
            <a:r>
              <a:rPr lang="en-US" u="sng" baseline="0" dirty="0" smtClean="0"/>
              <a:t>By census tract</a:t>
            </a:r>
            <a:r>
              <a:rPr lang="en-US" baseline="0" dirty="0" smtClean="0"/>
              <a:t>: FAIR-K only (Florida Assessments for Instruction in Reading). All students entering public or private school kindergarten are tested in the first 30 days of entry into school. Measures ability to name letters of the alphabet and putting together the sound a letter makes with the rest of the word (the teacher asks “what would the word be if I say “l” and “ake” [a correct response from the child is the word, “lake.”]. These 2 skills predict the likelihood the child will be a successful reader. Data are from data sharing agreement with school system (2010-11)</a:t>
            </a:r>
          </a:p>
          <a:p>
            <a:pPr defTabSz="897061">
              <a:defRPr/>
            </a:pPr>
            <a:endParaRPr lang="en-US" baseline="0" dirty="0" smtClean="0"/>
          </a:p>
          <a:p>
            <a:r>
              <a:rPr lang="en-US" baseline="0" dirty="0" smtClean="0"/>
              <a:t>Demand for child care: ELC report on 9/21/12 of # on waiting list by zip code. </a:t>
            </a:r>
          </a:p>
          <a:p>
            <a:pPr defTabSz="897061">
              <a:defRPr/>
            </a:pPr>
            <a:endParaRPr lang="en-US" baseline="0" dirty="0" smtClean="0"/>
          </a:p>
          <a:p>
            <a:r>
              <a:rPr lang="en-US" b="1" baseline="0" dirty="0" smtClean="0"/>
              <a:t>Only 1 child care center east of US 19 in Zone</a:t>
            </a:r>
          </a:p>
          <a:p>
            <a:pPr defTabSz="897061">
              <a:defRPr/>
            </a:pPr>
            <a:endParaRPr lang="en-US" baseline="0" dirty="0" smtClean="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50256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independent</a:t>
            </a:r>
            <a:r>
              <a:rPr lang="en-US" baseline="0" dirty="0" smtClean="0"/>
              <a:t> taxing district. It is important to emphasize that the JWB was funded by a grass-roots effort. </a:t>
            </a:r>
            <a:endParaRPr lang="en-US" dirty="0"/>
          </a:p>
        </p:txBody>
      </p:sp>
    </p:spTree>
    <p:extLst>
      <p:ext uri="{BB962C8B-B14F-4D97-AF65-F5344CB8AC3E}">
        <p14:creationId xmlns:p14="http://schemas.microsoft.com/office/powerpoint/2010/main" val="1004393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64% reading below grade level is based on FCAT Reading data JWB receives from the school system. We identified students who live in the focus area (based on home address) and then calculated the percentage of 3</a:t>
            </a:r>
            <a:r>
              <a:rPr lang="en-US" baseline="30000" dirty="0"/>
              <a:t>rd</a:t>
            </a:r>
            <a:r>
              <a:rPr lang="en-US" dirty="0"/>
              <a:t> graders reading below grade level. </a:t>
            </a:r>
          </a:p>
          <a:p>
            <a:endParaRPr lang="en-US" dirty="0"/>
          </a:p>
          <a:p>
            <a:r>
              <a:rPr lang="en-US" dirty="0"/>
              <a:t>The 64% figure is independent of the particular school the child attends. In contrast, the blue &amp; red circles show the % of students at each nearby school who are reading below grade level (again, based on FCAT). </a:t>
            </a:r>
          </a:p>
          <a:p>
            <a:endParaRPr lang="en-US" dirty="0" smtClean="0"/>
          </a:p>
          <a:p>
            <a:pPr defTabSz="897061">
              <a:defRPr/>
            </a:pPr>
            <a:r>
              <a:rPr lang="en-US" dirty="0"/>
              <a:t>Reading below grade level means students are reading at Level 1 or 2 (Level 3 is at grade level; Levels 4 &amp; 5 are above grade level). Data is from </a:t>
            </a:r>
            <a:r>
              <a:rPr lang="en-US" baseline="0" dirty="0" smtClean="0"/>
              <a:t>FL Dept. of Education (</a:t>
            </a:r>
            <a:r>
              <a:rPr lang="en-US" dirty="0"/>
              <a:t>FLDOE) website for 2011-2012, Grade 3.</a:t>
            </a:r>
          </a:p>
          <a:p>
            <a:pPr defTabSz="897061">
              <a:defRPr/>
            </a:pPr>
            <a:endParaRPr lang="en-US" baseline="0" dirty="0" smtClean="0"/>
          </a:p>
          <a:p>
            <a:r>
              <a:rPr lang="en-US" baseline="0" dirty="0" smtClean="0"/>
              <a:t>Absenteeism rates for schools in the focus area are based on Lealman Intermediate (middle school) and Dixie M. Hollins high school. The most recent data available are from School Year 2010-2011. This is from FLDOE website.</a:t>
            </a:r>
          </a:p>
          <a:p>
            <a:endParaRPr lang="en-US" baseline="0" dirty="0" smtClean="0"/>
          </a:p>
          <a:p>
            <a:r>
              <a:rPr lang="en-US" baseline="0" dirty="0" smtClean="0"/>
              <a:t>% English Speakers of Other Languages (ESOL) based on data from New Heights, Lealman, and Pinellas Park elementary schools. Data was received from Dr. William (Bill) Lawrence, Pinellas County Schools Associate Superintendent, Teaching and Learning Services.</a:t>
            </a:r>
          </a:p>
          <a:p>
            <a:endParaRPr lang="en-US" baseline="0" dirty="0" smtClean="0"/>
          </a:p>
          <a:p>
            <a:r>
              <a:rPr lang="en-US" baseline="0" dirty="0" smtClean="0"/>
              <a:t>BREAKDOWN OF LANGUAGES. </a:t>
            </a:r>
            <a:r>
              <a:rPr lang="en-US" dirty="0"/>
              <a:t>From the American Community Survey (5-year estimate 2007-2011): Nine percent of the population over age 5 in the focus area do not speak English very well. The most common languages among these folks: Spanish or Spanish Creole (N = 809), Vietnamese (N = 567), Thai (125), Laotian (N = 103), and Serbo-Croatian (N = 89).                                                            </a:t>
            </a:r>
          </a:p>
          <a:p>
            <a:r>
              <a:rPr lang="en-US" dirty="0"/>
              <a:t> </a:t>
            </a:r>
          </a:p>
          <a:p>
            <a:r>
              <a:rPr lang="en-US" dirty="0"/>
              <a:t> </a:t>
            </a:r>
            <a:endParaRPr lang="en-US" baseline="0" dirty="0" smtClean="0"/>
          </a:p>
          <a:p>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50498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Tool in toolbox is that a some industrial sites in Lealman are considered a Brownfield.  Brownfield is defined by Pinellas County Community Development as an area where the expansion, redevelopment, or reuse is complicated by actual or perceived environmental issues.</a:t>
            </a:r>
          </a:p>
          <a:p>
            <a:endParaRPr lang="en-US" baseline="0" dirty="0" smtClean="0"/>
          </a:p>
          <a:p>
            <a:endParaRPr lang="en-US" baseline="0" dirty="0" smtClean="0"/>
          </a:p>
          <a:p>
            <a:r>
              <a:rPr lang="en-US" dirty="0"/>
              <a:t>Median build year for county is 1975</a:t>
            </a:r>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290609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subordinate desired results or objectives.</a:t>
            </a:r>
            <a:endParaRPr lang="en-US" dirty="0"/>
          </a:p>
        </p:txBody>
      </p:sp>
      <p:sp>
        <p:nvSpPr>
          <p:cNvPr id="4" name="Slide Number Placeholder 3"/>
          <p:cNvSpPr>
            <a:spLocks noGrp="1"/>
          </p:cNvSpPr>
          <p:nvPr>
            <p:ph type="sldNum" sz="quarter" idx="10"/>
          </p:nvPr>
        </p:nvSpPr>
        <p:spPr>
          <a:xfrm>
            <a:off x="3884414" y="8685894"/>
            <a:ext cx="2972098" cy="456595"/>
          </a:xfrm>
          <a:prstGeom prst="rect">
            <a:avLst/>
          </a:prstGeom>
        </p:spPr>
        <p:txBody>
          <a:bodyPr lIns="86493" tIns="43247" rIns="86493" bIns="43247"/>
          <a:lstStyle/>
          <a:p>
            <a:fld id="{016F8558-C6AE-4DD4-A48D-47C20A7CAD5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04121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6880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3374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Shameless plug.</a:t>
            </a:r>
            <a:endParaRPr lang="en-US" dirty="0"/>
          </a:p>
        </p:txBody>
      </p:sp>
    </p:spTree>
    <p:extLst>
      <p:ext uri="{BB962C8B-B14F-4D97-AF65-F5344CB8AC3E}">
        <p14:creationId xmlns:p14="http://schemas.microsoft.com/office/powerpoint/2010/main" val="204247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10" rtl="0" eaLnBrk="0" fontAlgn="base" latinLnBrk="0" hangingPunct="0">
              <a:lnSpc>
                <a:spcPts val="3500"/>
              </a:lnSpc>
              <a:spcBef>
                <a:spcPct val="0"/>
              </a:spcBef>
              <a:spcAft>
                <a:spcPct val="0"/>
              </a:spcAft>
              <a:buClrTx/>
              <a:buSzTx/>
              <a:buFontTx/>
              <a:buNone/>
              <a:tabLst/>
              <a:defRPr/>
            </a:pPr>
            <a:r>
              <a:rPr lang="en-US" dirty="0" smtClean="0"/>
              <a:t>Here</a:t>
            </a:r>
            <a:r>
              <a:rPr lang="en-US" baseline="0" dirty="0" smtClean="0"/>
              <a:t> are some fast facts about Pinellas County. Clearwater and St. Petersburg are perhaps the best know municipalities in Pinellas.</a:t>
            </a:r>
            <a:endParaRPr lang="en-US" dirty="0" smtClean="0"/>
          </a:p>
          <a:p>
            <a:endParaRPr lang="en-US" dirty="0"/>
          </a:p>
        </p:txBody>
      </p:sp>
    </p:spTree>
    <p:extLst>
      <p:ext uri="{BB962C8B-B14F-4D97-AF65-F5344CB8AC3E}">
        <p14:creationId xmlns:p14="http://schemas.microsoft.com/office/powerpoint/2010/main" val="9143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3924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smtClean="0">
                <a:solidFill>
                  <a:srgbClr val="572E2D"/>
                </a:solidFill>
                <a:effectLst/>
                <a:latin typeface="Noteworthy Bold" charset="0"/>
                <a:ea typeface="Noteworthy Bold" charset="0"/>
                <a:cs typeface="Noteworthy Bold" charset="0"/>
                <a:sym typeface="Noteworthy Bold" charset="0"/>
              </a:rPr>
              <a:t>Carrera Integrated School Model - The program has seven integrated, scientifically accurate, and age appropriate components offered daily or weekly which work in concert to build developmental competency, identity formation and other positive youth development outcomes for participants, ultimately leading to the desire to avoid parenthood and risky sexual behaviors.  All participants, regardless of program location, receive the following full seven components from youth development professionals, educators, and other specialists trained by national CAS-Carrera staff:  </a:t>
            </a:r>
          </a:p>
          <a:p>
            <a:endParaRPr lang="en-US" sz="2400" b="0" i="0" kern="1200" dirty="0" smtClean="0">
              <a:solidFill>
                <a:srgbClr val="572E2D"/>
              </a:solidFill>
              <a:effectLst/>
              <a:latin typeface="Noteworthy Bold" charset="0"/>
              <a:ea typeface="Noteworthy Bold" charset="0"/>
              <a:cs typeface="Noteworthy Bold" charset="0"/>
              <a:sym typeface="Noteworthy Bold" charset="0"/>
            </a:endParaRPr>
          </a:p>
          <a:p>
            <a:endParaRPr lang="en-US" sz="2400" b="0" i="0" kern="1200" dirty="0" smtClean="0">
              <a:solidFill>
                <a:srgbClr val="572E2D"/>
              </a:solidFill>
              <a:effectLst/>
              <a:latin typeface="Noteworthy Bold" charset="0"/>
              <a:ea typeface="Noteworthy Bold" charset="0"/>
              <a:cs typeface="Noteworthy Bold" charset="0"/>
              <a:sym typeface="Noteworthy Bold" charset="0"/>
            </a:endParaRPr>
          </a:p>
          <a:p>
            <a:r>
              <a:rPr lang="en-US" sz="2400" b="0" i="0" kern="1200" dirty="0" smtClean="0">
                <a:solidFill>
                  <a:srgbClr val="572E2D"/>
                </a:solidFill>
                <a:effectLst/>
                <a:latin typeface="Noteworthy Bold" charset="0"/>
                <a:ea typeface="Noteworthy Bold" charset="0"/>
                <a:cs typeface="Noteworthy Bold" charset="0"/>
                <a:sym typeface="Noteworthy Bold" charset="0"/>
              </a:rPr>
              <a:t>21 Century</a:t>
            </a:r>
            <a:r>
              <a:rPr lang="en-US" sz="2400" b="0" i="0" kern="1200" baseline="0" dirty="0" smtClean="0">
                <a:solidFill>
                  <a:srgbClr val="572E2D"/>
                </a:solidFill>
                <a:effectLst/>
                <a:latin typeface="Noteworthy Bold" charset="0"/>
                <a:ea typeface="Noteworthy Bold" charset="0"/>
                <a:cs typeface="Noteworthy Bold" charset="0"/>
                <a:sym typeface="Noteworthy Bold" charset="0"/>
              </a:rPr>
              <a:t> Community Learning Center - This</a:t>
            </a:r>
            <a:r>
              <a:rPr lang="en-US" sz="2400" b="0" i="0" kern="1200" dirty="0" smtClean="0">
                <a:solidFill>
                  <a:srgbClr val="572E2D"/>
                </a:solidFill>
                <a:effectLst/>
                <a:latin typeface="Noteworthy Bold" charset="0"/>
                <a:ea typeface="Noteworthy Bold" charset="0"/>
                <a:cs typeface="Noteworthy Bold" charset="0"/>
                <a:sym typeface="Noteworthy Bold" charset="0"/>
              </a:rPr>
              <a:t> program supports the creation of community learning centers that provide academic enrichment opportunities during non-school hours for children, particularly students who attend high-poverty and low-performing schools. The program helps students meet state and local student standards in core academic subjects, such as reading and math; offers students a broad array of enrichment activities that can complement their regular academic programs; and offers literacy and other educational services to the families of participating children. – US Dept. of Education</a:t>
            </a:r>
            <a:endParaRPr lang="en-US" dirty="0"/>
          </a:p>
        </p:txBody>
      </p:sp>
    </p:spTree>
    <p:extLst>
      <p:ext uri="{BB962C8B-B14F-4D97-AF65-F5344CB8AC3E}">
        <p14:creationId xmlns:p14="http://schemas.microsoft.com/office/powerpoint/2010/main" val="887837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37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does not include admin costs for research etc. so we probably want</a:t>
            </a:r>
            <a:r>
              <a:rPr lang="en-US" baseline="0" dirty="0" smtClean="0"/>
              <a:t> to mention the total budget. These are desired outcomes developed by the Florida Children and Youth Cabinet – Office of the Governor.  A crosswalk was made with the Desired Results for Pinellas County which are:</a:t>
            </a:r>
          </a:p>
          <a:p>
            <a:endParaRPr lang="en-US" sz="2400" b="0" i="0" kern="1200" dirty="0" smtClean="0">
              <a:solidFill>
                <a:srgbClr val="572E2D"/>
              </a:solidFill>
              <a:effectLst/>
              <a:latin typeface="Noteworthy Bold" charset="0"/>
              <a:ea typeface="Noteworthy Bold" charset="0"/>
              <a:cs typeface="Noteworthy Bold" charset="0"/>
              <a:sym typeface="Noteworthy Bold" charset="0"/>
            </a:endParaRPr>
          </a:p>
          <a:p>
            <a:pPr marL="342900" indent="-342900">
              <a:buFont typeface="Arial" pitchFamily="34" charset="0"/>
              <a:buChar char="•"/>
            </a:pPr>
            <a:r>
              <a:rPr lang="en-US" sz="2400" b="0" i="0" kern="1200" dirty="0" smtClean="0">
                <a:solidFill>
                  <a:srgbClr val="572E2D"/>
                </a:solidFill>
                <a:effectLst/>
                <a:latin typeface="Noteworthy Bold" charset="0"/>
                <a:ea typeface="Noteworthy Bold" charset="0"/>
                <a:cs typeface="Noteworthy Bold" charset="0"/>
                <a:sym typeface="Noteworthy Bold" charset="0"/>
              </a:rPr>
              <a:t>Every person has the opportunity to learn and succeed. All people in Pinellas County have the opportunity to acquire the skills, training and education needed to be economically self-sufficient, productive contributors to society.</a:t>
            </a:r>
          </a:p>
          <a:p>
            <a:pPr marL="342900" indent="-342900">
              <a:buFont typeface="Arial" pitchFamily="34" charset="0"/>
              <a:buChar char="•"/>
            </a:pPr>
            <a:endParaRPr lang="en-US" sz="2400" b="0" i="0" kern="1200" dirty="0" smtClean="0">
              <a:solidFill>
                <a:srgbClr val="572E2D"/>
              </a:solidFill>
              <a:effectLst/>
              <a:latin typeface="Noteworthy Bold" charset="0"/>
              <a:ea typeface="Noteworthy Bold" charset="0"/>
              <a:cs typeface="Noteworthy Bold" charset="0"/>
              <a:sym typeface="Noteworthy Bold" charset="0"/>
            </a:endParaRPr>
          </a:p>
          <a:p>
            <a:pPr marL="342900" indent="-342900">
              <a:buFont typeface="Arial" pitchFamily="34" charset="0"/>
              <a:buChar char="•"/>
            </a:pPr>
            <a:r>
              <a:rPr lang="en-US" sz="2400" b="0" i="0" kern="1200" dirty="0" smtClean="0">
                <a:solidFill>
                  <a:srgbClr val="572E2D"/>
                </a:solidFill>
                <a:effectLst/>
                <a:latin typeface="Noteworthy Bold" charset="0"/>
                <a:ea typeface="Noteworthy Bold" charset="0"/>
                <a:cs typeface="Noteworthy Bold" charset="0"/>
                <a:sym typeface="Noteworthy Bold" charset="0"/>
              </a:rPr>
              <a:t>Every person is physically and mentally healthy. All people in Pinellas County have the means and ability to achieve a state of physical and mental well being.</a:t>
            </a:r>
          </a:p>
          <a:p>
            <a:pPr marL="342900" indent="-342900">
              <a:buFont typeface="Arial" pitchFamily="34" charset="0"/>
              <a:buChar char="•"/>
            </a:pPr>
            <a:endParaRPr lang="en-US" sz="2400" b="0" i="0" kern="1200" dirty="0" smtClean="0">
              <a:solidFill>
                <a:srgbClr val="572E2D"/>
              </a:solidFill>
              <a:effectLst/>
              <a:latin typeface="Noteworthy Bold" charset="0"/>
              <a:ea typeface="Noteworthy Bold" charset="0"/>
              <a:cs typeface="Noteworthy Bold" charset="0"/>
              <a:sym typeface="Noteworthy Bold" charset="0"/>
            </a:endParaRPr>
          </a:p>
          <a:p>
            <a:pPr marL="342900" indent="-342900">
              <a:buFont typeface="Arial" pitchFamily="34" charset="0"/>
              <a:buChar char="•"/>
            </a:pPr>
            <a:r>
              <a:rPr lang="en-US" sz="2400" b="0" i="0" kern="1200" dirty="0" smtClean="0">
                <a:solidFill>
                  <a:srgbClr val="572E2D"/>
                </a:solidFill>
                <a:effectLst/>
                <a:latin typeface="Noteworthy Bold" charset="0"/>
                <a:ea typeface="Noteworthy Bold" charset="0"/>
                <a:cs typeface="Noteworthy Bold" charset="0"/>
                <a:sym typeface="Noteworthy Bold" charset="0"/>
              </a:rPr>
              <a:t>Every person lives in a safe and sustainable community. All people in Pinellas County live in a socially supportive, crime-free neighborhood that is part of an economically vibrant community.</a:t>
            </a:r>
          </a:p>
          <a:p>
            <a:pPr marL="342900" indent="-342900">
              <a:buFont typeface="Arial" pitchFamily="34" charset="0"/>
              <a:buChar char="•"/>
            </a:pPr>
            <a:endParaRPr lang="en-US" sz="2400" b="0" i="0" kern="1200" dirty="0" smtClean="0">
              <a:solidFill>
                <a:srgbClr val="572E2D"/>
              </a:solidFill>
              <a:effectLst/>
              <a:latin typeface="Noteworthy Bold" charset="0"/>
              <a:ea typeface="Noteworthy Bold" charset="0"/>
              <a:cs typeface="Noteworthy Bold" charset="0"/>
              <a:sym typeface="Noteworthy Bold" charset="0"/>
            </a:endParaRPr>
          </a:p>
          <a:p>
            <a:pPr marL="342900" indent="-342900">
              <a:buFont typeface="Arial" pitchFamily="34" charset="0"/>
              <a:buChar char="•"/>
            </a:pPr>
            <a:r>
              <a:rPr lang="en-US" sz="2400" b="0" i="0" kern="1200" dirty="0" smtClean="0">
                <a:solidFill>
                  <a:srgbClr val="572E2D"/>
                </a:solidFill>
                <a:effectLst/>
                <a:latin typeface="Noteworthy Bold" charset="0"/>
                <a:ea typeface="Noteworthy Bold" charset="0"/>
                <a:cs typeface="Noteworthy Bold" charset="0"/>
                <a:sym typeface="Noteworthy Bold" charset="0"/>
              </a:rPr>
              <a:t>Every person has stable and affordable housing. All people in Pinellas County have an affordable, sturdy home that is free of hazards.</a:t>
            </a:r>
            <a:endParaRPr lang="en-US" sz="2400" b="0" i="0" kern="1200" dirty="0">
              <a:solidFill>
                <a:srgbClr val="572E2D"/>
              </a:solidFill>
              <a:effectLst/>
              <a:latin typeface="Noteworthy Bold" charset="0"/>
              <a:ea typeface="Noteworthy Bold" charset="0"/>
              <a:cs typeface="Noteworthy Bold" charset="0"/>
              <a:sym typeface="Noteworthy Bold" charset="0"/>
            </a:endParaRPr>
          </a:p>
        </p:txBody>
      </p:sp>
    </p:spTree>
    <p:extLst>
      <p:ext uri="{BB962C8B-B14F-4D97-AF65-F5344CB8AC3E}">
        <p14:creationId xmlns:p14="http://schemas.microsoft.com/office/powerpoint/2010/main" val="275739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Denise finishes here</a:t>
            </a:r>
            <a:endParaRPr lang="en-US" dirty="0"/>
          </a:p>
        </p:txBody>
      </p:sp>
    </p:spTree>
    <p:extLst>
      <p:ext uri="{BB962C8B-B14F-4D97-AF65-F5344CB8AC3E}">
        <p14:creationId xmlns:p14="http://schemas.microsoft.com/office/powerpoint/2010/main" val="18003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Starts Here</a:t>
            </a:r>
            <a:endParaRPr lang="en-US" dirty="0"/>
          </a:p>
        </p:txBody>
      </p:sp>
    </p:spTree>
    <p:extLst>
      <p:ext uri="{BB962C8B-B14F-4D97-AF65-F5344CB8AC3E}">
        <p14:creationId xmlns:p14="http://schemas.microsoft.com/office/powerpoint/2010/main" val="297112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accent5">
                    <a:lumMod val="20000"/>
                    <a:lumOff val="80000"/>
                  </a:schemeClr>
                </a:solidFill>
              </a:defRPr>
            </a:lvl1pPr>
            <a:lvl2pPr marL="649894" indent="0" algn="ctr">
              <a:buNone/>
              <a:defRPr>
                <a:solidFill>
                  <a:schemeClr val="tx1">
                    <a:tint val="75000"/>
                  </a:schemeClr>
                </a:solidFill>
              </a:defRPr>
            </a:lvl2pPr>
            <a:lvl3pPr marL="1299791" indent="0" algn="ctr">
              <a:buNone/>
              <a:defRPr>
                <a:solidFill>
                  <a:schemeClr val="tx1">
                    <a:tint val="75000"/>
                  </a:schemeClr>
                </a:solidFill>
              </a:defRPr>
            </a:lvl3pPr>
            <a:lvl4pPr marL="1949694" indent="0" algn="ctr">
              <a:buNone/>
              <a:defRPr>
                <a:solidFill>
                  <a:schemeClr val="tx1">
                    <a:tint val="75000"/>
                  </a:schemeClr>
                </a:solidFill>
              </a:defRPr>
            </a:lvl4pPr>
            <a:lvl5pPr marL="2599590" indent="0" algn="ctr">
              <a:buNone/>
              <a:defRPr>
                <a:solidFill>
                  <a:schemeClr val="tx1">
                    <a:tint val="75000"/>
                  </a:schemeClr>
                </a:solidFill>
              </a:defRPr>
            </a:lvl5pPr>
            <a:lvl6pPr marL="3249485" indent="0" algn="ctr">
              <a:buNone/>
              <a:defRPr>
                <a:solidFill>
                  <a:schemeClr val="tx1">
                    <a:tint val="75000"/>
                  </a:schemeClr>
                </a:solidFill>
              </a:defRPr>
            </a:lvl6pPr>
            <a:lvl7pPr marL="3899387" indent="0" algn="ctr">
              <a:buNone/>
              <a:defRPr>
                <a:solidFill>
                  <a:schemeClr val="tx1">
                    <a:tint val="75000"/>
                  </a:schemeClr>
                </a:solidFill>
              </a:defRPr>
            </a:lvl7pPr>
            <a:lvl8pPr marL="4549276" indent="0" algn="ctr">
              <a:buNone/>
              <a:defRPr>
                <a:solidFill>
                  <a:schemeClr val="tx1">
                    <a:tint val="75000"/>
                  </a:schemeClr>
                </a:solidFill>
              </a:defRPr>
            </a:lvl8pPr>
            <a:lvl9pPr marL="51991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C038F0-BE04-4A77-A68F-51F5A067872B}"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B0DBABE-27E2-45A1-8058-DAA7DFA134DE}"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173916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CF6E97-E4E3-49DC-A276-A6FBA9ADF52D}"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87FDF3E-752A-4FFC-9917-05E42CB2446C}"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355930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7129A8-5762-4BA6-BE9D-D7305A611B50}"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EE6AC20-77E1-4506-A561-81AF95577959}"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368786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accent5">
                    <a:lumMod val="20000"/>
                    <a:lumOff val="80000"/>
                  </a:schemeClr>
                </a:solidFill>
              </a:defRPr>
            </a:lvl1pPr>
            <a:lvl2pPr marL="649894" indent="0" algn="ctr">
              <a:buNone/>
              <a:defRPr>
                <a:solidFill>
                  <a:schemeClr val="tx1">
                    <a:tint val="75000"/>
                  </a:schemeClr>
                </a:solidFill>
              </a:defRPr>
            </a:lvl2pPr>
            <a:lvl3pPr marL="1299791" indent="0" algn="ctr">
              <a:buNone/>
              <a:defRPr>
                <a:solidFill>
                  <a:schemeClr val="tx1">
                    <a:tint val="75000"/>
                  </a:schemeClr>
                </a:solidFill>
              </a:defRPr>
            </a:lvl3pPr>
            <a:lvl4pPr marL="1949694" indent="0" algn="ctr">
              <a:buNone/>
              <a:defRPr>
                <a:solidFill>
                  <a:schemeClr val="tx1">
                    <a:tint val="75000"/>
                  </a:schemeClr>
                </a:solidFill>
              </a:defRPr>
            </a:lvl4pPr>
            <a:lvl5pPr marL="2599590" indent="0" algn="ctr">
              <a:buNone/>
              <a:defRPr>
                <a:solidFill>
                  <a:schemeClr val="tx1">
                    <a:tint val="75000"/>
                  </a:schemeClr>
                </a:solidFill>
              </a:defRPr>
            </a:lvl5pPr>
            <a:lvl6pPr marL="3249485" indent="0" algn="ctr">
              <a:buNone/>
              <a:defRPr>
                <a:solidFill>
                  <a:schemeClr val="tx1">
                    <a:tint val="75000"/>
                  </a:schemeClr>
                </a:solidFill>
              </a:defRPr>
            </a:lvl6pPr>
            <a:lvl7pPr marL="3899387" indent="0" algn="ctr">
              <a:buNone/>
              <a:defRPr>
                <a:solidFill>
                  <a:schemeClr val="tx1">
                    <a:tint val="75000"/>
                  </a:schemeClr>
                </a:solidFill>
              </a:defRPr>
            </a:lvl7pPr>
            <a:lvl8pPr marL="4549276" indent="0" algn="ctr">
              <a:buNone/>
              <a:defRPr>
                <a:solidFill>
                  <a:schemeClr val="tx1">
                    <a:tint val="75000"/>
                  </a:schemeClr>
                </a:solidFill>
              </a:defRPr>
            </a:lvl8pPr>
            <a:lvl9pPr marL="51991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78E03D-2D25-48F0-9461-EAE02B37A896}"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86D2ABA-B298-4300-9522-05F8F8F5BB1E}"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2667946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727056-7D4D-4145-972D-BDCBCF98CAFD}"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5D122A4-9AF9-446D-961C-398410EFB201}"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66877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none" spc="0">
                <a:ln w="1905"/>
                <a:solidFill>
                  <a:schemeClr val="accent5">
                    <a:lumMod val="20000"/>
                    <a:lumOff val="80000"/>
                  </a:schemeClr>
                </a:solidFill>
                <a:effectLst>
                  <a:innerShdw blurRad="69850" dist="43180" dir="5400000">
                    <a:srgbClr val="000000">
                      <a:alpha val="65000"/>
                    </a:srgb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accent5">
                    <a:lumMod val="20000"/>
                    <a:lumOff val="80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795AC1-F008-466A-B5C2-C1E337F98DA7}"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D373685-DEFD-43AB-A196-2E8BF5D18D5B}"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3464056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D79443-4816-4D10-A356-C12419CEB1B4}"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C3187B9-7687-494B-B207-E3AF476B06F4}"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405038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817CD1-F5C8-4D55-B08A-330BB2CA723B}"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26C6843F-2D84-4728-8187-6DCF6E9408B5}"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2998977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07885A-867D-4FEE-8F9F-6F4170917348}"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8E8E0132-BD6C-4B5B-8E3B-DA12205A9CB8}"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1299793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383013-6E3E-440C-B45E-3872320DCA96}"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6E58638B-284F-45AE-973C-A26A89B9021A}"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303019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38BBA0-F63B-45A1-8D6B-E0DA838FE521}"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5E8D530-3481-4D82-AD40-3D180D0722DB}"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221461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3104DC-01B8-4639-AD84-399AE39362A4}"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74AF0B4-18A9-4D9F-A794-F691769DCA24}"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91556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AD7FB3-B1C0-45E4-950D-8F8F63341B42}"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EF404BA-E6F8-451D-A505-351C066500DF}"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2793912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BDA4AC-7775-4BF4-BBE4-2A513685942B}"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359D3A6-04D0-4D03-B636-3FB138DFD30A}"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3351531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F5E768-F305-451C-81BB-537B10EFA126}"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EB97747-36DE-4E75-A829-2096586BE715}"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47998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none" spc="0">
                <a:ln w="1905"/>
                <a:solidFill>
                  <a:schemeClr val="accent5">
                    <a:lumMod val="20000"/>
                    <a:lumOff val="80000"/>
                  </a:schemeClr>
                </a:solidFill>
                <a:effectLst>
                  <a:innerShdw blurRad="69850" dist="43180" dir="5400000">
                    <a:srgbClr val="000000">
                      <a:alpha val="65000"/>
                    </a:srgb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accent5">
                    <a:lumMod val="20000"/>
                    <a:lumOff val="80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02E1A26-A248-4290-A64C-5E98A519C0E4}"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AF78A65-74B6-41F3-A076-D124FAE8B8F5}"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339827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35C961-DC15-4CB2-87A4-C21F6A6618FC}"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CFE31C3-7387-42DA-B474-58A45CE99DC3}"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106467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23044B-D072-4726-952D-F4C883A00A3D}"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E54D4A4F-30BB-4B67-8996-628935A8D0E6}"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1474210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2C92B5-DEF0-44FF-A5AA-261A878C1F2A}"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744B1520-EEAD-4AFB-A444-54C9FA2C753F}"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142528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93DDE3-02BF-40A7-A61A-85234602F35C}"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7107CCE7-6931-4BF7-9121-354E4E06027A}"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477316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4EF1F9-DD91-4ADE-883A-54A654C1B198}"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4F3B71C-D3FF-4C2E-9C85-D2C6A71DA6CF}"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305829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45E31A-3D01-4022-BA3A-E42AAAF03719}" type="datetimeFigureOut">
              <a:rPr lang="en-US">
                <a:solidFill>
                  <a:srgbClr val="ECEDD1">
                    <a:lumMod val="90000"/>
                  </a:srgbClr>
                </a:solidFill>
              </a:rPr>
              <a:pPr>
                <a:defRPr/>
              </a:pPr>
              <a:t>6/16/2013</a:t>
            </a:fld>
            <a:endParaRPr lang="en-US">
              <a:solidFill>
                <a:srgbClr val="ECEDD1">
                  <a:lumMod val="9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ECEDD1">
                  <a:lumMod val="9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940BF5F-7E61-43D1-ACA0-64C2EE8584E7}" type="slidenum">
              <a:rPr lang="en-US">
                <a:solidFill>
                  <a:srgbClr val="ECEDD1">
                    <a:lumMod val="90000"/>
                  </a:srgbClr>
                </a:solidFill>
              </a:rPr>
              <a:pPr>
                <a:defRPr/>
              </a:pPr>
              <a:t>‹#›</a:t>
            </a:fld>
            <a:endParaRPr lang="en-US">
              <a:solidFill>
                <a:srgbClr val="ECEDD1">
                  <a:lumMod val="90000"/>
                </a:srgbClr>
              </a:solidFill>
            </a:endParaRPr>
          </a:p>
        </p:txBody>
      </p:sp>
    </p:spTree>
    <p:extLst>
      <p:ext uri="{BB962C8B-B14F-4D97-AF65-F5344CB8AC3E}">
        <p14:creationId xmlns:p14="http://schemas.microsoft.com/office/powerpoint/2010/main" val="4118874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8B54D"/>
            </a:gs>
            <a:gs pos="64999">
              <a:srgbClr val="F0EBD5"/>
            </a:gs>
            <a:gs pos="100000">
              <a:srgbClr val="D1C39F"/>
            </a:gs>
          </a:gsLst>
          <a:lin ang="27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29978" tIns="64990" rIns="129978" bIns="64990" rtlCol="0" anchor="ctr">
            <a:normAutofit/>
          </a:bodyPr>
          <a:lstStyle/>
          <a:p>
            <a:r>
              <a:rPr lang="en-US" smtClean="0"/>
              <a:t>Click to edit Master title style</a:t>
            </a:r>
            <a:endParaRPr lang="en-US"/>
          </a:p>
        </p:txBody>
      </p:sp>
      <p:sp>
        <p:nvSpPr>
          <p:cNvPr id="1027" name="Text Placeholder 2"/>
          <p:cNvSpPr>
            <a:spLocks noGrp="1"/>
          </p:cNvSpPr>
          <p:nvPr>
            <p:ph type="body" idx="1"/>
          </p:nvPr>
        </p:nvSpPr>
        <p:spPr bwMode="auto">
          <a:xfrm>
            <a:off x="650240" y="2275855"/>
            <a:ext cx="11704320" cy="6436925"/>
          </a:xfrm>
          <a:prstGeom prst="rect">
            <a:avLst/>
          </a:prstGeom>
          <a:noFill/>
          <a:ln w="9525">
            <a:noFill/>
            <a:miter lim="800000"/>
            <a:headEnd/>
            <a:tailEnd/>
          </a:ln>
        </p:spPr>
        <p:txBody>
          <a:bodyPr vert="horz" wrap="square" lIns="129978" tIns="64990" rIns="129978" bIns="649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0240" y="9040157"/>
            <a:ext cx="3034453" cy="519289"/>
          </a:xfrm>
          <a:prstGeom prst="rect">
            <a:avLst/>
          </a:prstGeom>
        </p:spPr>
        <p:txBody>
          <a:bodyPr vert="horz" lIns="129978" tIns="64990" rIns="129978" bIns="64990" rtlCol="0" anchor="ctr"/>
          <a:lstStyle>
            <a:lvl1pPr algn="l" fontAlgn="auto">
              <a:lnSpc>
                <a:spcPct val="100000"/>
              </a:lnSpc>
              <a:spcBef>
                <a:spcPts val="0"/>
              </a:spcBef>
              <a:spcAft>
                <a:spcPts val="0"/>
              </a:spcAft>
              <a:buFontTx/>
              <a:buNone/>
              <a:defRPr sz="1700" b="0">
                <a:solidFill>
                  <a:schemeClr val="bg2">
                    <a:lumMod val="90000"/>
                  </a:schemeClr>
                </a:solidFill>
                <a:latin typeface="+mn-lt"/>
                <a:cs typeface="+mn-cs"/>
              </a:defRPr>
            </a:lvl1pPr>
          </a:lstStyle>
          <a:p>
            <a:pPr defTabSz="913931" eaLnBrk="1" hangingPunct="1">
              <a:defRPr/>
            </a:pPr>
            <a:fld id="{D095CF26-F07D-42ED-A185-294CDA663574}" type="datetimeFigureOut">
              <a:rPr lang="en-US" smtClean="0">
                <a:solidFill>
                  <a:srgbClr val="ECEDD1">
                    <a:lumMod val="90000"/>
                  </a:srgbClr>
                </a:solidFill>
                <a:ea typeface="+mn-ea"/>
              </a:rPr>
              <a:pPr defTabSz="913931" eaLnBrk="1" hangingPunct="1">
                <a:defRPr/>
              </a:pPr>
              <a:t>6/16/2013</a:t>
            </a:fld>
            <a:endParaRPr lang="en-US">
              <a:solidFill>
                <a:srgbClr val="ECEDD1">
                  <a:lumMod val="90000"/>
                </a:srgbClr>
              </a:solidFill>
              <a:ea typeface="+mn-ea"/>
            </a:endParaRPr>
          </a:p>
        </p:txBody>
      </p:sp>
      <p:sp>
        <p:nvSpPr>
          <p:cNvPr id="5" name="Footer Placeholder 4"/>
          <p:cNvSpPr>
            <a:spLocks noGrp="1"/>
          </p:cNvSpPr>
          <p:nvPr>
            <p:ph type="ftr" sz="quarter" idx="3"/>
          </p:nvPr>
        </p:nvSpPr>
        <p:spPr>
          <a:xfrm>
            <a:off x="4443308" y="9040157"/>
            <a:ext cx="4118187" cy="519289"/>
          </a:xfrm>
          <a:prstGeom prst="rect">
            <a:avLst/>
          </a:prstGeom>
        </p:spPr>
        <p:txBody>
          <a:bodyPr vert="horz" lIns="129978" tIns="64990" rIns="129978" bIns="64990" rtlCol="0" anchor="ctr"/>
          <a:lstStyle>
            <a:lvl1pPr algn="ctr" fontAlgn="auto">
              <a:lnSpc>
                <a:spcPct val="100000"/>
              </a:lnSpc>
              <a:spcBef>
                <a:spcPts val="0"/>
              </a:spcBef>
              <a:spcAft>
                <a:spcPts val="0"/>
              </a:spcAft>
              <a:buFontTx/>
              <a:buNone/>
              <a:defRPr sz="1700" b="0">
                <a:solidFill>
                  <a:schemeClr val="bg2">
                    <a:lumMod val="90000"/>
                  </a:schemeClr>
                </a:solidFill>
                <a:latin typeface="+mn-lt"/>
                <a:cs typeface="+mn-cs"/>
              </a:defRPr>
            </a:lvl1pPr>
          </a:lstStyle>
          <a:p>
            <a:pPr defTabSz="913931" eaLnBrk="1" hangingPunct="1">
              <a:defRPr/>
            </a:pPr>
            <a:endParaRPr lang="en-US">
              <a:solidFill>
                <a:srgbClr val="ECEDD1">
                  <a:lumMod val="90000"/>
                </a:srgbClr>
              </a:solidFill>
              <a:ea typeface="+mn-ea"/>
            </a:endParaRPr>
          </a:p>
        </p:txBody>
      </p:sp>
      <p:sp>
        <p:nvSpPr>
          <p:cNvPr id="6" name="Slide Number Placeholder 5"/>
          <p:cNvSpPr>
            <a:spLocks noGrp="1"/>
          </p:cNvSpPr>
          <p:nvPr>
            <p:ph type="sldNum" sz="quarter" idx="4"/>
          </p:nvPr>
        </p:nvSpPr>
        <p:spPr>
          <a:xfrm>
            <a:off x="9320107" y="9040157"/>
            <a:ext cx="3034453" cy="519289"/>
          </a:xfrm>
          <a:prstGeom prst="rect">
            <a:avLst/>
          </a:prstGeom>
        </p:spPr>
        <p:txBody>
          <a:bodyPr vert="horz" lIns="129978" tIns="64990" rIns="129978" bIns="64990" rtlCol="0" anchor="ctr"/>
          <a:lstStyle>
            <a:lvl1pPr algn="r" fontAlgn="auto">
              <a:lnSpc>
                <a:spcPct val="100000"/>
              </a:lnSpc>
              <a:spcBef>
                <a:spcPts val="0"/>
              </a:spcBef>
              <a:spcAft>
                <a:spcPts val="0"/>
              </a:spcAft>
              <a:buFontTx/>
              <a:buNone/>
              <a:defRPr sz="1700" b="0">
                <a:solidFill>
                  <a:schemeClr val="bg2">
                    <a:lumMod val="90000"/>
                  </a:schemeClr>
                </a:solidFill>
                <a:latin typeface="+mn-lt"/>
                <a:cs typeface="+mn-cs"/>
              </a:defRPr>
            </a:lvl1pPr>
          </a:lstStyle>
          <a:p>
            <a:pPr defTabSz="913931" eaLnBrk="1" hangingPunct="1">
              <a:defRPr/>
            </a:pPr>
            <a:fld id="{F94EB7B2-03B6-4E16-8EFC-14E3656AF70D}" type="slidenum">
              <a:rPr lang="en-US" smtClean="0">
                <a:solidFill>
                  <a:srgbClr val="ECEDD1">
                    <a:lumMod val="90000"/>
                  </a:srgbClr>
                </a:solidFill>
                <a:ea typeface="+mn-ea"/>
              </a:rPr>
              <a:pPr defTabSz="913931" eaLnBrk="1" hangingPunct="1">
                <a:defRPr/>
              </a:pPr>
              <a:t>‹#›</a:t>
            </a:fld>
            <a:endParaRPr lang="en-US">
              <a:solidFill>
                <a:srgbClr val="ECEDD1">
                  <a:lumMod val="90000"/>
                </a:srgbClr>
              </a:solidFill>
              <a:ea typeface="+mn-ea"/>
            </a:endParaRPr>
          </a:p>
        </p:txBody>
      </p:sp>
    </p:spTree>
    <p:extLst>
      <p:ext uri="{BB962C8B-B14F-4D97-AF65-F5344CB8AC3E}">
        <p14:creationId xmlns:p14="http://schemas.microsoft.com/office/powerpoint/2010/main" val="40946419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6300" b="1" kern="120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alatino Linotype" pitchFamily="18" charset="0"/>
          <a:ea typeface="+mj-ea"/>
          <a:cs typeface="+mj-cs"/>
        </a:defRPr>
      </a:lvl1pPr>
      <a:lvl2pPr algn="ctr" rtl="0" eaLnBrk="0" fontAlgn="base" hangingPunct="0">
        <a:spcBef>
          <a:spcPct val="0"/>
        </a:spcBef>
        <a:spcAft>
          <a:spcPct val="0"/>
        </a:spcAft>
        <a:defRPr sz="6300" b="1">
          <a:solidFill>
            <a:schemeClr val="tx1"/>
          </a:solidFill>
          <a:latin typeface="Palatino Linotype" pitchFamily="18" charset="0"/>
        </a:defRPr>
      </a:lvl2pPr>
      <a:lvl3pPr algn="ctr" rtl="0" eaLnBrk="0" fontAlgn="base" hangingPunct="0">
        <a:spcBef>
          <a:spcPct val="0"/>
        </a:spcBef>
        <a:spcAft>
          <a:spcPct val="0"/>
        </a:spcAft>
        <a:defRPr sz="6300" b="1">
          <a:solidFill>
            <a:schemeClr val="tx1"/>
          </a:solidFill>
          <a:latin typeface="Palatino Linotype" pitchFamily="18" charset="0"/>
        </a:defRPr>
      </a:lvl3pPr>
      <a:lvl4pPr algn="ctr" rtl="0" eaLnBrk="0" fontAlgn="base" hangingPunct="0">
        <a:spcBef>
          <a:spcPct val="0"/>
        </a:spcBef>
        <a:spcAft>
          <a:spcPct val="0"/>
        </a:spcAft>
        <a:defRPr sz="6300" b="1">
          <a:solidFill>
            <a:schemeClr val="tx1"/>
          </a:solidFill>
          <a:latin typeface="Palatino Linotype" pitchFamily="18" charset="0"/>
        </a:defRPr>
      </a:lvl4pPr>
      <a:lvl5pPr algn="ctr" rtl="0" eaLnBrk="0" fontAlgn="base" hangingPunct="0">
        <a:spcBef>
          <a:spcPct val="0"/>
        </a:spcBef>
        <a:spcAft>
          <a:spcPct val="0"/>
        </a:spcAft>
        <a:defRPr sz="6300" b="1">
          <a:solidFill>
            <a:schemeClr val="tx1"/>
          </a:solidFill>
          <a:latin typeface="Palatino Linotype" pitchFamily="18" charset="0"/>
        </a:defRPr>
      </a:lvl5pPr>
      <a:lvl6pPr marL="649894" algn="ctr" rtl="0" fontAlgn="base">
        <a:spcBef>
          <a:spcPct val="0"/>
        </a:spcBef>
        <a:spcAft>
          <a:spcPct val="0"/>
        </a:spcAft>
        <a:defRPr sz="6300" b="1">
          <a:solidFill>
            <a:schemeClr val="tx1"/>
          </a:solidFill>
          <a:latin typeface="Palatino Linotype" pitchFamily="18" charset="0"/>
        </a:defRPr>
      </a:lvl6pPr>
      <a:lvl7pPr marL="1299791" algn="ctr" rtl="0" fontAlgn="base">
        <a:spcBef>
          <a:spcPct val="0"/>
        </a:spcBef>
        <a:spcAft>
          <a:spcPct val="0"/>
        </a:spcAft>
        <a:defRPr sz="6300" b="1">
          <a:solidFill>
            <a:schemeClr val="tx1"/>
          </a:solidFill>
          <a:latin typeface="Palatino Linotype" pitchFamily="18" charset="0"/>
        </a:defRPr>
      </a:lvl7pPr>
      <a:lvl8pPr marL="1949694" algn="ctr" rtl="0" fontAlgn="base">
        <a:spcBef>
          <a:spcPct val="0"/>
        </a:spcBef>
        <a:spcAft>
          <a:spcPct val="0"/>
        </a:spcAft>
        <a:defRPr sz="6300" b="1">
          <a:solidFill>
            <a:schemeClr val="tx1"/>
          </a:solidFill>
          <a:latin typeface="Palatino Linotype" pitchFamily="18" charset="0"/>
        </a:defRPr>
      </a:lvl8pPr>
      <a:lvl9pPr marL="2599590" algn="ctr" rtl="0" fontAlgn="base">
        <a:spcBef>
          <a:spcPct val="0"/>
        </a:spcBef>
        <a:spcAft>
          <a:spcPct val="0"/>
        </a:spcAft>
        <a:defRPr sz="6300" b="1">
          <a:solidFill>
            <a:schemeClr val="tx1"/>
          </a:solidFill>
          <a:latin typeface="Palatino Linotype" pitchFamily="18" charset="0"/>
        </a:defRPr>
      </a:lvl9pPr>
    </p:titleStyle>
    <p:bodyStyle>
      <a:lvl1pPr marL="487426" indent="-487426" algn="l" rtl="0" eaLnBrk="0" fontAlgn="base" hangingPunct="0">
        <a:spcBef>
          <a:spcPct val="20000"/>
        </a:spcBef>
        <a:spcAft>
          <a:spcPct val="0"/>
        </a:spcAft>
        <a:buFont typeface="Arial" charset="0"/>
        <a:buChar char="•"/>
        <a:defRPr sz="4600" kern="1200">
          <a:solidFill>
            <a:srgbClr val="FAF0DB"/>
          </a:solidFill>
          <a:latin typeface="+mn-lt"/>
          <a:ea typeface="+mn-ea"/>
          <a:cs typeface="+mn-cs"/>
        </a:defRPr>
      </a:lvl1pPr>
      <a:lvl2pPr marL="1056083" indent="-406185" algn="l" rtl="0" eaLnBrk="0" fontAlgn="base" hangingPunct="0">
        <a:spcBef>
          <a:spcPct val="20000"/>
        </a:spcBef>
        <a:spcAft>
          <a:spcPct val="0"/>
        </a:spcAft>
        <a:buFont typeface="Arial" charset="0"/>
        <a:buChar char="–"/>
        <a:defRPr sz="4000" kern="1200">
          <a:solidFill>
            <a:srgbClr val="FAF0DB"/>
          </a:solidFill>
          <a:latin typeface="+mn-lt"/>
          <a:ea typeface="+mn-ea"/>
          <a:cs typeface="+mn-cs"/>
        </a:defRPr>
      </a:lvl2pPr>
      <a:lvl3pPr marL="1624738" indent="-324946" algn="l" rtl="0" eaLnBrk="0" fontAlgn="base" hangingPunct="0">
        <a:spcBef>
          <a:spcPct val="20000"/>
        </a:spcBef>
        <a:spcAft>
          <a:spcPct val="0"/>
        </a:spcAft>
        <a:buFont typeface="Arial" charset="0"/>
        <a:buChar char="•"/>
        <a:defRPr sz="3400" kern="1200">
          <a:solidFill>
            <a:srgbClr val="FAF0DB"/>
          </a:solidFill>
          <a:latin typeface="+mn-lt"/>
          <a:ea typeface="+mn-ea"/>
          <a:cs typeface="+mn-cs"/>
        </a:defRPr>
      </a:lvl3pPr>
      <a:lvl4pPr marL="2274638" indent="-324946" algn="l" rtl="0" eaLnBrk="0" fontAlgn="base" hangingPunct="0">
        <a:spcBef>
          <a:spcPct val="20000"/>
        </a:spcBef>
        <a:spcAft>
          <a:spcPct val="0"/>
        </a:spcAft>
        <a:buFont typeface="Arial" charset="0"/>
        <a:buChar char="–"/>
        <a:defRPr sz="2800" kern="1200">
          <a:solidFill>
            <a:srgbClr val="FAF0DB"/>
          </a:solidFill>
          <a:latin typeface="+mn-lt"/>
          <a:ea typeface="+mn-ea"/>
          <a:cs typeface="+mn-cs"/>
        </a:defRPr>
      </a:lvl4pPr>
      <a:lvl5pPr marL="2924541" indent="-324946" algn="l" rtl="0" eaLnBrk="0" fontAlgn="base" hangingPunct="0">
        <a:spcBef>
          <a:spcPct val="20000"/>
        </a:spcBef>
        <a:spcAft>
          <a:spcPct val="0"/>
        </a:spcAft>
        <a:buFont typeface="Arial" charset="0"/>
        <a:buChar char="»"/>
        <a:defRPr sz="2800" kern="1200">
          <a:solidFill>
            <a:srgbClr val="FAF0DB"/>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29978" tIns="64990" rIns="129978" bIns="64990" rtlCol="0" anchor="ctr">
            <a:normAutofit/>
          </a:bodyPr>
          <a:lstStyle/>
          <a:p>
            <a:r>
              <a:rPr lang="en-US" smtClean="0"/>
              <a:t>Click to edit Master title style</a:t>
            </a:r>
            <a:endParaRPr lang="en-US"/>
          </a:p>
        </p:txBody>
      </p:sp>
      <p:sp>
        <p:nvSpPr>
          <p:cNvPr id="13315" name="Text Placeholder 2"/>
          <p:cNvSpPr>
            <a:spLocks noGrp="1"/>
          </p:cNvSpPr>
          <p:nvPr>
            <p:ph type="body" idx="1"/>
          </p:nvPr>
        </p:nvSpPr>
        <p:spPr bwMode="auto">
          <a:xfrm>
            <a:off x="650240" y="2275855"/>
            <a:ext cx="11704320" cy="6436925"/>
          </a:xfrm>
          <a:prstGeom prst="rect">
            <a:avLst/>
          </a:prstGeom>
          <a:noFill/>
          <a:ln w="9525">
            <a:noFill/>
            <a:miter lim="800000"/>
            <a:headEnd/>
            <a:tailEnd/>
          </a:ln>
        </p:spPr>
        <p:txBody>
          <a:bodyPr vert="horz" wrap="square" lIns="129978" tIns="64990" rIns="129978" bIns="649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0240" y="9040157"/>
            <a:ext cx="3034453" cy="519289"/>
          </a:xfrm>
          <a:prstGeom prst="rect">
            <a:avLst/>
          </a:prstGeom>
        </p:spPr>
        <p:txBody>
          <a:bodyPr vert="horz" lIns="129978" tIns="64990" rIns="129978" bIns="64990" rtlCol="0" anchor="ctr"/>
          <a:lstStyle>
            <a:lvl1pPr algn="l">
              <a:defRPr sz="1700" smtClean="0">
                <a:solidFill>
                  <a:schemeClr val="bg2">
                    <a:lumMod val="90000"/>
                  </a:schemeClr>
                </a:solidFill>
              </a:defRPr>
            </a:lvl1pPr>
          </a:lstStyle>
          <a:p>
            <a:pPr defTabSz="913931" eaLnBrk="1" hangingPunct="1">
              <a:defRPr/>
            </a:pPr>
            <a:fld id="{703E934D-32C2-448A-8DAF-86B329285B82}" type="datetimeFigureOut">
              <a:rPr lang="en-US" b="1" smtClean="0">
                <a:solidFill>
                  <a:srgbClr val="ECEDD1">
                    <a:lumMod val="90000"/>
                  </a:srgbClr>
                </a:solidFill>
                <a:latin typeface="Calibri" pitchFamily="34" charset="0"/>
                <a:ea typeface="+mn-ea"/>
                <a:cs typeface="Arial" charset="0"/>
              </a:rPr>
              <a:pPr defTabSz="913931" eaLnBrk="1" hangingPunct="1">
                <a:defRPr/>
              </a:pPr>
              <a:t>6/16/2013</a:t>
            </a:fld>
            <a:endParaRPr lang="en-US" b="1">
              <a:solidFill>
                <a:srgbClr val="ECEDD1">
                  <a:lumMod val="90000"/>
                </a:srgbClr>
              </a:solidFill>
              <a:latin typeface="Calibri" pitchFamily="34" charset="0"/>
              <a:ea typeface="+mn-ea"/>
              <a:cs typeface="Arial" charset="0"/>
            </a:endParaRPr>
          </a:p>
        </p:txBody>
      </p:sp>
      <p:sp>
        <p:nvSpPr>
          <p:cNvPr id="5" name="Footer Placeholder 4"/>
          <p:cNvSpPr>
            <a:spLocks noGrp="1"/>
          </p:cNvSpPr>
          <p:nvPr>
            <p:ph type="ftr" sz="quarter" idx="3"/>
          </p:nvPr>
        </p:nvSpPr>
        <p:spPr>
          <a:xfrm>
            <a:off x="4443308" y="9040157"/>
            <a:ext cx="4118187" cy="519289"/>
          </a:xfrm>
          <a:prstGeom prst="rect">
            <a:avLst/>
          </a:prstGeom>
        </p:spPr>
        <p:txBody>
          <a:bodyPr vert="horz" lIns="129978" tIns="64990" rIns="129978" bIns="64990" rtlCol="0" anchor="ctr"/>
          <a:lstStyle>
            <a:lvl1pPr algn="ctr">
              <a:defRPr sz="1700">
                <a:solidFill>
                  <a:schemeClr val="bg2">
                    <a:lumMod val="90000"/>
                  </a:schemeClr>
                </a:solidFill>
              </a:defRPr>
            </a:lvl1pPr>
          </a:lstStyle>
          <a:p>
            <a:pPr defTabSz="913931" eaLnBrk="1" hangingPunct="1">
              <a:defRPr/>
            </a:pPr>
            <a:endParaRPr lang="en-US" b="1">
              <a:solidFill>
                <a:srgbClr val="ECEDD1">
                  <a:lumMod val="90000"/>
                </a:srgbClr>
              </a:solidFill>
              <a:latin typeface="Calibri" pitchFamily="34" charset="0"/>
              <a:ea typeface="+mn-ea"/>
              <a:cs typeface="Arial" charset="0"/>
            </a:endParaRPr>
          </a:p>
        </p:txBody>
      </p:sp>
      <p:sp>
        <p:nvSpPr>
          <p:cNvPr id="6" name="Slide Number Placeholder 5"/>
          <p:cNvSpPr>
            <a:spLocks noGrp="1"/>
          </p:cNvSpPr>
          <p:nvPr>
            <p:ph type="sldNum" sz="quarter" idx="4"/>
          </p:nvPr>
        </p:nvSpPr>
        <p:spPr>
          <a:xfrm>
            <a:off x="9320107" y="9040157"/>
            <a:ext cx="3034453" cy="519289"/>
          </a:xfrm>
          <a:prstGeom prst="rect">
            <a:avLst/>
          </a:prstGeom>
        </p:spPr>
        <p:txBody>
          <a:bodyPr vert="horz" lIns="129978" tIns="64990" rIns="129978" bIns="64990" rtlCol="0" anchor="ctr"/>
          <a:lstStyle>
            <a:lvl1pPr algn="r">
              <a:defRPr sz="1700" smtClean="0">
                <a:solidFill>
                  <a:schemeClr val="bg2">
                    <a:lumMod val="90000"/>
                  </a:schemeClr>
                </a:solidFill>
              </a:defRPr>
            </a:lvl1pPr>
          </a:lstStyle>
          <a:p>
            <a:pPr defTabSz="913931" eaLnBrk="1" hangingPunct="1">
              <a:defRPr/>
            </a:pPr>
            <a:fld id="{E6B8EED7-2151-4756-9CE4-D7C7F94BBAD6}" type="slidenum">
              <a:rPr lang="en-US" b="1" smtClean="0">
                <a:solidFill>
                  <a:srgbClr val="ECEDD1">
                    <a:lumMod val="90000"/>
                  </a:srgbClr>
                </a:solidFill>
                <a:latin typeface="Calibri" pitchFamily="34" charset="0"/>
                <a:ea typeface="+mn-ea"/>
                <a:cs typeface="Arial" charset="0"/>
              </a:rPr>
              <a:pPr defTabSz="913931" eaLnBrk="1" hangingPunct="1">
                <a:defRPr/>
              </a:pPr>
              <a:t>‹#›</a:t>
            </a:fld>
            <a:endParaRPr lang="en-US" b="1">
              <a:solidFill>
                <a:srgbClr val="ECEDD1">
                  <a:lumMod val="90000"/>
                </a:srgbClr>
              </a:solidFill>
              <a:latin typeface="Calibri" pitchFamily="34" charset="0"/>
              <a:ea typeface="+mn-ea"/>
              <a:cs typeface="Arial" charset="0"/>
            </a:endParaRPr>
          </a:p>
        </p:txBody>
      </p:sp>
    </p:spTree>
    <p:extLst>
      <p:ext uri="{BB962C8B-B14F-4D97-AF65-F5344CB8AC3E}">
        <p14:creationId xmlns:p14="http://schemas.microsoft.com/office/powerpoint/2010/main" val="8577568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6300" b="1" kern="120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alatino Linotype" pitchFamily="18" charset="0"/>
          <a:ea typeface="+mj-ea"/>
          <a:cs typeface="+mj-cs"/>
        </a:defRPr>
      </a:lvl1pPr>
      <a:lvl2pPr algn="ctr" rtl="0" fontAlgn="base">
        <a:spcBef>
          <a:spcPct val="0"/>
        </a:spcBef>
        <a:spcAft>
          <a:spcPct val="0"/>
        </a:spcAft>
        <a:defRPr sz="6300" b="1">
          <a:solidFill>
            <a:schemeClr val="tx1"/>
          </a:solidFill>
          <a:latin typeface="Palatino Linotype" pitchFamily="18" charset="0"/>
        </a:defRPr>
      </a:lvl2pPr>
      <a:lvl3pPr algn="ctr" rtl="0" fontAlgn="base">
        <a:spcBef>
          <a:spcPct val="0"/>
        </a:spcBef>
        <a:spcAft>
          <a:spcPct val="0"/>
        </a:spcAft>
        <a:defRPr sz="6300" b="1">
          <a:solidFill>
            <a:schemeClr val="tx1"/>
          </a:solidFill>
          <a:latin typeface="Palatino Linotype" pitchFamily="18" charset="0"/>
        </a:defRPr>
      </a:lvl3pPr>
      <a:lvl4pPr algn="ctr" rtl="0" fontAlgn="base">
        <a:spcBef>
          <a:spcPct val="0"/>
        </a:spcBef>
        <a:spcAft>
          <a:spcPct val="0"/>
        </a:spcAft>
        <a:defRPr sz="6300" b="1">
          <a:solidFill>
            <a:schemeClr val="tx1"/>
          </a:solidFill>
          <a:latin typeface="Palatino Linotype" pitchFamily="18" charset="0"/>
        </a:defRPr>
      </a:lvl4pPr>
      <a:lvl5pPr algn="ctr" rtl="0" fontAlgn="base">
        <a:spcBef>
          <a:spcPct val="0"/>
        </a:spcBef>
        <a:spcAft>
          <a:spcPct val="0"/>
        </a:spcAft>
        <a:defRPr sz="6300" b="1">
          <a:solidFill>
            <a:schemeClr val="tx1"/>
          </a:solidFill>
          <a:latin typeface="Palatino Linotype" pitchFamily="18" charset="0"/>
        </a:defRPr>
      </a:lvl5pPr>
      <a:lvl6pPr marL="649894" algn="ctr" rtl="0" fontAlgn="base">
        <a:spcBef>
          <a:spcPct val="0"/>
        </a:spcBef>
        <a:spcAft>
          <a:spcPct val="0"/>
        </a:spcAft>
        <a:defRPr sz="6300" b="1">
          <a:solidFill>
            <a:schemeClr val="tx1"/>
          </a:solidFill>
          <a:latin typeface="Palatino Linotype" pitchFamily="18" charset="0"/>
        </a:defRPr>
      </a:lvl6pPr>
      <a:lvl7pPr marL="1299791" algn="ctr" rtl="0" fontAlgn="base">
        <a:spcBef>
          <a:spcPct val="0"/>
        </a:spcBef>
        <a:spcAft>
          <a:spcPct val="0"/>
        </a:spcAft>
        <a:defRPr sz="6300" b="1">
          <a:solidFill>
            <a:schemeClr val="tx1"/>
          </a:solidFill>
          <a:latin typeface="Palatino Linotype" pitchFamily="18" charset="0"/>
        </a:defRPr>
      </a:lvl7pPr>
      <a:lvl8pPr marL="1949694" algn="ctr" rtl="0" fontAlgn="base">
        <a:spcBef>
          <a:spcPct val="0"/>
        </a:spcBef>
        <a:spcAft>
          <a:spcPct val="0"/>
        </a:spcAft>
        <a:defRPr sz="6300" b="1">
          <a:solidFill>
            <a:schemeClr val="tx1"/>
          </a:solidFill>
          <a:latin typeface="Palatino Linotype" pitchFamily="18" charset="0"/>
        </a:defRPr>
      </a:lvl8pPr>
      <a:lvl9pPr marL="2599590" algn="ctr" rtl="0" fontAlgn="base">
        <a:spcBef>
          <a:spcPct val="0"/>
        </a:spcBef>
        <a:spcAft>
          <a:spcPct val="0"/>
        </a:spcAft>
        <a:defRPr sz="6300" b="1">
          <a:solidFill>
            <a:schemeClr val="tx1"/>
          </a:solidFill>
          <a:latin typeface="Palatino Linotype" pitchFamily="18" charset="0"/>
        </a:defRPr>
      </a:lvl9pPr>
    </p:titleStyle>
    <p:bodyStyle>
      <a:lvl1pPr marL="487426" indent="-487426" algn="l" rtl="0" fontAlgn="base">
        <a:spcBef>
          <a:spcPct val="20000"/>
        </a:spcBef>
        <a:spcAft>
          <a:spcPct val="0"/>
        </a:spcAft>
        <a:buFont typeface="Arial" charset="0"/>
        <a:buChar char="•"/>
        <a:defRPr sz="4600" kern="1200">
          <a:solidFill>
            <a:srgbClr val="FAF0DB"/>
          </a:solidFill>
          <a:latin typeface="+mn-lt"/>
          <a:ea typeface="+mn-ea"/>
          <a:cs typeface="+mn-cs"/>
        </a:defRPr>
      </a:lvl1pPr>
      <a:lvl2pPr marL="1056083" indent="-406185" algn="l" rtl="0" fontAlgn="base">
        <a:spcBef>
          <a:spcPct val="20000"/>
        </a:spcBef>
        <a:spcAft>
          <a:spcPct val="0"/>
        </a:spcAft>
        <a:buFont typeface="Arial" charset="0"/>
        <a:buChar char="–"/>
        <a:defRPr sz="4000" kern="1200">
          <a:solidFill>
            <a:srgbClr val="FAF0DB"/>
          </a:solidFill>
          <a:latin typeface="+mn-lt"/>
          <a:ea typeface="+mn-ea"/>
          <a:cs typeface="+mn-cs"/>
        </a:defRPr>
      </a:lvl2pPr>
      <a:lvl3pPr marL="1624738" indent="-324946" algn="l" rtl="0" fontAlgn="base">
        <a:spcBef>
          <a:spcPct val="20000"/>
        </a:spcBef>
        <a:spcAft>
          <a:spcPct val="0"/>
        </a:spcAft>
        <a:buFont typeface="Arial" charset="0"/>
        <a:buChar char="•"/>
        <a:defRPr sz="3400" kern="1200">
          <a:solidFill>
            <a:srgbClr val="FAF0DB"/>
          </a:solidFill>
          <a:latin typeface="+mn-lt"/>
          <a:ea typeface="+mn-ea"/>
          <a:cs typeface="+mn-cs"/>
        </a:defRPr>
      </a:lvl3pPr>
      <a:lvl4pPr marL="2274638" indent="-324946" algn="l" rtl="0" fontAlgn="base">
        <a:spcBef>
          <a:spcPct val="20000"/>
        </a:spcBef>
        <a:spcAft>
          <a:spcPct val="0"/>
        </a:spcAft>
        <a:buFont typeface="Arial" charset="0"/>
        <a:buChar char="–"/>
        <a:defRPr sz="2800" kern="1200">
          <a:solidFill>
            <a:srgbClr val="FAF0DB"/>
          </a:solidFill>
          <a:latin typeface="+mn-lt"/>
          <a:ea typeface="+mn-ea"/>
          <a:cs typeface="+mn-cs"/>
        </a:defRPr>
      </a:lvl4pPr>
      <a:lvl5pPr marL="2924541" indent="-324946" algn="l" rtl="0" fontAlgn="base">
        <a:spcBef>
          <a:spcPct val="20000"/>
        </a:spcBef>
        <a:spcAft>
          <a:spcPct val="0"/>
        </a:spcAft>
        <a:buFont typeface="Arial" charset="0"/>
        <a:buChar char="»"/>
        <a:defRPr sz="2800" kern="1200">
          <a:solidFill>
            <a:srgbClr val="FAF0DB"/>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5.xml"/><Relationship Id="rId7" Type="http://schemas.openxmlformats.org/officeDocument/2006/relationships/image" Target="../media/image3.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www.pinellasindicators.org/dataviews/report?reportId=321&amp;viewId=525&amp;geoReportId=2749&amp;geoId=1&amp;geoSubsetI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2.jpeg"/><Relationship Id="rId7" Type="http://schemas.openxmlformats.org/officeDocument/2006/relationships/diagramColors" Target="../diagrams/colors6.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3183" y="2514600"/>
            <a:ext cx="11054080" cy="2628053"/>
          </a:xfrm>
        </p:spPr>
        <p:txBody>
          <a:bodyPr>
            <a:normAutofit fontScale="90000"/>
          </a:bodyPr>
          <a:lstStyle/>
          <a:p>
            <a:pPr fontAlgn="auto">
              <a:spcAft>
                <a:spcPts val="0"/>
              </a:spcAft>
              <a:defRPr/>
            </a:pPr>
            <a:r>
              <a:rPr lang="en-US" dirty="0" smtClean="0"/>
              <a:t>STRATEGIES FOR COMMUNITY SUCCESS</a:t>
            </a:r>
            <a:br>
              <a:rPr lang="en-US" dirty="0" smtClean="0"/>
            </a:br>
            <a:endParaRPr lang="en-US" dirty="0"/>
          </a:p>
        </p:txBody>
      </p:sp>
      <p:sp>
        <p:nvSpPr>
          <p:cNvPr id="26626" name="Subtitle 2"/>
          <p:cNvSpPr>
            <a:spLocks noGrp="1"/>
          </p:cNvSpPr>
          <p:nvPr>
            <p:ph type="subTitle" idx="1"/>
          </p:nvPr>
        </p:nvSpPr>
        <p:spPr>
          <a:xfrm>
            <a:off x="1950720" y="4298850"/>
            <a:ext cx="9103360" cy="3142827"/>
          </a:xfrm>
        </p:spPr>
        <p:txBody>
          <a:bodyPr/>
          <a:lstStyle/>
          <a:p>
            <a:r>
              <a:rPr lang="en-US" b="1" dirty="0" smtClean="0">
                <a:solidFill>
                  <a:srgbClr val="FAF0DB"/>
                </a:solidFill>
              </a:rPr>
              <a:t>JUVENILE WELFARE BOARD</a:t>
            </a:r>
          </a:p>
          <a:p>
            <a:r>
              <a:rPr lang="en-US" b="1" dirty="0" smtClean="0">
                <a:solidFill>
                  <a:srgbClr val="FAF0DB"/>
                </a:solidFill>
              </a:rPr>
              <a:t> </a:t>
            </a:r>
            <a:r>
              <a:rPr lang="en-US" sz="4000" b="1" dirty="0">
                <a:solidFill>
                  <a:srgbClr val="FAF0DB"/>
                </a:solidFill>
              </a:rPr>
              <a:t>Children’s Services Council</a:t>
            </a:r>
          </a:p>
          <a:p>
            <a:r>
              <a:rPr lang="en-US" b="1" dirty="0" smtClean="0">
                <a:solidFill>
                  <a:srgbClr val="FAF0DB"/>
                </a:solidFill>
              </a:rPr>
              <a:t>PINELLAS COUNTY</a:t>
            </a:r>
          </a:p>
          <a:p>
            <a:r>
              <a:rPr lang="en-US" b="1" dirty="0" smtClean="0">
                <a:solidFill>
                  <a:srgbClr val="FAF0DB"/>
                </a:solidFill>
              </a:rPr>
              <a:t>FLORIDA</a:t>
            </a:r>
          </a:p>
        </p:txBody>
      </p:sp>
      <p:sp>
        <p:nvSpPr>
          <p:cNvPr id="26627" name="TextBox 3"/>
          <p:cNvSpPr txBox="1">
            <a:spLocks noChangeArrowheads="1"/>
          </p:cNvSpPr>
          <p:nvPr/>
        </p:nvSpPr>
        <p:spPr bwMode="auto">
          <a:xfrm>
            <a:off x="3251200" y="8287872"/>
            <a:ext cx="6177280" cy="839196"/>
          </a:xfrm>
          <a:prstGeom prst="rect">
            <a:avLst/>
          </a:prstGeom>
          <a:noFill/>
          <a:ln w="9525">
            <a:noFill/>
            <a:miter lim="800000"/>
            <a:headEnd/>
            <a:tailEnd/>
          </a:ln>
        </p:spPr>
        <p:txBody>
          <a:bodyPr lIns="129972" tIns="64986" rIns="129972" bIns="64986">
            <a:spAutoFit/>
          </a:bodyPr>
          <a:lstStyle/>
          <a:p>
            <a:pPr algn="ctr" defTabSz="1299791" eaLnBrk="1" hangingPunct="1"/>
            <a:r>
              <a:rPr lang="en-US" sz="2300" b="1" dirty="0">
                <a:solidFill>
                  <a:prstClr val="white"/>
                </a:solidFill>
                <a:latin typeface="Calibri" pitchFamily="34" charset="0"/>
                <a:ea typeface="+mn-ea"/>
                <a:cs typeface="Arial" charset="0"/>
              </a:rPr>
              <a:t>NATIONAL NEIGHBORHOOD INDICATORS PARTNERSHIP</a:t>
            </a:r>
          </a:p>
        </p:txBody>
      </p:sp>
      <p:sp>
        <p:nvSpPr>
          <p:cNvPr id="26628" name="TextBox 4"/>
          <p:cNvSpPr txBox="1">
            <a:spLocks noChangeArrowheads="1"/>
          </p:cNvSpPr>
          <p:nvPr/>
        </p:nvSpPr>
        <p:spPr bwMode="auto">
          <a:xfrm>
            <a:off x="10512215" y="8886615"/>
            <a:ext cx="2059093" cy="480907"/>
          </a:xfrm>
          <a:prstGeom prst="rect">
            <a:avLst/>
          </a:prstGeom>
          <a:noFill/>
          <a:ln w="9525">
            <a:noFill/>
            <a:miter lim="800000"/>
            <a:headEnd/>
            <a:tailEnd/>
          </a:ln>
        </p:spPr>
        <p:txBody>
          <a:bodyPr lIns="129972" tIns="64986" rIns="129972" bIns="64986">
            <a:spAutoFit/>
          </a:bodyPr>
          <a:lstStyle/>
          <a:p>
            <a:pPr defTabSz="1299791" eaLnBrk="1" hangingPunct="1"/>
            <a:r>
              <a:rPr lang="en-US" sz="2300" b="1" dirty="0">
                <a:solidFill>
                  <a:prstClr val="white"/>
                </a:solidFill>
                <a:latin typeface="Calibri" pitchFamily="34" charset="0"/>
                <a:ea typeface="+mn-ea"/>
                <a:cs typeface="Arial" charset="0"/>
              </a:rPr>
              <a:t>JUNE 19, 2013</a:t>
            </a:r>
          </a:p>
        </p:txBody>
      </p:sp>
      <p:sp>
        <p:nvSpPr>
          <p:cNvPr id="26629" name="TextBox 5"/>
          <p:cNvSpPr txBox="1">
            <a:spLocks noChangeArrowheads="1"/>
          </p:cNvSpPr>
          <p:nvPr/>
        </p:nvSpPr>
        <p:spPr bwMode="auto">
          <a:xfrm>
            <a:off x="5284895" y="9125345"/>
            <a:ext cx="2817707" cy="480906"/>
          </a:xfrm>
          <a:prstGeom prst="rect">
            <a:avLst/>
          </a:prstGeom>
          <a:noFill/>
          <a:ln w="9525">
            <a:noFill/>
            <a:miter lim="800000"/>
            <a:headEnd/>
            <a:tailEnd/>
          </a:ln>
        </p:spPr>
        <p:txBody>
          <a:bodyPr lIns="129972" tIns="64986" rIns="129972" bIns="64986">
            <a:spAutoFit/>
          </a:bodyPr>
          <a:lstStyle/>
          <a:p>
            <a:pPr defTabSz="1299791" eaLnBrk="1" hangingPunct="1"/>
            <a:r>
              <a:rPr lang="en-US" sz="2300" b="1" dirty="0">
                <a:solidFill>
                  <a:prstClr val="white"/>
                </a:solidFill>
                <a:latin typeface="Calibri" pitchFamily="34" charset="0"/>
                <a:ea typeface="+mn-ea"/>
                <a:cs typeface="Arial" charset="0"/>
              </a:rPr>
              <a:t>COLUMBUS, OH</a:t>
            </a:r>
          </a:p>
        </p:txBody>
      </p:sp>
      <p:pic>
        <p:nvPicPr>
          <p:cNvPr id="8" name="Picture 5" descr="imag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09195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544" b="171"/>
          <a:stretch/>
        </p:blipFill>
        <p:spPr bwMode="auto">
          <a:xfrm>
            <a:off x="177800" y="1371600"/>
            <a:ext cx="12725400" cy="8138160"/>
          </a:xfrm>
          <a:prstGeom prst="rect">
            <a:avLst/>
          </a:prstGeom>
          <a:noFill/>
          <a:ln w="25400">
            <a:solidFill>
              <a:schemeClr val="accent5">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26838" y="-228600"/>
            <a:ext cx="12977962" cy="1752600"/>
          </a:xfrm>
        </p:spPr>
        <p:txBody>
          <a:bodyPr>
            <a:noAutofit/>
          </a:bodyPr>
          <a:lstStyle/>
          <a:p>
            <a:pPr marL="456610" lvl="1" defTabSz="1298498" eaLnBrk="1">
              <a:buClr>
                <a:srgbClr val="000000"/>
              </a:buClr>
            </a:pPr>
            <a:r>
              <a:rPr lang="en-US" sz="6600" kern="1200" dirty="0" smtClean="0">
                <a:ln w="1905"/>
                <a:solidFill>
                  <a:schemeClr val="accent6"/>
                </a:solidFill>
                <a:effectLst>
                  <a:innerShdw blurRad="69850" dist="43180" dir="5400000">
                    <a:srgbClr val="000000">
                      <a:alpha val="65000"/>
                    </a:srgbClr>
                  </a:innerShdw>
                </a:effectLst>
                <a:latin typeface="Chalkduster"/>
                <a:ea typeface="+mj-ea"/>
                <a:cs typeface="+mj-cs"/>
                <a:sym typeface="Helvetica Light" charset="0"/>
              </a:rPr>
              <a:t>JWB Data Environment</a:t>
            </a:r>
            <a:endParaRPr lang="en-US" sz="6600" kern="1200" dirty="0">
              <a:ln w="1905"/>
              <a:solidFill>
                <a:schemeClr val="accent6"/>
              </a:solidFill>
              <a:effectLst>
                <a:innerShdw blurRad="69850" dist="43180" dir="5400000">
                  <a:srgbClr val="000000">
                    <a:alpha val="65000"/>
                  </a:srgbClr>
                </a:innerShdw>
              </a:effectLst>
              <a:latin typeface="Chalkduster"/>
              <a:ea typeface="+mj-ea"/>
              <a:cs typeface="+mj-cs"/>
              <a:sym typeface="Helvetica Light" charset="0"/>
            </a:endParaRPr>
          </a:p>
        </p:txBody>
      </p:sp>
    </p:spTree>
    <p:extLst>
      <p:ext uri="{BB962C8B-B14F-4D97-AF65-F5344CB8AC3E}">
        <p14:creationId xmlns:p14="http://schemas.microsoft.com/office/powerpoint/2010/main" val="4290616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9800" y="1143000"/>
            <a:ext cx="11136084" cy="7620366"/>
          </a:xfrm>
          <a:ln w="25400">
            <a:solidFill>
              <a:schemeClr val="accent5">
                <a:lumMod val="50000"/>
              </a:schemeClr>
            </a:solidFill>
          </a:ln>
        </p:spPr>
      </p:pic>
      <p:sp>
        <p:nvSpPr>
          <p:cNvPr id="7" name="Title 1"/>
          <p:cNvSpPr>
            <a:spLocks noGrp="1"/>
          </p:cNvSpPr>
          <p:nvPr>
            <p:ph type="title"/>
          </p:nvPr>
        </p:nvSpPr>
        <p:spPr>
          <a:xfrm>
            <a:off x="650240" y="-228600"/>
            <a:ext cx="11704320" cy="1625600"/>
          </a:xfrm>
        </p:spPr>
        <p:txBody>
          <a:bodyPr>
            <a:normAutofit/>
          </a:bodyPr>
          <a:lstStyle/>
          <a:p>
            <a:pPr marL="456610" lvl="1" defTabSz="1298498" eaLnBrk="1">
              <a:buClr>
                <a:srgbClr val="000000"/>
              </a:buClr>
            </a:pPr>
            <a:r>
              <a:rPr lang="en-US" sz="6600" kern="1200" dirty="0" smtClean="0">
                <a:ln w="1905"/>
                <a:solidFill>
                  <a:schemeClr val="accent6"/>
                </a:solidFill>
                <a:effectLst>
                  <a:innerShdw blurRad="69850" dist="43180" dir="5400000">
                    <a:srgbClr val="000000">
                      <a:alpha val="65000"/>
                    </a:srgbClr>
                  </a:innerShdw>
                </a:effectLst>
                <a:latin typeface="Chalkduster"/>
                <a:ea typeface="+mj-ea"/>
                <a:cs typeface="+mj-cs"/>
              </a:rPr>
              <a:t>ROAMBI Reports</a:t>
            </a:r>
            <a:endParaRPr lang="en-US" sz="6600" kern="1200" dirty="0">
              <a:ln w="1905"/>
              <a:solidFill>
                <a:schemeClr val="accent6"/>
              </a:solidFill>
              <a:effectLst>
                <a:innerShdw blurRad="69850" dist="43180" dir="5400000">
                  <a:srgbClr val="000000">
                    <a:alpha val="65000"/>
                  </a:srgbClr>
                </a:innerShdw>
              </a:effectLst>
              <a:latin typeface="Chalkduster"/>
              <a:ea typeface="+mj-ea"/>
              <a:cs typeface="+mj-cs"/>
            </a:endParaRPr>
          </a:p>
        </p:txBody>
      </p:sp>
      <p:pic>
        <p:nvPicPr>
          <p:cNvPr id="8"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1019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52400"/>
            <a:ext cx="11704320" cy="1625600"/>
          </a:xfrm>
        </p:spPr>
        <p:txBody>
          <a:bodyPr>
            <a:normAutofit/>
          </a:bodyPr>
          <a:lstStyle/>
          <a:p>
            <a:pPr marL="456610" lvl="1" defTabSz="1298498" eaLnBrk="1">
              <a:buClr>
                <a:srgbClr val="000000"/>
              </a:buClr>
            </a:pPr>
            <a:r>
              <a:rPr lang="en-US" sz="6600" kern="1200" dirty="0">
                <a:ln w="1905"/>
                <a:solidFill>
                  <a:schemeClr val="accent6"/>
                </a:solidFill>
                <a:effectLst>
                  <a:innerShdw blurRad="69850" dist="43180" dir="5400000">
                    <a:srgbClr val="000000">
                      <a:alpha val="65000"/>
                    </a:srgbClr>
                  </a:innerShdw>
                </a:effectLst>
                <a:latin typeface="Chalkduster"/>
                <a:ea typeface="+mj-ea"/>
                <a:cs typeface="+mj-cs"/>
              </a:rPr>
              <a:t>Performance </a:t>
            </a:r>
            <a:r>
              <a:rPr lang="en-US" sz="6600" kern="1200" dirty="0" smtClean="0">
                <a:ln w="1905"/>
                <a:solidFill>
                  <a:schemeClr val="accent6"/>
                </a:solidFill>
                <a:effectLst>
                  <a:innerShdw blurRad="69850" dist="43180" dir="5400000">
                    <a:srgbClr val="000000">
                      <a:alpha val="65000"/>
                    </a:srgbClr>
                  </a:innerShdw>
                </a:effectLst>
                <a:latin typeface="Chalkduster"/>
                <a:ea typeface="+mj-ea"/>
                <a:cs typeface="+mj-cs"/>
              </a:rPr>
              <a:t>Management</a:t>
            </a:r>
            <a:endParaRPr lang="en-US" sz="6600" kern="1200" dirty="0">
              <a:ln w="1905"/>
              <a:solidFill>
                <a:schemeClr val="accent6"/>
              </a:solidFill>
              <a:effectLst>
                <a:innerShdw blurRad="69850" dist="43180" dir="5400000">
                  <a:srgbClr val="000000">
                    <a:alpha val="65000"/>
                  </a:srgbClr>
                </a:innerShdw>
              </a:effectLst>
              <a:latin typeface="Chalkduster"/>
              <a:ea typeface="+mj-ea"/>
              <a:cs typeface="+mj-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239787"/>
            <a:ext cx="11506200" cy="767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80322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52400"/>
            <a:ext cx="11704320" cy="1625600"/>
          </a:xfrm>
        </p:spPr>
        <p:txBody>
          <a:bodyPr>
            <a:normAutofit fontScale="90000"/>
          </a:bodyPr>
          <a:lstStyle/>
          <a:p>
            <a:pPr marL="456610" lvl="1" defTabSz="1298498" eaLnBrk="1">
              <a:buClr>
                <a:srgbClr val="000000"/>
              </a:buClr>
            </a:pPr>
            <a:r>
              <a:rPr lang="en-US" sz="6600" kern="1200" dirty="0" smtClean="0">
                <a:ln w="1905"/>
                <a:solidFill>
                  <a:schemeClr val="accent6"/>
                </a:solidFill>
                <a:effectLst>
                  <a:innerShdw blurRad="69850" dist="43180" dir="5400000">
                    <a:srgbClr val="000000">
                      <a:alpha val="65000"/>
                    </a:srgbClr>
                  </a:innerShdw>
                </a:effectLst>
                <a:latin typeface="Chalkduster"/>
                <a:ea typeface="+mj-ea"/>
                <a:cs typeface="+mj-cs"/>
              </a:rPr>
              <a:t>Community Investment Profile</a:t>
            </a:r>
            <a:endParaRPr lang="en-US" sz="6600" kern="1200" dirty="0">
              <a:ln w="1905"/>
              <a:solidFill>
                <a:schemeClr val="accent6"/>
              </a:solidFill>
              <a:effectLst>
                <a:innerShdw blurRad="69850" dist="43180" dir="5400000">
                  <a:srgbClr val="000000">
                    <a:alpha val="65000"/>
                  </a:srgbClr>
                </a:innerShdw>
              </a:effectLst>
              <a:latin typeface="Chalkduster"/>
              <a:ea typeface="+mj-ea"/>
              <a:cs typeface="+mj-cs"/>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57" y="1295400"/>
            <a:ext cx="11414046" cy="7491441"/>
          </a:xfrm>
          <a:prstGeom prst="rect">
            <a:avLst/>
          </a:prstGeom>
          <a:noFill/>
          <a:ln w="25400">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2270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52024223"/>
              </p:ext>
            </p:extLst>
          </p:nvPr>
        </p:nvGraphicFramePr>
        <p:xfrm>
          <a:off x="350129" y="1121898"/>
          <a:ext cx="12446000" cy="861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092200" y="5325024"/>
            <a:ext cx="1295400" cy="646330"/>
          </a:xfrm>
          <a:prstGeom prst="rect">
            <a:avLst/>
          </a:prstGeom>
          <a:noFill/>
        </p:spPr>
        <p:txBody>
          <a:bodyPr wrap="square" lIns="91392" tIns="45695" rIns="91392" bIns="45695" rtlCol="0">
            <a:spAutoFit/>
          </a:bodyPr>
          <a:lstStyle/>
          <a:p>
            <a:r>
              <a:rPr lang="en-US" dirty="0" smtClean="0"/>
              <a:t>1978</a:t>
            </a:r>
            <a:endParaRPr lang="en-US" dirty="0"/>
          </a:p>
        </p:txBody>
      </p:sp>
      <p:sp>
        <p:nvSpPr>
          <p:cNvPr id="4" name="TextBox 3"/>
          <p:cNvSpPr txBox="1"/>
          <p:nvPr/>
        </p:nvSpPr>
        <p:spPr>
          <a:xfrm>
            <a:off x="3987800" y="3395852"/>
            <a:ext cx="1371600" cy="646280"/>
          </a:xfrm>
          <a:prstGeom prst="rect">
            <a:avLst/>
          </a:prstGeom>
          <a:noFill/>
        </p:spPr>
        <p:txBody>
          <a:bodyPr wrap="square" lIns="91392" tIns="45695" rIns="91392" bIns="45695" rtlCol="0">
            <a:spAutoFit/>
          </a:bodyPr>
          <a:lstStyle/>
          <a:p>
            <a:r>
              <a:rPr lang="en-US" dirty="0" smtClean="0"/>
              <a:t>2006</a:t>
            </a:r>
            <a:endParaRPr lang="en-US" dirty="0"/>
          </a:p>
        </p:txBody>
      </p:sp>
      <p:sp>
        <p:nvSpPr>
          <p:cNvPr id="6" name="TextBox 5"/>
          <p:cNvSpPr txBox="1"/>
          <p:nvPr/>
        </p:nvSpPr>
        <p:spPr>
          <a:xfrm>
            <a:off x="8132299" y="1868270"/>
            <a:ext cx="1219198" cy="646330"/>
          </a:xfrm>
          <a:prstGeom prst="rect">
            <a:avLst/>
          </a:prstGeom>
          <a:noFill/>
        </p:spPr>
        <p:txBody>
          <a:bodyPr wrap="square" lIns="91392" tIns="45695" rIns="91392" bIns="45695" rtlCol="0">
            <a:spAutoFit/>
          </a:bodyPr>
          <a:lstStyle/>
          <a:p>
            <a:r>
              <a:rPr lang="en-US" dirty="0" smtClean="0"/>
              <a:t>2013</a:t>
            </a:r>
            <a:endParaRPr lang="en-US" dirty="0"/>
          </a:p>
        </p:txBody>
      </p:sp>
      <p:sp>
        <p:nvSpPr>
          <p:cNvPr id="9" name="TextBox 8"/>
          <p:cNvSpPr txBox="1"/>
          <p:nvPr/>
        </p:nvSpPr>
        <p:spPr>
          <a:xfrm>
            <a:off x="-736600" y="9942"/>
            <a:ext cx="13868400" cy="2123658"/>
          </a:xfrm>
          <a:prstGeom prst="rect">
            <a:avLst/>
          </a:prstGeom>
          <a:noFill/>
        </p:spPr>
        <p:txBody>
          <a:bodyPr wrap="square" rtlCol="0">
            <a:spAutoFit/>
          </a:bodyPr>
          <a:lstStyle/>
          <a:p>
            <a:pPr marL="456610" lvl="1" algn="ctr" defTabSz="1298498" eaLnBrk="1">
              <a:buClr>
                <a:srgbClr val="000000"/>
              </a:buClr>
            </a:pPr>
            <a:r>
              <a:rPr lang="en-US" sz="6600" b="1" dirty="0" smtClean="0">
                <a:ln w="1905"/>
                <a:solidFill>
                  <a:schemeClr val="accent6"/>
                </a:solidFill>
                <a:effectLst>
                  <a:innerShdw blurRad="69850" dist="43180" dir="5400000">
                    <a:srgbClr val="000000">
                      <a:alpha val="65000"/>
                    </a:srgbClr>
                  </a:innerShdw>
                </a:effectLst>
                <a:latin typeface="Chalkduster"/>
                <a:ea typeface="+mj-ea"/>
                <a:cs typeface="+mj-cs"/>
              </a:rPr>
              <a:t>Community-Level Data Utilization </a:t>
            </a:r>
            <a:endParaRPr lang="en-US" sz="6600" b="1" dirty="0">
              <a:ln w="1905"/>
              <a:solidFill>
                <a:schemeClr val="accent6"/>
              </a:solidFill>
              <a:effectLst>
                <a:innerShdw blurRad="69850" dist="43180" dir="5400000">
                  <a:srgbClr val="000000">
                    <a:alpha val="65000"/>
                  </a:srgbClr>
                </a:innerShdw>
              </a:effectLst>
              <a:latin typeface="Chalkduster"/>
              <a:ea typeface="+mj-ea"/>
              <a:cs typeface="+mj-cs"/>
            </a:endParaRPr>
          </a:p>
        </p:txBody>
      </p:sp>
      <p:pic>
        <p:nvPicPr>
          <p:cNvPr id="8" name="Picture 5" descr="image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42000"/>
                    </a14:imgEffect>
                    <a14:imgEffect>
                      <a14:colorTemperature colorTemp="11125"/>
                    </a14:imgEffect>
                    <a14:imgEffect>
                      <a14:saturation sat="115000"/>
                    </a14:imgEffect>
                    <a14:imgEffect>
                      <a14:brightnessContrast bright="-16000" contrast="31000"/>
                    </a14:imgEffect>
                  </a14:imgLayer>
                </a14:imgProps>
              </a:ext>
              <a:ext uri="{28A0092B-C50C-407E-A947-70E740481C1C}">
                <a14:useLocalDpi xmlns:a14="http://schemas.microsoft.com/office/drawing/2010/main" val="0"/>
              </a:ext>
            </a:extLst>
          </a:blip>
          <a:srcRect/>
          <a:stretch>
            <a:fillRect/>
          </a:stretch>
        </p:blipFill>
        <p:spPr bwMode="auto">
          <a:xfrm>
            <a:off x="-998537" y="914400"/>
            <a:ext cx="635793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157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600" y="76200"/>
            <a:ext cx="13868400" cy="1107996"/>
          </a:xfrm>
          <a:prstGeom prst="rect">
            <a:avLst/>
          </a:prstGeom>
          <a:noFill/>
        </p:spPr>
        <p:txBody>
          <a:bodyPr wrap="square" rtlCol="0">
            <a:spAutoFit/>
          </a:bodyPr>
          <a:lstStyle/>
          <a:p>
            <a:pPr marL="456610" lvl="1" algn="ctr" defTabSz="1298498" eaLnBrk="1">
              <a:buClr>
                <a:srgbClr val="000000"/>
              </a:buClr>
            </a:pPr>
            <a:r>
              <a:rPr lang="en-US" sz="6600" b="1" dirty="0" smtClean="0">
                <a:ln w="1905"/>
                <a:solidFill>
                  <a:schemeClr val="accent6"/>
                </a:solidFill>
                <a:effectLst>
                  <a:innerShdw blurRad="69850" dist="43180" dir="5400000">
                    <a:srgbClr val="000000">
                      <a:alpha val="65000"/>
                    </a:srgbClr>
                  </a:innerShdw>
                </a:effectLst>
                <a:latin typeface="Chalkduster"/>
                <a:ea typeface="+mj-ea"/>
                <a:cs typeface="+mj-cs"/>
              </a:rPr>
              <a:t>Public-Facing Dynamic Reports</a:t>
            </a:r>
            <a:endParaRPr lang="en-US" sz="6600" b="1" dirty="0">
              <a:ln w="1905"/>
              <a:solidFill>
                <a:schemeClr val="accent6"/>
              </a:solidFill>
              <a:effectLst>
                <a:innerShdw blurRad="69850" dist="43180" dir="5400000">
                  <a:srgbClr val="000000">
                    <a:alpha val="65000"/>
                  </a:srgbClr>
                </a:innerShdw>
              </a:effectLst>
              <a:latin typeface="Chalkduster"/>
              <a:ea typeface="+mj-ea"/>
              <a:cs typeface="+mj-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 y="1219200"/>
            <a:ext cx="12317413" cy="7620000"/>
          </a:xfrm>
          <a:prstGeom prst="rect">
            <a:avLst/>
          </a:prstGeom>
          <a:noFill/>
          <a:ln w="25400">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473200" y="9318530"/>
            <a:ext cx="10744200" cy="276999"/>
          </a:xfrm>
          <a:prstGeom prst="rect">
            <a:avLst/>
          </a:prstGeom>
          <a:noFill/>
        </p:spPr>
        <p:txBody>
          <a:bodyPr wrap="square" rtlCol="0">
            <a:spAutoFit/>
          </a:bodyPr>
          <a:lstStyle/>
          <a:p>
            <a:r>
              <a:rPr lang="en-US" sz="1200" dirty="0">
                <a:solidFill>
                  <a:srgbClr val="0070C0"/>
                </a:solidFill>
                <a:hlinkClick r:id="rId4"/>
              </a:rPr>
              <a:t>http://www.pinellasindicators.org/dataviews/report?reportId=321&amp;viewId=525&amp;geoReportId=2749&amp;geoId=1&amp;geoSubsetId=</a:t>
            </a:r>
            <a:endParaRPr lang="en-US" sz="1200" dirty="0">
              <a:solidFill>
                <a:srgbClr val="0070C0"/>
              </a:solidFill>
            </a:endParaRPr>
          </a:p>
        </p:txBody>
      </p:sp>
      <p:pic>
        <p:nvPicPr>
          <p:cNvPr id="6" name="Picture 5" descr="image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43562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3" t="3397" r="1427" b="5048"/>
          <a:stretch/>
        </p:blipFill>
        <p:spPr bwMode="auto">
          <a:xfrm>
            <a:off x="1397000" y="1371600"/>
            <a:ext cx="10058400" cy="7863840"/>
          </a:xfrm>
          <a:prstGeom prst="rect">
            <a:avLst/>
          </a:prstGeom>
          <a:noFill/>
          <a:ln w="25400">
            <a:solidFill>
              <a:schemeClr val="bg1"/>
            </a:solidFill>
            <a:miter lim="800000"/>
            <a:headEnd/>
            <a:tailEnd/>
          </a:ln>
          <a:effectLst>
            <a:outerShdw dist="381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a:xfrm>
            <a:off x="9994974" y="9234313"/>
            <a:ext cx="3034453" cy="519289"/>
          </a:xfrm>
        </p:spPr>
        <p:txBody>
          <a:bodyPr/>
          <a:lstStyle/>
          <a:p>
            <a:fld id="{B6F15528-21DE-4FAA-801E-634DDDAF4B2B}" type="slidenum">
              <a:rPr lang="en-US" smtClean="0"/>
              <a:pPr/>
              <a:t>16</a:t>
            </a:fld>
            <a:endParaRPr lang="en-US" dirty="0"/>
          </a:p>
        </p:txBody>
      </p:sp>
      <p:sp>
        <p:nvSpPr>
          <p:cNvPr id="5" name="TextBox 4"/>
          <p:cNvSpPr txBox="1"/>
          <p:nvPr/>
        </p:nvSpPr>
        <p:spPr>
          <a:xfrm>
            <a:off x="7300686" y="9393442"/>
            <a:ext cx="4663440" cy="392920"/>
          </a:xfrm>
          <a:prstGeom prst="rect">
            <a:avLst/>
          </a:prstGeom>
          <a:noFill/>
        </p:spPr>
        <p:txBody>
          <a:bodyPr wrap="square" lIns="130039" tIns="65020" rIns="130039" bIns="65020" rtlCol="0">
            <a:spAutoFit/>
          </a:bodyPr>
          <a:lstStyle/>
          <a:p>
            <a:r>
              <a:rPr lang="en-US" sz="1700" dirty="0"/>
              <a:t>Source:  US Census Bureau ACS (estimates)</a:t>
            </a:r>
          </a:p>
        </p:txBody>
      </p:sp>
      <p:sp>
        <p:nvSpPr>
          <p:cNvPr id="4" name="TextBox 3"/>
          <p:cNvSpPr txBox="1"/>
          <p:nvPr/>
        </p:nvSpPr>
        <p:spPr>
          <a:xfrm>
            <a:off x="993681" y="-30202"/>
            <a:ext cx="10614119" cy="1107996"/>
          </a:xfrm>
          <a:prstGeom prst="rect">
            <a:avLst/>
          </a:prstGeom>
          <a:noFill/>
        </p:spPr>
        <p:txBody>
          <a:bodyPr wrap="square" rtlCol="0">
            <a:spAutoFit/>
          </a:bodyPr>
          <a:lstStyle/>
          <a:p>
            <a:pPr algn="ctr"/>
            <a:r>
              <a:rPr lang="en-US" sz="6600" b="1" dirty="0">
                <a:ln w="1905"/>
                <a:solidFill>
                  <a:schemeClr val="accent6"/>
                </a:solidFill>
                <a:effectLst>
                  <a:innerShdw blurRad="69850" dist="43180" dir="5400000">
                    <a:srgbClr val="000000">
                      <a:alpha val="65000"/>
                    </a:srgbClr>
                  </a:innerShdw>
                </a:effectLst>
                <a:latin typeface="Chalkduster"/>
                <a:ea typeface="+mj-ea"/>
                <a:cs typeface="+mj-cs"/>
              </a:rPr>
              <a:t>Healthy Communities</a:t>
            </a:r>
          </a:p>
        </p:txBody>
      </p:sp>
      <p:sp>
        <p:nvSpPr>
          <p:cNvPr id="6" name="TextBox 5"/>
          <p:cNvSpPr txBox="1"/>
          <p:nvPr/>
        </p:nvSpPr>
        <p:spPr>
          <a:xfrm>
            <a:off x="2790461" y="924580"/>
            <a:ext cx="990600" cy="523220"/>
          </a:xfrm>
          <a:prstGeom prst="rect">
            <a:avLst/>
          </a:prstGeom>
          <a:noFill/>
        </p:spPr>
        <p:txBody>
          <a:bodyPr wrap="square" rtlCol="0">
            <a:spAutoFit/>
          </a:bodyPr>
          <a:lstStyle/>
          <a:p>
            <a:r>
              <a:rPr lang="en-US" sz="2800" b="1" dirty="0">
                <a:solidFill>
                  <a:schemeClr val="accent6"/>
                </a:solidFill>
                <a:latin typeface="Chalkduster" charset="0"/>
                <a:ea typeface="Helvetica" charset="0"/>
                <a:cs typeface="Helvetica" charset="0"/>
              </a:rPr>
              <a:t>2000</a:t>
            </a:r>
          </a:p>
        </p:txBody>
      </p:sp>
      <p:sp>
        <p:nvSpPr>
          <p:cNvPr id="8" name="TextBox 7"/>
          <p:cNvSpPr txBox="1"/>
          <p:nvPr/>
        </p:nvSpPr>
        <p:spPr>
          <a:xfrm>
            <a:off x="7972061" y="917965"/>
            <a:ext cx="2133600" cy="523220"/>
          </a:xfrm>
          <a:prstGeom prst="rect">
            <a:avLst/>
          </a:prstGeom>
          <a:noFill/>
        </p:spPr>
        <p:txBody>
          <a:bodyPr wrap="square" rtlCol="0">
            <a:spAutoFit/>
          </a:bodyPr>
          <a:lstStyle/>
          <a:p>
            <a:r>
              <a:rPr lang="en-US" sz="2800" b="1" dirty="0" smtClean="0">
                <a:solidFill>
                  <a:schemeClr val="accent6"/>
                </a:solidFill>
                <a:latin typeface="Chalkduster" charset="0"/>
                <a:ea typeface="Helvetica" charset="0"/>
                <a:cs typeface="Helvetica" charset="0"/>
              </a:rPr>
              <a:t>2005-09</a:t>
            </a:r>
            <a:endParaRPr lang="en-US" sz="2800" b="1" dirty="0">
              <a:solidFill>
                <a:schemeClr val="accent6"/>
              </a:solidFill>
              <a:latin typeface="Chalkduster" charset="0"/>
              <a:ea typeface="Helvetica" charset="0"/>
              <a:cs typeface="Helvetica" charset="0"/>
            </a:endParaRPr>
          </a:p>
        </p:txBody>
      </p:sp>
      <p:pic>
        <p:nvPicPr>
          <p:cNvPr id="9"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5924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9970347" y="9214623"/>
            <a:ext cx="3034453" cy="519289"/>
          </a:xfrm>
        </p:spPr>
        <p:txBody>
          <a:bodyPr/>
          <a:lstStyle/>
          <a:p>
            <a:fld id="{B6F15528-21DE-4FAA-801E-634DDDAF4B2B}" type="slidenum">
              <a:rPr lang="en-US" smtClean="0">
                <a:solidFill>
                  <a:prstClr val="black">
                    <a:tint val="75000"/>
                  </a:prstClr>
                </a:solidFill>
              </a:rPr>
              <a:pPr/>
              <a:t>17</a:t>
            </a:fld>
            <a:endParaRPr lang="en-US" dirty="0">
              <a:solidFill>
                <a:prstClr val="black">
                  <a:tint val="75000"/>
                </a:prstClr>
              </a:solidFill>
            </a:endParaRPr>
          </a:p>
        </p:txBody>
      </p:sp>
      <p:sp>
        <p:nvSpPr>
          <p:cNvPr id="10" name="TextBox 9"/>
          <p:cNvSpPr txBox="1"/>
          <p:nvPr/>
        </p:nvSpPr>
        <p:spPr>
          <a:xfrm>
            <a:off x="7694507" y="9369093"/>
            <a:ext cx="4985173" cy="393954"/>
          </a:xfrm>
          <a:prstGeom prst="rect">
            <a:avLst/>
          </a:prstGeom>
          <a:noFill/>
        </p:spPr>
        <p:txBody>
          <a:bodyPr wrap="square" lIns="129972" tIns="64986" rIns="129972" bIns="64986" rtlCol="0">
            <a:spAutoFit/>
          </a:bodyPr>
          <a:lstStyle/>
          <a:p>
            <a:pPr defTabSz="1299724" eaLnBrk="1" fontAlgn="auto" hangingPunct="1">
              <a:spcBef>
                <a:spcPts val="0"/>
              </a:spcBef>
              <a:spcAft>
                <a:spcPts val="0"/>
              </a:spcAft>
            </a:pPr>
            <a:r>
              <a:rPr lang="en-US" sz="1700" dirty="0">
                <a:solidFill>
                  <a:prstClr val="black"/>
                </a:solidFill>
                <a:latin typeface="Calibri"/>
                <a:ea typeface="+mn-ea"/>
                <a:cs typeface="+mn-cs"/>
              </a:rPr>
              <a:t>Source:  US Census Bureau ACS 2007-11 (estimates)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1066800"/>
            <a:ext cx="11373896" cy="7775857"/>
          </a:xfrm>
          <a:prstGeom prst="rect">
            <a:avLst/>
          </a:prstGeom>
          <a:noFill/>
          <a:ln w="25400">
            <a:solidFill>
              <a:schemeClr val="tx1">
                <a:lumMod val="65000"/>
                <a:lumOff val="35000"/>
              </a:schemeClr>
            </a:solidFill>
            <a:miter lim="800000"/>
            <a:headEnd/>
            <a:tailEnd/>
          </a:ln>
          <a:effectLst>
            <a:outerShdw dist="381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819420" y="-30202"/>
            <a:ext cx="10614119" cy="1107996"/>
          </a:xfrm>
          <a:prstGeom prst="rect">
            <a:avLst/>
          </a:prstGeom>
          <a:noFill/>
        </p:spPr>
        <p:txBody>
          <a:bodyPr wrap="square" rtlCol="0">
            <a:spAutoFit/>
          </a:bodyPr>
          <a:lstStyle/>
          <a:p>
            <a:pPr algn="ctr"/>
            <a:r>
              <a:rPr lang="en-US" sz="6600" b="1" dirty="0">
                <a:ln w="1905"/>
                <a:solidFill>
                  <a:schemeClr val="accent6"/>
                </a:solidFill>
                <a:effectLst>
                  <a:innerShdw blurRad="69850" dist="43180" dir="5400000">
                    <a:srgbClr val="000000">
                      <a:alpha val="65000"/>
                    </a:srgbClr>
                  </a:innerShdw>
                </a:effectLst>
                <a:latin typeface="Chalkduster"/>
                <a:ea typeface="+mj-ea"/>
                <a:cs typeface="+mj-cs"/>
              </a:rPr>
              <a:t>Lealman Focus Area</a:t>
            </a:r>
          </a:p>
        </p:txBody>
      </p:sp>
      <p:pic>
        <p:nvPicPr>
          <p:cNvPr id="8"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3716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1962" y="1286196"/>
            <a:ext cx="5664517" cy="7435934"/>
          </a:xfrm>
          <a:solidFill>
            <a:schemeClr val="bg1"/>
          </a:solidFill>
          <a:ln w="25400">
            <a:solidFill>
              <a:schemeClr val="tx1">
                <a:lumMod val="65000"/>
                <a:lumOff val="35000"/>
              </a:schemeClr>
            </a:solidFill>
          </a:ln>
          <a:effectLst>
            <a:outerShdw blurRad="50800" dist="38100" dir="2700000" algn="tl" rotWithShape="0">
              <a:prstClr val="black">
                <a:alpha val="40000"/>
              </a:prstClr>
            </a:outerShdw>
          </a:effectLst>
        </p:spPr>
        <p:txBody>
          <a:bodyPr>
            <a:noAutofit/>
          </a:bodyPr>
          <a:lstStyle/>
          <a:p>
            <a:pPr algn="ctr"/>
            <a:r>
              <a:rPr lang="en-US" sz="2600" b="1" dirty="0" smtClean="0">
                <a:solidFill>
                  <a:srgbClr val="FF0000"/>
                </a:solidFill>
              </a:rPr>
              <a:t>Fast </a:t>
            </a:r>
            <a:r>
              <a:rPr lang="en-US" sz="2600" b="1" dirty="0">
                <a:solidFill>
                  <a:srgbClr val="FF0000"/>
                </a:solidFill>
              </a:rPr>
              <a:t>Facts</a:t>
            </a:r>
          </a:p>
          <a:p>
            <a:r>
              <a:rPr lang="en-US" sz="2600" b="1" dirty="0">
                <a:solidFill>
                  <a:schemeClr val="tx1"/>
                </a:solidFill>
              </a:rPr>
              <a:t>Poverty </a:t>
            </a:r>
          </a:p>
          <a:p>
            <a:pPr marL="406064" indent="-406064">
              <a:spcBef>
                <a:spcPts val="0"/>
              </a:spcBef>
              <a:buFont typeface="Arial" pitchFamily="34" charset="0"/>
              <a:buChar char="•"/>
            </a:pPr>
            <a:r>
              <a:rPr lang="en-US" sz="2600" dirty="0">
                <a:solidFill>
                  <a:schemeClr val="tx1"/>
                </a:solidFill>
              </a:rPr>
              <a:t>County-wide  12.6%</a:t>
            </a:r>
          </a:p>
          <a:p>
            <a:pPr marL="406064" indent="-406064">
              <a:spcBef>
                <a:spcPts val="0"/>
              </a:spcBef>
              <a:buFont typeface="Arial" pitchFamily="34" charset="0"/>
              <a:buChar char="•"/>
            </a:pPr>
            <a:r>
              <a:rPr lang="en-US" sz="2600" dirty="0">
                <a:solidFill>
                  <a:schemeClr val="tx1"/>
                </a:solidFill>
              </a:rPr>
              <a:t>Range in zone 16.7% to 27.4%</a:t>
            </a:r>
            <a:endParaRPr lang="en-US" sz="2600" b="1" dirty="0">
              <a:solidFill>
                <a:schemeClr val="tx1"/>
              </a:solidFill>
            </a:endParaRPr>
          </a:p>
          <a:p>
            <a:r>
              <a:rPr lang="en-US" sz="2600" b="1" dirty="0" smtClean="0">
                <a:solidFill>
                  <a:schemeClr val="tx1"/>
                </a:solidFill>
              </a:rPr>
              <a:t>Population  </a:t>
            </a:r>
            <a:r>
              <a:rPr lang="en-US" sz="2600" b="1" dirty="0">
                <a:solidFill>
                  <a:schemeClr val="tx1"/>
                </a:solidFill>
              </a:rPr>
              <a:t>Compared to County</a:t>
            </a:r>
          </a:p>
          <a:p>
            <a:pPr marL="324845" defTabSz="487278">
              <a:spcBef>
                <a:spcPts val="0"/>
              </a:spcBef>
            </a:pPr>
            <a:r>
              <a:rPr lang="en-US" sz="2600" dirty="0">
                <a:solidFill>
                  <a:schemeClr val="tx1"/>
                </a:solidFill>
              </a:rPr>
              <a:t>				</a:t>
            </a:r>
            <a:r>
              <a:rPr lang="en-US" sz="2600" u="sng" dirty="0">
                <a:solidFill>
                  <a:schemeClr val="tx1"/>
                </a:solidFill>
              </a:rPr>
              <a:t>Focus </a:t>
            </a:r>
            <a:r>
              <a:rPr lang="en-US" sz="2600" u="sng" dirty="0" smtClean="0">
                <a:solidFill>
                  <a:schemeClr val="tx1"/>
                </a:solidFill>
              </a:rPr>
              <a:t>Area</a:t>
            </a:r>
            <a:r>
              <a:rPr lang="en-US" sz="2600" dirty="0">
                <a:solidFill>
                  <a:schemeClr val="tx1"/>
                </a:solidFill>
              </a:rPr>
              <a:t>	</a:t>
            </a:r>
            <a:r>
              <a:rPr lang="en-US" sz="2600" u="sng" dirty="0">
                <a:solidFill>
                  <a:schemeClr val="tx1"/>
                </a:solidFill>
              </a:rPr>
              <a:t>County</a:t>
            </a:r>
          </a:p>
          <a:p>
            <a:pPr marL="324845" indent="-324845" defTabSz="487278">
              <a:spcBef>
                <a:spcPts val="0"/>
              </a:spcBef>
              <a:buFont typeface="Arial" pitchFamily="34" charset="0"/>
              <a:buChar char="•"/>
            </a:pPr>
            <a:r>
              <a:rPr lang="en-US" sz="2600" dirty="0">
                <a:solidFill>
                  <a:schemeClr val="tx1"/>
                </a:solidFill>
              </a:rPr>
              <a:t>Total: 			19,911		916,542</a:t>
            </a:r>
          </a:p>
          <a:p>
            <a:pPr marL="324845" indent="-324845" defTabSz="487278">
              <a:spcBef>
                <a:spcPts val="0"/>
              </a:spcBef>
              <a:buFont typeface="Arial" pitchFamily="34" charset="0"/>
              <a:buChar char="•"/>
            </a:pPr>
            <a:r>
              <a:rPr lang="en-US" sz="2600" dirty="0">
                <a:solidFill>
                  <a:schemeClr val="tx1"/>
                </a:solidFill>
              </a:rPr>
              <a:t>Under 5:		 6.2%		4.6%</a:t>
            </a:r>
          </a:p>
          <a:p>
            <a:pPr marL="324845" indent="-324845" defTabSz="487278">
              <a:spcBef>
                <a:spcPts val="0"/>
              </a:spcBef>
              <a:buFont typeface="Arial" pitchFamily="34" charset="0"/>
              <a:buChar char="•"/>
            </a:pPr>
            <a:r>
              <a:rPr lang="en-US" sz="2600" dirty="0">
                <a:solidFill>
                  <a:schemeClr val="tx1"/>
                </a:solidFill>
              </a:rPr>
              <a:t>5 to 17: 			14.0%		13.2%</a:t>
            </a:r>
          </a:p>
          <a:p>
            <a:pPr marL="324845" indent="-324845" defTabSz="487278">
              <a:spcBef>
                <a:spcPts val="0"/>
              </a:spcBef>
              <a:buFont typeface="Arial" pitchFamily="34" charset="0"/>
              <a:buChar char="•"/>
            </a:pPr>
            <a:r>
              <a:rPr lang="en-US" sz="2600" dirty="0">
                <a:solidFill>
                  <a:schemeClr val="tx1"/>
                </a:solidFill>
              </a:rPr>
              <a:t>18 and over: 	79.8%		82.2%</a:t>
            </a:r>
          </a:p>
          <a:p>
            <a:pPr marL="324845" indent="-324845" defTabSz="487278">
              <a:spcBef>
                <a:spcPts val="0"/>
              </a:spcBef>
              <a:buFont typeface="Arial" pitchFamily="34" charset="0"/>
              <a:buChar char="•"/>
              <a:tabLst>
                <a:tab pos="324845" algn="l"/>
              </a:tabLst>
            </a:pPr>
            <a:r>
              <a:rPr lang="en-US" sz="2600" dirty="0">
                <a:solidFill>
                  <a:schemeClr val="tx1"/>
                </a:solidFill>
              </a:rPr>
              <a:t>65 and over: 	15.0%		21.2%</a:t>
            </a:r>
          </a:p>
          <a:p>
            <a:r>
              <a:rPr lang="en-US" sz="2600" b="1" dirty="0" smtClean="0">
                <a:solidFill>
                  <a:schemeClr val="tx1"/>
                </a:solidFill>
              </a:rPr>
              <a:t>Race/Ethnicity</a:t>
            </a:r>
            <a:endParaRPr lang="en-US" sz="2600" b="1" dirty="0">
              <a:solidFill>
                <a:schemeClr val="tx1"/>
              </a:solidFill>
            </a:endParaRPr>
          </a:p>
          <a:p>
            <a:pPr marL="324845" indent="-324845">
              <a:spcBef>
                <a:spcPts val="0"/>
              </a:spcBef>
              <a:buFont typeface="Arial" pitchFamily="34" charset="0"/>
              <a:buChar char="•"/>
            </a:pPr>
            <a:r>
              <a:rPr lang="en-US" sz="2600" dirty="0">
                <a:solidFill>
                  <a:schemeClr val="tx1"/>
                </a:solidFill>
              </a:rPr>
              <a:t>White: 75.8%</a:t>
            </a:r>
          </a:p>
          <a:p>
            <a:pPr marL="324845" indent="-324845">
              <a:spcBef>
                <a:spcPts val="0"/>
              </a:spcBef>
              <a:buFont typeface="Arial" pitchFamily="34" charset="0"/>
              <a:buChar char="•"/>
            </a:pPr>
            <a:r>
              <a:rPr lang="en-US" sz="2600" dirty="0">
                <a:solidFill>
                  <a:schemeClr val="tx1"/>
                </a:solidFill>
              </a:rPr>
              <a:t>Black or African American:  8.8%</a:t>
            </a:r>
          </a:p>
          <a:p>
            <a:pPr marL="324845" indent="-324845">
              <a:spcBef>
                <a:spcPts val="0"/>
              </a:spcBef>
              <a:buFont typeface="Arial" pitchFamily="34" charset="0"/>
              <a:buChar char="•"/>
            </a:pPr>
            <a:r>
              <a:rPr lang="en-US" sz="2600" dirty="0">
                <a:solidFill>
                  <a:schemeClr val="tx1"/>
                </a:solidFill>
              </a:rPr>
              <a:t>Asian: 7.8%</a:t>
            </a:r>
          </a:p>
          <a:p>
            <a:pPr marL="324845" indent="-324845">
              <a:spcBef>
                <a:spcPts val="0"/>
              </a:spcBef>
              <a:buFont typeface="Arial" pitchFamily="34" charset="0"/>
              <a:buChar char="•"/>
            </a:pPr>
            <a:r>
              <a:rPr lang="en-US" sz="2600" dirty="0">
                <a:solidFill>
                  <a:schemeClr val="tx1"/>
                </a:solidFill>
              </a:rPr>
              <a:t>Other: 7.6%</a:t>
            </a:r>
          </a:p>
          <a:p>
            <a:pPr marL="324845" indent="-324845">
              <a:spcBef>
                <a:spcPts val="0"/>
              </a:spcBef>
              <a:buFont typeface="Arial" pitchFamily="34" charset="0"/>
              <a:buChar char="•"/>
            </a:pPr>
            <a:r>
              <a:rPr lang="en-US" sz="2600" dirty="0">
                <a:solidFill>
                  <a:schemeClr val="tx1"/>
                </a:solidFill>
              </a:rPr>
              <a:t>Hispanic: 12.9</a:t>
            </a:r>
            <a:r>
              <a:rPr lang="en-US" sz="2600" dirty="0" smtClean="0">
                <a:solidFill>
                  <a:schemeClr val="tx1"/>
                </a:solidFill>
              </a:rPr>
              <a:t>%</a:t>
            </a:r>
            <a:endParaRPr lang="en-US" sz="2600" dirty="0">
              <a:solidFill>
                <a:schemeClr val="tx1"/>
              </a:solidFill>
            </a:endParaRPr>
          </a:p>
        </p:txBody>
      </p:sp>
      <p:sp>
        <p:nvSpPr>
          <p:cNvPr id="3" name="Slide Number Placeholder 2"/>
          <p:cNvSpPr>
            <a:spLocks noGrp="1"/>
          </p:cNvSpPr>
          <p:nvPr>
            <p:ph type="sldNum" sz="quarter" idx="12"/>
          </p:nvPr>
        </p:nvSpPr>
        <p:spPr>
          <a:xfrm>
            <a:off x="9970347" y="9303169"/>
            <a:ext cx="3034453" cy="519289"/>
          </a:xfrm>
        </p:spPr>
        <p:txBody>
          <a:bodyPr/>
          <a:lstStyle/>
          <a:p>
            <a:fld id="{B6F15528-21DE-4FAA-801E-634DDDAF4B2B}" type="slidenum">
              <a:rPr lang="en-US" smtClean="0">
                <a:solidFill>
                  <a:prstClr val="black">
                    <a:tint val="75000"/>
                  </a:prstClr>
                </a:solidFill>
              </a:rPr>
              <a:pPr/>
              <a:t>18</a:t>
            </a:fld>
            <a:endParaRPr lang="en-US" dirty="0">
              <a:solidFill>
                <a:prstClr val="black">
                  <a:tint val="75000"/>
                </a:prst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51" y="1286196"/>
            <a:ext cx="5870537" cy="7435934"/>
          </a:xfrm>
          <a:prstGeom prst="rect">
            <a:avLst/>
          </a:prstGeom>
          <a:noFill/>
          <a:ln w="25400">
            <a:solidFill>
              <a:schemeClr val="tx1">
                <a:lumMod val="65000"/>
                <a:lumOff val="35000"/>
              </a:schemeClr>
            </a:solidFill>
            <a:miter lim="800000"/>
            <a:headEnd/>
            <a:tailEnd/>
          </a:ln>
          <a:effectLst>
            <a:outerShdw dist="381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9398000" y="1363980"/>
            <a:ext cx="2709333" cy="1074420"/>
          </a:xfrm>
          <a:prstGeom prst="rect">
            <a:avLst/>
          </a:prstGeom>
          <a:solidFill>
            <a:schemeClr val="bg1"/>
          </a:solidFill>
          <a:ln w="25400">
            <a:solidFill>
              <a:schemeClr val="tx1">
                <a:lumMod val="65000"/>
                <a:lumOff val="35000"/>
              </a:schemeClr>
            </a:solidFill>
          </a:ln>
        </p:spPr>
        <p:txBody>
          <a:bodyPr wrap="square" lIns="129938" tIns="64970" rIns="129938" bIns="64970" rtlCol="0">
            <a:spAutoFit/>
          </a:bodyPr>
          <a:lstStyle/>
          <a:p>
            <a:pPr algn="ctr" defTabSz="1299392" eaLnBrk="1" fontAlgn="auto" hangingPunct="1">
              <a:spcBef>
                <a:spcPts val="0"/>
              </a:spcBef>
              <a:spcAft>
                <a:spcPts val="0"/>
              </a:spcAft>
            </a:pPr>
            <a:r>
              <a:rPr lang="en-US" sz="1700" dirty="0">
                <a:solidFill>
                  <a:prstClr val="black"/>
                </a:solidFill>
                <a:latin typeface="Calibri"/>
                <a:ea typeface="+mn-ea"/>
                <a:cs typeface="+mn-cs"/>
              </a:rPr>
              <a:t>Percentage of People Living Below Federal Poverty Level. Source US Census Bureau 2007-11 ACS</a:t>
            </a:r>
          </a:p>
        </p:txBody>
      </p:sp>
      <p:sp>
        <p:nvSpPr>
          <p:cNvPr id="8" name="TextBox 7"/>
          <p:cNvSpPr txBox="1"/>
          <p:nvPr/>
        </p:nvSpPr>
        <p:spPr>
          <a:xfrm>
            <a:off x="5926194" y="9428482"/>
            <a:ext cx="5581087" cy="393954"/>
          </a:xfrm>
          <a:prstGeom prst="rect">
            <a:avLst/>
          </a:prstGeom>
          <a:noFill/>
        </p:spPr>
        <p:txBody>
          <a:bodyPr wrap="square" lIns="129938" tIns="64970" rIns="129938" bIns="64970" rtlCol="0">
            <a:spAutoFit/>
          </a:bodyPr>
          <a:lstStyle/>
          <a:p>
            <a:pPr defTabSz="1299392" eaLnBrk="1" fontAlgn="auto" hangingPunct="1">
              <a:spcBef>
                <a:spcPts val="0"/>
              </a:spcBef>
              <a:spcAft>
                <a:spcPts val="0"/>
              </a:spcAft>
            </a:pPr>
            <a:r>
              <a:rPr lang="en-US" sz="1700" dirty="0">
                <a:solidFill>
                  <a:prstClr val="black"/>
                </a:solidFill>
                <a:latin typeface="Calibri"/>
                <a:ea typeface="+mn-ea"/>
                <a:cs typeface="+mn-cs"/>
              </a:rPr>
              <a:t>Source: U.S Census Bureau 2010; ACS 2007-11 (estimates)</a:t>
            </a:r>
          </a:p>
        </p:txBody>
      </p:sp>
      <p:sp>
        <p:nvSpPr>
          <p:cNvPr id="9" name="TextBox 8"/>
          <p:cNvSpPr txBox="1"/>
          <p:nvPr/>
        </p:nvSpPr>
        <p:spPr>
          <a:xfrm>
            <a:off x="819420" y="-30202"/>
            <a:ext cx="10614119" cy="1107996"/>
          </a:xfrm>
          <a:prstGeom prst="rect">
            <a:avLst/>
          </a:prstGeom>
          <a:noFill/>
        </p:spPr>
        <p:txBody>
          <a:bodyPr wrap="square" rtlCol="0">
            <a:spAutoFit/>
          </a:bodyPr>
          <a:lstStyle/>
          <a:p>
            <a:pPr algn="ctr"/>
            <a:r>
              <a:rPr lang="en-US" sz="6600" b="1" dirty="0">
                <a:ln w="1905"/>
                <a:solidFill>
                  <a:schemeClr val="accent6"/>
                </a:solidFill>
                <a:effectLst>
                  <a:innerShdw blurRad="69850" dist="43180" dir="5400000">
                    <a:srgbClr val="000000">
                      <a:alpha val="65000"/>
                    </a:srgbClr>
                  </a:innerShdw>
                </a:effectLst>
                <a:latin typeface="Chalkduster"/>
                <a:ea typeface="+mj-ea"/>
                <a:cs typeface="+mj-cs"/>
              </a:rPr>
              <a:t>Demographics</a:t>
            </a:r>
          </a:p>
        </p:txBody>
      </p:sp>
      <p:pic>
        <p:nvPicPr>
          <p:cNvPr id="10"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04181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955702" y="9234312"/>
            <a:ext cx="3034453" cy="519289"/>
          </a:xfrm>
        </p:spPr>
        <p:txBody>
          <a:bodyPr/>
          <a:lstStyle/>
          <a:p>
            <a:fld id="{B6F15528-21DE-4FAA-801E-634DDDAF4B2B}" type="slidenum">
              <a:rPr lang="en-US" smtClean="0"/>
              <a:pPr/>
              <a:t>19</a:t>
            </a:fld>
            <a:endParaRPr lang="en-US" dirty="0"/>
          </a:p>
        </p:txBody>
      </p:sp>
      <p:sp>
        <p:nvSpPr>
          <p:cNvPr id="2" name="TextBox 1"/>
          <p:cNvSpPr txBox="1"/>
          <p:nvPr/>
        </p:nvSpPr>
        <p:spPr>
          <a:xfrm>
            <a:off x="8940800" y="9296400"/>
            <a:ext cx="3847253" cy="392926"/>
          </a:xfrm>
          <a:prstGeom prst="rect">
            <a:avLst/>
          </a:prstGeom>
          <a:noFill/>
        </p:spPr>
        <p:txBody>
          <a:bodyPr wrap="square" lIns="130046" tIns="65023" rIns="130046" bIns="65023" rtlCol="0">
            <a:spAutoFit/>
          </a:bodyPr>
          <a:lstStyle/>
          <a:p>
            <a:r>
              <a:rPr lang="en-US" sz="1700" dirty="0"/>
              <a:t>Source:  PCHD; UDS Mapper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420" y="1143000"/>
            <a:ext cx="11767459" cy="7696200"/>
          </a:xfrm>
          <a:prstGeom prst="rect">
            <a:avLst/>
          </a:prstGeom>
          <a:noFill/>
          <a:ln w="25400">
            <a:solidFill>
              <a:schemeClr val="tx1">
                <a:lumMod val="65000"/>
                <a:lumOff val="35000"/>
              </a:schemeClr>
            </a:solidFill>
            <a:miter lim="800000"/>
            <a:headEnd/>
            <a:tailEnd/>
          </a:ln>
          <a:effectLst>
            <a:outerShdw dist="35921"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819420" y="35004"/>
            <a:ext cx="10614119" cy="1107996"/>
          </a:xfrm>
          <a:prstGeom prst="rect">
            <a:avLst/>
          </a:prstGeom>
          <a:noFill/>
        </p:spPr>
        <p:txBody>
          <a:bodyPr wrap="square" rtlCol="0">
            <a:spAutoFit/>
          </a:bodyPr>
          <a:lstStyle/>
          <a:p>
            <a:pPr algn="ctr"/>
            <a:r>
              <a:rPr lang="en-US" sz="6600" b="1" dirty="0">
                <a:ln w="1905"/>
                <a:solidFill>
                  <a:schemeClr val="accent6"/>
                </a:solidFill>
                <a:effectLst>
                  <a:innerShdw blurRad="69850" dist="43180" dir="5400000">
                    <a:srgbClr val="000000">
                      <a:alpha val="65000"/>
                    </a:srgbClr>
                  </a:innerShdw>
                </a:effectLst>
                <a:latin typeface="Chalkduster"/>
                <a:ea typeface="+mj-ea"/>
                <a:cs typeface="+mj-cs"/>
              </a:rPr>
              <a:t>Health</a:t>
            </a:r>
          </a:p>
        </p:txBody>
      </p:sp>
      <p:pic>
        <p:nvPicPr>
          <p:cNvPr id="8"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87923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p:cNvSpPr>
          <p:nvPr/>
        </p:nvSpPr>
        <p:spPr bwMode="auto">
          <a:xfrm>
            <a:off x="233399" y="2612100"/>
            <a:ext cx="12588875" cy="6899275"/>
          </a:xfrm>
          <a:prstGeom prst="rect">
            <a:avLst/>
          </a:prstGeom>
          <a:noFill/>
          <a:ln>
            <a:noFill/>
          </a:ln>
          <a:effectLst>
            <a:outerShdw blurRad="317500" dist="63500" dir="1140029"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a:tailEnd/>
              </a14:hiddenLine>
            </a:ext>
          </a:extLst>
        </p:spPr>
        <p:txBody>
          <a:bodyPr lIns="54115" tIns="54115" rIns="54115" bIns="54115"/>
          <a:lstStyle/>
          <a:p>
            <a:pPr algn="ctr" defTabSz="450277" eaLnBrk="1">
              <a:buClr>
                <a:srgbClr val="000000"/>
              </a:buClr>
              <a:defRPr/>
            </a:pPr>
            <a:r>
              <a:rPr lang="en-US" sz="3100" dirty="0">
                <a:solidFill>
                  <a:srgbClr val="FFFFFF"/>
                </a:solidFill>
                <a:effectLst>
                  <a:outerShdw blurRad="38100" dist="38100" dir="2700000" algn="tl">
                    <a:srgbClr val="C0C0C0"/>
                  </a:outerShdw>
                </a:effectLst>
                <a:latin typeface="Chalkduster" charset="0"/>
                <a:ea typeface="Chalkduster" charset="0"/>
                <a:cs typeface="Chalkduster" charset="0"/>
                <a:sym typeface="Chalkduster" charset="0"/>
              </a:rPr>
              <a:t>.</a:t>
            </a:r>
          </a:p>
          <a:p>
            <a:pPr algn="ctr" defTabSz="450277" eaLnBrk="1">
              <a:buClr>
                <a:srgbClr val="000000"/>
              </a:buClr>
              <a:defRPr/>
            </a:pPr>
            <a:endParaRPr lang="en-US" sz="2600" dirty="0">
              <a:solidFill>
                <a:srgbClr val="FFFFFF"/>
              </a:solidFill>
              <a:latin typeface="Chalkduster" charset="0"/>
              <a:ea typeface="Chalkduster" charset="0"/>
              <a:cs typeface="Chalkduster" charset="0"/>
              <a:sym typeface="Chalkduster" charset="0"/>
            </a:endParaRPr>
          </a:p>
          <a:p>
            <a:pPr algn="ctr" defTabSz="450277" eaLnBrk="1">
              <a:buClr>
                <a:srgbClr val="000000"/>
              </a:buClr>
              <a:defRPr/>
            </a:pPr>
            <a:endParaRPr lang="en-US" sz="3100" dirty="0">
              <a:solidFill>
                <a:srgbClr val="FFFFFF"/>
              </a:solidFill>
              <a:latin typeface="Chalkduster" charset="0"/>
              <a:ea typeface="Chalkduster" charset="0"/>
              <a:cs typeface="Chalkduster" charset="0"/>
              <a:sym typeface="Chalkduster" charset="0"/>
            </a:endParaRPr>
          </a:p>
        </p:txBody>
      </p:sp>
      <p:pic>
        <p:nvPicPr>
          <p:cNvPr id="4100" name="Picture 5" descr="imag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9"/>
          <p:cNvSpPr>
            <a:spLocks noGrp="1"/>
          </p:cNvSpPr>
          <p:nvPr>
            <p:ph type="title"/>
          </p:nvPr>
        </p:nvSpPr>
        <p:spPr>
          <a:xfrm>
            <a:off x="177800" y="76200"/>
            <a:ext cx="12588875" cy="1625600"/>
          </a:xfrm>
          <a:scene3d>
            <a:camera prst="orthographicFront"/>
            <a:lightRig rig="threePt" dir="t"/>
          </a:scene3d>
          <a:sp3d>
            <a:bevelT/>
          </a:sp3d>
        </p:spPr>
        <p:txBody>
          <a:bodyPr>
            <a:normAutofit fontScale="90000"/>
          </a:bodyPr>
          <a:lstStyle/>
          <a:p>
            <a:r>
              <a:rPr lang="en-US" sz="7300" b="1" dirty="0">
                <a:solidFill>
                  <a:schemeClr val="accent6"/>
                </a:solidFill>
                <a:latin typeface="Chalkduster"/>
              </a:rPr>
              <a:t>Juvenile Welfare </a:t>
            </a:r>
            <a:r>
              <a:rPr lang="en-US" sz="7300" b="1" dirty="0" smtClean="0">
                <a:solidFill>
                  <a:schemeClr val="accent6"/>
                </a:solidFill>
                <a:latin typeface="Chalkduster"/>
              </a:rPr>
              <a:t>Board (JWB)</a:t>
            </a:r>
            <a:endParaRPr lang="en-US" sz="7300" b="1" dirty="0">
              <a:solidFill>
                <a:schemeClr val="accent6"/>
              </a:solidFill>
              <a:latin typeface="Chalkduster"/>
            </a:endParaRPr>
          </a:p>
        </p:txBody>
      </p:sp>
      <p:sp>
        <p:nvSpPr>
          <p:cNvPr id="11" name="Text Placeholder 10"/>
          <p:cNvSpPr>
            <a:spLocks noGrp="1"/>
          </p:cNvSpPr>
          <p:nvPr>
            <p:ph type="body" idx="1"/>
          </p:nvPr>
        </p:nvSpPr>
        <p:spPr>
          <a:xfrm>
            <a:off x="650240" y="2014456"/>
            <a:ext cx="5746045" cy="909884"/>
          </a:xfrm>
        </p:spPr>
        <p:txBody>
          <a:bodyPr/>
          <a:lstStyle/>
          <a:p>
            <a:pPr algn="ctr"/>
            <a:r>
              <a:rPr lang="en-US" sz="5400" dirty="0">
                <a:solidFill>
                  <a:schemeClr val="accent6">
                    <a:lumMod val="75000"/>
                  </a:schemeClr>
                </a:solidFill>
              </a:rPr>
              <a:t>Who are we?</a:t>
            </a:r>
          </a:p>
        </p:txBody>
      </p:sp>
      <p:sp>
        <p:nvSpPr>
          <p:cNvPr id="12" name="Text Placeholder 11"/>
          <p:cNvSpPr>
            <a:spLocks noGrp="1"/>
          </p:cNvSpPr>
          <p:nvPr>
            <p:ph type="body" sz="quarter" idx="3"/>
          </p:nvPr>
        </p:nvSpPr>
        <p:spPr>
          <a:xfrm>
            <a:off x="6606260" y="2014456"/>
            <a:ext cx="5748302" cy="909884"/>
          </a:xfrm>
        </p:spPr>
        <p:txBody>
          <a:bodyPr/>
          <a:lstStyle/>
          <a:p>
            <a:pPr algn="ctr"/>
            <a:r>
              <a:rPr lang="en-US" sz="5400" dirty="0">
                <a:solidFill>
                  <a:schemeClr val="accent6">
                    <a:lumMod val="75000"/>
                  </a:schemeClr>
                </a:solidFill>
              </a:rPr>
              <a:t>Where are we?</a:t>
            </a:r>
          </a:p>
        </p:txBody>
      </p:sp>
      <p:sp>
        <p:nvSpPr>
          <p:cNvPr id="7" name="Text Placeholder 6"/>
          <p:cNvSpPr>
            <a:spLocks noGrp="1"/>
          </p:cNvSpPr>
          <p:nvPr>
            <p:ph sz="quarter" idx="4"/>
          </p:nvPr>
        </p:nvSpPr>
        <p:spPr>
          <a:xfrm>
            <a:off x="438214" y="2924022"/>
            <a:ext cx="5748336" cy="5619750"/>
          </a:xfrm>
        </p:spPr>
        <p:txBody>
          <a:bodyPr/>
          <a:lstStyle/>
          <a:p>
            <a:r>
              <a:rPr lang="en-US" sz="3600" dirty="0">
                <a:solidFill>
                  <a:schemeClr val="accent2">
                    <a:lumMod val="75000"/>
                  </a:schemeClr>
                </a:solidFill>
                <a:latin typeface="Chalkduster" charset="0"/>
                <a:ea typeface="Chalkduster" charset="0"/>
                <a:cs typeface="Chalkduster" charset="0"/>
                <a:sym typeface="Chalkduster" charset="0"/>
              </a:rPr>
              <a:t>An independent special taxing district whose mission is to:  invest in partnerships, innovation and advocacy to strengthen Pinellas County children and </a:t>
            </a:r>
            <a:r>
              <a:rPr lang="en-US" sz="3600" dirty="0" smtClean="0">
                <a:solidFill>
                  <a:schemeClr val="accent2">
                    <a:lumMod val="75000"/>
                  </a:schemeClr>
                </a:solidFill>
                <a:latin typeface="Chalkduster" charset="0"/>
                <a:ea typeface="Chalkduster" charset="0"/>
                <a:cs typeface="Chalkduster" charset="0"/>
                <a:sym typeface="Chalkduster" charset="0"/>
              </a:rPr>
              <a:t>families (est. 1946).</a:t>
            </a:r>
            <a:endParaRPr lang="en-US" sz="3600" dirty="0">
              <a:solidFill>
                <a:schemeClr val="accent2">
                  <a:lumMod val="75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554" y="3124200"/>
            <a:ext cx="5401796" cy="644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21092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753600" y="9177275"/>
            <a:ext cx="3034453" cy="519289"/>
          </a:xfrm>
        </p:spPr>
        <p:txBody>
          <a:bodyPr/>
          <a:lstStyle/>
          <a:p>
            <a:fld id="{B6F15528-21DE-4FAA-801E-634DDDAF4B2B}" type="slidenum">
              <a:rPr lang="en-US" smtClean="0">
                <a:solidFill>
                  <a:prstClr val="black">
                    <a:tint val="75000"/>
                  </a:prstClr>
                </a:solidFill>
              </a:rPr>
              <a:pPr/>
              <a:t>20</a:t>
            </a:fld>
            <a:endParaRPr lang="en-US" dirty="0">
              <a:solidFill>
                <a:prstClr val="black">
                  <a:tint val="75000"/>
                </a:prst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173" y="947695"/>
            <a:ext cx="5876605" cy="7905054"/>
          </a:xfrm>
          <a:prstGeom prst="rect">
            <a:avLst/>
          </a:prstGeom>
          <a:noFill/>
          <a:ln w="25400">
            <a:solidFill>
              <a:schemeClr val="tx1">
                <a:lumMod val="65000"/>
                <a:lumOff val="35000"/>
              </a:schemeClr>
            </a:solidFill>
            <a:miter lim="800000"/>
            <a:headEnd/>
            <a:tailEnd/>
          </a:ln>
          <a:effectLst>
            <a:outerShdw dist="381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8" name="Text Placeholder 4"/>
          <p:cNvSpPr txBox="1">
            <a:spLocks/>
          </p:cNvSpPr>
          <p:nvPr/>
        </p:nvSpPr>
        <p:spPr>
          <a:xfrm>
            <a:off x="403937" y="914400"/>
            <a:ext cx="6069919" cy="7945737"/>
          </a:xfrm>
          <a:prstGeom prst="rect">
            <a:avLst/>
          </a:prstGeom>
          <a:solidFill>
            <a:schemeClr val="bg1"/>
          </a:solidFill>
          <a:ln w="25400">
            <a:solidFill>
              <a:schemeClr val="tx1">
                <a:lumMod val="65000"/>
                <a:lumOff val="35000"/>
              </a:schemeClr>
            </a:solidFill>
          </a:ln>
          <a:effectLst>
            <a:outerShdw blurRad="50800" dist="38100" dir="2700000" algn="tl" rotWithShape="0">
              <a:schemeClr val="tx1">
                <a:lumMod val="50000"/>
                <a:lumOff val="50000"/>
              </a:schemeClr>
            </a:outerShdw>
          </a:effectLst>
        </p:spPr>
        <p:txBody>
          <a:bodyPr lIns="129938" tIns="64970" rIns="129938" bIns="6497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endParaRPr lang="en-US" sz="1100" b="1" dirty="0">
              <a:solidFill>
                <a:srgbClr val="FF0000"/>
              </a:solidFill>
            </a:endParaRPr>
          </a:p>
          <a:p>
            <a:pPr marL="0" indent="0" algn="ctr" fontAlgn="auto">
              <a:spcAft>
                <a:spcPts val="0"/>
              </a:spcAft>
              <a:buNone/>
            </a:pPr>
            <a:r>
              <a:rPr lang="en-US" sz="2600" b="1" dirty="0">
                <a:solidFill>
                  <a:srgbClr val="FF0000"/>
                </a:solidFill>
              </a:rPr>
              <a:t>Fast Facts</a:t>
            </a:r>
          </a:p>
          <a:p>
            <a:pPr fontAlgn="auto">
              <a:spcAft>
                <a:spcPts val="0"/>
              </a:spcAft>
            </a:pPr>
            <a:endParaRPr lang="en-US" sz="1100" dirty="0">
              <a:solidFill>
                <a:prstClr val="black"/>
              </a:solidFill>
            </a:endParaRPr>
          </a:p>
          <a:p>
            <a:pPr marL="406064" indent="-406064" fontAlgn="auto">
              <a:spcAft>
                <a:spcPts val="0"/>
              </a:spcAft>
            </a:pPr>
            <a:r>
              <a:rPr lang="en-US" sz="2600" dirty="0"/>
              <a:t>County-wide, 34% of children are not ready for school</a:t>
            </a:r>
          </a:p>
          <a:p>
            <a:pPr marL="406064" indent="-406064" fontAlgn="auto">
              <a:spcAft>
                <a:spcPts val="0"/>
              </a:spcAft>
            </a:pPr>
            <a:endParaRPr lang="en-US" sz="2600" dirty="0"/>
          </a:p>
          <a:p>
            <a:pPr marL="406064" indent="-406064" fontAlgn="auto">
              <a:spcAft>
                <a:spcPts val="0"/>
              </a:spcAft>
            </a:pPr>
            <a:r>
              <a:rPr lang="en-US" sz="2600" dirty="0"/>
              <a:t>Overall, 48% of children in the focus area are not ready for school when they enter kindergarten</a:t>
            </a:r>
          </a:p>
          <a:p>
            <a:pPr marL="406064" indent="-406064" fontAlgn="auto">
              <a:spcAft>
                <a:spcPts val="0"/>
              </a:spcAft>
            </a:pPr>
            <a:endParaRPr lang="en-US" sz="2600" dirty="0"/>
          </a:p>
          <a:p>
            <a:pPr marL="406064" indent="-406064" fontAlgn="auto">
              <a:spcAft>
                <a:spcPts val="0"/>
              </a:spcAft>
            </a:pPr>
            <a:r>
              <a:rPr lang="en-US" sz="2600" dirty="0"/>
              <a:t>45.5% of children in family day care homes are not ready for school at kindergarten entry</a:t>
            </a:r>
          </a:p>
          <a:p>
            <a:pPr marL="406064" indent="-406064" fontAlgn="auto">
              <a:spcAft>
                <a:spcPts val="0"/>
              </a:spcAft>
            </a:pPr>
            <a:endParaRPr lang="en-US" sz="2600" dirty="0"/>
          </a:p>
          <a:p>
            <a:pPr marL="406064" indent="-406064" fontAlgn="auto">
              <a:spcAft>
                <a:spcPts val="0"/>
              </a:spcAft>
            </a:pPr>
            <a:endParaRPr lang="en-US" sz="2600" dirty="0"/>
          </a:p>
          <a:p>
            <a:pPr marL="406064" indent="-406064" fontAlgn="auto">
              <a:spcAft>
                <a:spcPts val="0"/>
              </a:spcAft>
            </a:pPr>
            <a:endParaRPr lang="en-US" sz="2600" dirty="0">
              <a:solidFill>
                <a:prstClr val="black"/>
              </a:solidFill>
            </a:endParaRPr>
          </a:p>
        </p:txBody>
      </p:sp>
      <p:sp>
        <p:nvSpPr>
          <p:cNvPr id="9" name="TextBox 8"/>
          <p:cNvSpPr txBox="1"/>
          <p:nvPr/>
        </p:nvSpPr>
        <p:spPr>
          <a:xfrm>
            <a:off x="6719148" y="8994987"/>
            <a:ext cx="5795763" cy="393954"/>
          </a:xfrm>
          <a:prstGeom prst="rect">
            <a:avLst/>
          </a:prstGeom>
          <a:noFill/>
        </p:spPr>
        <p:txBody>
          <a:bodyPr wrap="square" lIns="129938" tIns="64970" rIns="129938" bIns="64970" rtlCol="0">
            <a:spAutoFit/>
          </a:bodyPr>
          <a:lstStyle/>
          <a:p>
            <a:pPr defTabSz="1299392" eaLnBrk="1" fontAlgn="auto" hangingPunct="1">
              <a:spcBef>
                <a:spcPts val="0"/>
              </a:spcBef>
              <a:spcAft>
                <a:spcPts val="0"/>
              </a:spcAft>
            </a:pPr>
            <a:r>
              <a:rPr lang="en-US" sz="1700" dirty="0">
                <a:solidFill>
                  <a:prstClr val="black"/>
                </a:solidFill>
                <a:latin typeface="Calibri"/>
                <a:ea typeface="+mn-ea"/>
                <a:cs typeface="+mn-cs"/>
              </a:rPr>
              <a:t>Source:  Pinellas County Schools  2010-11; FL DOE 2010-11</a:t>
            </a:r>
          </a:p>
        </p:txBody>
      </p:sp>
      <p:sp>
        <p:nvSpPr>
          <p:cNvPr id="10" name="TextBox 9"/>
          <p:cNvSpPr txBox="1"/>
          <p:nvPr/>
        </p:nvSpPr>
        <p:spPr>
          <a:xfrm>
            <a:off x="819420" y="-117396"/>
            <a:ext cx="10614119" cy="1107996"/>
          </a:xfrm>
          <a:prstGeom prst="rect">
            <a:avLst/>
          </a:prstGeom>
          <a:noFill/>
        </p:spPr>
        <p:txBody>
          <a:bodyPr wrap="square" rtlCol="0">
            <a:spAutoFit/>
          </a:bodyPr>
          <a:lstStyle/>
          <a:p>
            <a:pPr algn="ctr"/>
            <a:r>
              <a:rPr lang="en-US" sz="6600" b="1" dirty="0">
                <a:ln w="1905"/>
                <a:solidFill>
                  <a:schemeClr val="accent6"/>
                </a:solidFill>
                <a:effectLst>
                  <a:innerShdw blurRad="69850" dist="43180" dir="5400000">
                    <a:srgbClr val="000000">
                      <a:alpha val="65000"/>
                    </a:srgbClr>
                  </a:innerShdw>
                </a:effectLst>
                <a:latin typeface="Chalkduster"/>
                <a:ea typeface="+mj-ea"/>
                <a:cs typeface="+mj-cs"/>
              </a:rPr>
              <a:t>Education</a:t>
            </a:r>
          </a:p>
        </p:txBody>
      </p:sp>
      <p:pic>
        <p:nvPicPr>
          <p:cNvPr id="11"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1488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399781" y="976086"/>
            <a:ext cx="5704378" cy="7781135"/>
          </a:xfrm>
          <a:solidFill>
            <a:schemeClr val="bg1"/>
          </a:solidFill>
          <a:ln w="25400">
            <a:solidFill>
              <a:schemeClr val="tx1">
                <a:lumMod val="65000"/>
                <a:lumOff val="35000"/>
              </a:schemeClr>
            </a:solidFill>
          </a:ln>
          <a:effectLst>
            <a:outerShdw blurRad="50800" dist="38100" dir="2700000" algn="tl" rotWithShape="0">
              <a:schemeClr val="tx1">
                <a:lumMod val="50000"/>
                <a:lumOff val="50000"/>
              </a:schemeClr>
            </a:outerShdw>
          </a:effectLst>
        </p:spPr>
        <p:txBody>
          <a:bodyPr>
            <a:normAutofit lnSpcReduction="10000"/>
          </a:bodyPr>
          <a:lstStyle/>
          <a:p>
            <a:pPr algn="ctr"/>
            <a:endParaRPr lang="en-US" sz="1100" b="1" dirty="0">
              <a:solidFill>
                <a:srgbClr val="FF0000"/>
              </a:solidFill>
            </a:endParaRPr>
          </a:p>
          <a:p>
            <a:pPr algn="ctr"/>
            <a:r>
              <a:rPr lang="en-US" sz="2600" b="1" dirty="0">
                <a:solidFill>
                  <a:srgbClr val="FF0000"/>
                </a:solidFill>
              </a:rPr>
              <a:t>Fast Facts</a:t>
            </a:r>
          </a:p>
          <a:p>
            <a:endParaRPr lang="en-US" sz="1100" dirty="0"/>
          </a:p>
          <a:p>
            <a:endParaRPr lang="en-US" sz="1100" dirty="0"/>
          </a:p>
          <a:p>
            <a:pPr marL="406064" indent="-406064">
              <a:buFont typeface="Arial" pitchFamily="34" charset="0"/>
              <a:buChar char="•"/>
            </a:pPr>
            <a:r>
              <a:rPr lang="en-US" sz="2600" dirty="0">
                <a:solidFill>
                  <a:schemeClr val="tx1"/>
                </a:solidFill>
              </a:rPr>
              <a:t>64% of third-grade students are reading below grade level compared to 26% county-wide</a:t>
            </a:r>
          </a:p>
          <a:p>
            <a:pPr marL="406064" indent="-406064">
              <a:buFont typeface="Arial" pitchFamily="34" charset="0"/>
              <a:buChar char="•"/>
            </a:pPr>
            <a:endParaRPr lang="en-US" sz="1300" dirty="0">
              <a:solidFill>
                <a:schemeClr val="tx1"/>
              </a:solidFill>
            </a:endParaRPr>
          </a:p>
          <a:p>
            <a:pPr marL="406064" indent="-406064">
              <a:buFont typeface="Arial" pitchFamily="34" charset="0"/>
              <a:buChar char="•"/>
            </a:pPr>
            <a:endParaRPr lang="en-US" sz="1300" dirty="0">
              <a:solidFill>
                <a:schemeClr val="tx1"/>
              </a:solidFill>
            </a:endParaRPr>
          </a:p>
          <a:p>
            <a:pPr marL="406064" indent="-406064">
              <a:buFont typeface="Arial" pitchFamily="34" charset="0"/>
              <a:buChar char="•"/>
            </a:pPr>
            <a:r>
              <a:rPr lang="en-US" sz="2600" dirty="0">
                <a:solidFill>
                  <a:schemeClr val="tx1"/>
                </a:solidFill>
              </a:rPr>
              <a:t>In the Focus Area, 22.4% of middle and 34.2% of high school students were absent 21+ days in School Year 2010-2011</a:t>
            </a:r>
          </a:p>
          <a:p>
            <a:pPr marL="406064" indent="-406064">
              <a:buFont typeface="Arial" pitchFamily="34" charset="0"/>
              <a:buChar char="•"/>
            </a:pPr>
            <a:endParaRPr lang="en-US" sz="2600" dirty="0">
              <a:solidFill>
                <a:schemeClr val="tx1"/>
              </a:solidFill>
            </a:endParaRPr>
          </a:p>
          <a:p>
            <a:pPr marL="406064" indent="-406064">
              <a:buFont typeface="Arial" pitchFamily="34" charset="0"/>
              <a:buChar char="•"/>
            </a:pPr>
            <a:r>
              <a:rPr lang="en-US" sz="2600" dirty="0">
                <a:solidFill>
                  <a:schemeClr val="tx1"/>
                </a:solidFill>
              </a:rPr>
              <a:t>County-wide, 14.5% of middle and 21.7% of high school students were absent 21+ days </a:t>
            </a:r>
          </a:p>
          <a:p>
            <a:pPr marL="406064" indent="-406064">
              <a:buFont typeface="Arial" pitchFamily="34" charset="0"/>
              <a:buChar char="•"/>
            </a:pPr>
            <a:endParaRPr lang="en-US" sz="1100" dirty="0">
              <a:solidFill>
                <a:schemeClr val="tx1"/>
              </a:solidFill>
            </a:endParaRPr>
          </a:p>
          <a:p>
            <a:pPr marL="406064" indent="-406064">
              <a:buFont typeface="Arial" pitchFamily="34" charset="0"/>
              <a:buChar char="•"/>
            </a:pPr>
            <a:endParaRPr lang="en-US" sz="1100" dirty="0">
              <a:solidFill>
                <a:schemeClr val="tx1"/>
              </a:solidFill>
            </a:endParaRPr>
          </a:p>
          <a:p>
            <a:pPr marL="406064" indent="-406064">
              <a:buFont typeface="Arial" pitchFamily="34" charset="0"/>
              <a:buChar char="•"/>
            </a:pPr>
            <a:r>
              <a:rPr lang="en-US" sz="2600" dirty="0">
                <a:solidFill>
                  <a:schemeClr val="tx1"/>
                </a:solidFill>
              </a:rPr>
              <a:t>14% of elementary school students are enrolled in English Speakers of Other Languages (ESOL) classes</a:t>
            </a:r>
          </a:p>
          <a:p>
            <a:pPr marL="406064" indent="-406064">
              <a:buFont typeface="Arial" pitchFamily="34" charset="0"/>
              <a:buChar char="•"/>
            </a:pPr>
            <a:endParaRPr lang="en-US" sz="2600" dirty="0">
              <a:solidFill>
                <a:schemeClr val="tx1"/>
              </a:solidFill>
            </a:endParaRPr>
          </a:p>
        </p:txBody>
      </p:sp>
      <p:sp>
        <p:nvSpPr>
          <p:cNvPr id="3" name="Slide Number Placeholder 2"/>
          <p:cNvSpPr>
            <a:spLocks noGrp="1"/>
          </p:cNvSpPr>
          <p:nvPr>
            <p:ph type="sldNum" sz="quarter" idx="12"/>
          </p:nvPr>
        </p:nvSpPr>
        <p:spPr>
          <a:xfrm>
            <a:off x="9965306" y="9234335"/>
            <a:ext cx="3034453" cy="519289"/>
          </a:xfrm>
        </p:spPr>
        <p:txBody>
          <a:bodyPr/>
          <a:lstStyle/>
          <a:p>
            <a:fld id="{B6F15528-21DE-4FAA-801E-634DDDAF4B2B}" type="slidenum">
              <a:rPr lang="en-US" smtClean="0">
                <a:solidFill>
                  <a:prstClr val="black">
                    <a:tint val="75000"/>
                  </a:prstClr>
                </a:solidFill>
              </a:rPr>
              <a:pPr/>
              <a:t>21</a:t>
            </a:fld>
            <a:endParaRPr lang="en-US" dirty="0">
              <a:solidFill>
                <a:prstClr val="black">
                  <a:tint val="75000"/>
                </a:prstClr>
              </a:solidFill>
            </a:endParaRPr>
          </a:p>
        </p:txBody>
      </p:sp>
      <p:sp>
        <p:nvSpPr>
          <p:cNvPr id="14" name="TextBox 13"/>
          <p:cNvSpPr txBox="1"/>
          <p:nvPr/>
        </p:nvSpPr>
        <p:spPr>
          <a:xfrm>
            <a:off x="8778240" y="9413702"/>
            <a:ext cx="4551680" cy="393954"/>
          </a:xfrm>
          <a:prstGeom prst="rect">
            <a:avLst/>
          </a:prstGeom>
          <a:noFill/>
        </p:spPr>
        <p:txBody>
          <a:bodyPr wrap="square" lIns="129938" tIns="64970" rIns="129938" bIns="64970" rtlCol="0">
            <a:spAutoFit/>
          </a:bodyPr>
          <a:lstStyle/>
          <a:p>
            <a:pPr defTabSz="1299392" eaLnBrk="1" fontAlgn="auto" hangingPunct="1">
              <a:spcBef>
                <a:spcPts val="0"/>
              </a:spcBef>
              <a:spcAft>
                <a:spcPts val="0"/>
              </a:spcAft>
            </a:pPr>
            <a:r>
              <a:rPr lang="en-US" sz="1700" dirty="0">
                <a:solidFill>
                  <a:prstClr val="black"/>
                </a:solidFill>
                <a:latin typeface="Calibri"/>
                <a:ea typeface="+mn-ea"/>
                <a:cs typeface="+mn-cs"/>
              </a:rPr>
              <a:t>Source:  Pinellas County Schools  2010-11</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691" y="989019"/>
            <a:ext cx="5615709" cy="7768819"/>
          </a:xfrm>
          <a:prstGeom prst="rect">
            <a:avLst/>
          </a:prstGeom>
          <a:noFill/>
          <a:ln w="25400">
            <a:solidFill>
              <a:schemeClr val="tx1">
                <a:lumMod val="65000"/>
                <a:lumOff val="35000"/>
              </a:schemeClr>
            </a:solidFill>
            <a:miter lim="800000"/>
            <a:headEnd/>
            <a:tailEnd/>
          </a:ln>
          <a:effectLst>
            <a:outerShdw dist="38100" dir="2700000" algn="ctr" rotWithShape="0">
              <a:schemeClr val="tx1">
                <a:lumMod val="50000"/>
                <a:lumOff val="50000"/>
              </a:schemeClr>
            </a:outerShdw>
          </a:effectLst>
        </p:spPr>
      </p:pic>
      <p:sp>
        <p:nvSpPr>
          <p:cNvPr id="7" name="TextBox 6"/>
          <p:cNvSpPr txBox="1"/>
          <p:nvPr/>
        </p:nvSpPr>
        <p:spPr>
          <a:xfrm>
            <a:off x="819420" y="-152400"/>
            <a:ext cx="10614119" cy="1107996"/>
          </a:xfrm>
          <a:prstGeom prst="rect">
            <a:avLst/>
          </a:prstGeom>
          <a:noFill/>
        </p:spPr>
        <p:txBody>
          <a:bodyPr wrap="square" rtlCol="0">
            <a:spAutoFit/>
          </a:bodyPr>
          <a:lstStyle/>
          <a:p>
            <a:pPr algn="ctr"/>
            <a:r>
              <a:rPr lang="en-US" sz="6600" b="1" dirty="0">
                <a:ln w="1905"/>
                <a:solidFill>
                  <a:schemeClr val="accent6"/>
                </a:solidFill>
                <a:effectLst>
                  <a:innerShdw blurRad="69850" dist="43180" dir="5400000">
                    <a:srgbClr val="000000">
                      <a:alpha val="65000"/>
                    </a:srgbClr>
                  </a:innerShdw>
                </a:effectLst>
                <a:latin typeface="Chalkduster"/>
                <a:ea typeface="+mj-ea"/>
                <a:cs typeface="+mj-cs"/>
              </a:rPr>
              <a:t>Education</a:t>
            </a:r>
          </a:p>
        </p:txBody>
      </p:sp>
      <p:pic>
        <p:nvPicPr>
          <p:cNvPr id="8"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68471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354677" y="1350799"/>
            <a:ext cx="5822603" cy="7487614"/>
          </a:xfrm>
          <a:solidFill>
            <a:schemeClr val="bg1"/>
          </a:solidFill>
          <a:ln w="25400">
            <a:solidFill>
              <a:schemeClr val="tx1">
                <a:lumMod val="65000"/>
                <a:lumOff val="35000"/>
              </a:schemeClr>
            </a:solidFill>
          </a:ln>
          <a:effectLst>
            <a:outerShdw blurRad="50800" dist="38100" dir="2700000" algn="tl" rotWithShape="0">
              <a:schemeClr val="tx1">
                <a:lumMod val="50000"/>
                <a:lumOff val="50000"/>
                <a:alpha val="40000"/>
              </a:schemeClr>
            </a:outerShdw>
          </a:effectLst>
        </p:spPr>
        <p:txBody>
          <a:bodyPr>
            <a:normAutofit lnSpcReduction="10000"/>
          </a:bodyPr>
          <a:lstStyle/>
          <a:p>
            <a:pPr algn="ctr"/>
            <a:r>
              <a:rPr lang="en-US" sz="2300" b="1" dirty="0">
                <a:solidFill>
                  <a:srgbClr val="FF0000"/>
                </a:solidFill>
              </a:rPr>
              <a:t>Fast Facts</a:t>
            </a:r>
          </a:p>
          <a:p>
            <a:endParaRPr lang="en-US" sz="1100" dirty="0"/>
          </a:p>
          <a:p>
            <a:pPr>
              <a:spcBef>
                <a:spcPts val="0"/>
              </a:spcBef>
            </a:pPr>
            <a:r>
              <a:rPr lang="en-US" sz="2600" dirty="0">
                <a:solidFill>
                  <a:schemeClr val="tx1"/>
                </a:solidFill>
              </a:rPr>
              <a:t>Household Characteristics</a:t>
            </a:r>
          </a:p>
          <a:p>
            <a:pPr marL="730621" indent="-405902">
              <a:spcBef>
                <a:spcPts val="0"/>
              </a:spcBef>
              <a:buFont typeface="Arial" pitchFamily="34" charset="0"/>
              <a:buChar char="•"/>
            </a:pPr>
            <a:r>
              <a:rPr lang="en-US" sz="2600" dirty="0">
                <a:solidFill>
                  <a:schemeClr val="tx1"/>
                </a:solidFill>
              </a:rPr>
              <a:t>Total Households: 8,468</a:t>
            </a:r>
          </a:p>
          <a:p>
            <a:pPr marL="730621" indent="-405902">
              <a:spcBef>
                <a:spcPts val="0"/>
              </a:spcBef>
              <a:buFont typeface="Arial" pitchFamily="34" charset="0"/>
              <a:buChar char="•"/>
            </a:pPr>
            <a:r>
              <a:rPr lang="en-US" sz="2600" dirty="0">
                <a:solidFill>
                  <a:schemeClr val="tx1"/>
                </a:solidFill>
              </a:rPr>
              <a:t>Owners: 56.7%</a:t>
            </a:r>
          </a:p>
          <a:p>
            <a:pPr marL="730621" indent="-405902">
              <a:spcBef>
                <a:spcPts val="0"/>
              </a:spcBef>
              <a:buFont typeface="Arial" pitchFamily="34" charset="0"/>
              <a:buChar char="•"/>
            </a:pPr>
            <a:r>
              <a:rPr lang="en-US" sz="2600" dirty="0">
                <a:solidFill>
                  <a:schemeClr val="tx1"/>
                </a:solidFill>
              </a:rPr>
              <a:t>Renters:  43.3%</a:t>
            </a:r>
          </a:p>
          <a:p>
            <a:pPr marL="324711"/>
            <a:endParaRPr lang="en-US" sz="1100" dirty="0">
              <a:solidFill>
                <a:schemeClr val="tx1"/>
              </a:solidFill>
            </a:endParaRPr>
          </a:p>
          <a:p>
            <a:pPr>
              <a:spcBef>
                <a:spcPts val="0"/>
              </a:spcBef>
            </a:pPr>
            <a:r>
              <a:rPr lang="en-US" sz="2600" dirty="0">
                <a:solidFill>
                  <a:schemeClr val="tx1"/>
                </a:solidFill>
              </a:rPr>
              <a:t>Household Families with Own Children</a:t>
            </a:r>
          </a:p>
          <a:p>
            <a:pPr marL="737394" indent="-412656">
              <a:spcBef>
                <a:spcPts val="0"/>
              </a:spcBef>
              <a:buFont typeface="Arial" pitchFamily="34" charset="0"/>
              <a:buChar char="•"/>
            </a:pPr>
            <a:r>
              <a:rPr lang="en-US" sz="2600" dirty="0">
                <a:solidFill>
                  <a:schemeClr val="tx1"/>
                </a:solidFill>
              </a:rPr>
              <a:t>Number: 1,940 </a:t>
            </a:r>
          </a:p>
          <a:p>
            <a:pPr marL="737394" indent="-412656">
              <a:spcBef>
                <a:spcPts val="0"/>
              </a:spcBef>
              <a:buFont typeface="Arial" pitchFamily="34" charset="0"/>
              <a:buChar char="•"/>
            </a:pPr>
            <a:r>
              <a:rPr lang="en-US" sz="2600" dirty="0">
                <a:solidFill>
                  <a:schemeClr val="tx1"/>
                </a:solidFill>
              </a:rPr>
              <a:t>Percent of total: 22.8%</a:t>
            </a:r>
          </a:p>
          <a:p>
            <a:pPr marL="405902" indent="331479">
              <a:spcBef>
                <a:spcPts val="0"/>
              </a:spcBef>
              <a:buFont typeface="Arial" pitchFamily="34" charset="0"/>
              <a:buChar char="•"/>
            </a:pPr>
            <a:r>
              <a:rPr lang="en-US" sz="2600" dirty="0">
                <a:solidFill>
                  <a:schemeClr val="tx1"/>
                </a:solidFill>
              </a:rPr>
              <a:t>Male - No Wife Households: 2.9%</a:t>
            </a:r>
          </a:p>
          <a:p>
            <a:pPr marL="405902" indent="331479">
              <a:spcBef>
                <a:spcPts val="0"/>
              </a:spcBef>
              <a:buFont typeface="Arial" pitchFamily="34" charset="0"/>
              <a:buChar char="•"/>
            </a:pPr>
            <a:r>
              <a:rPr lang="en-US" sz="2600" dirty="0">
                <a:solidFill>
                  <a:schemeClr val="tx1"/>
                </a:solidFill>
              </a:rPr>
              <a:t>Female - No Husband: 9.2%</a:t>
            </a:r>
          </a:p>
          <a:p>
            <a:pPr marL="405902" indent="-405902">
              <a:buFont typeface="Arial" pitchFamily="34" charset="0"/>
              <a:buChar char="•"/>
            </a:pPr>
            <a:endParaRPr lang="en-US" sz="1100" dirty="0">
              <a:solidFill>
                <a:schemeClr val="tx1"/>
              </a:solidFill>
            </a:endParaRPr>
          </a:p>
          <a:p>
            <a:pPr marL="405902" indent="-405902">
              <a:spcBef>
                <a:spcPts val="0"/>
              </a:spcBef>
              <a:buFont typeface="Arial" pitchFamily="34" charset="0"/>
              <a:buChar char="•"/>
            </a:pPr>
            <a:r>
              <a:rPr lang="en-US" sz="2600" dirty="0">
                <a:solidFill>
                  <a:schemeClr val="tx1"/>
                </a:solidFill>
              </a:rPr>
              <a:t>High percentage of cost burdened</a:t>
            </a:r>
            <a:br>
              <a:rPr lang="en-US" sz="2600" dirty="0">
                <a:solidFill>
                  <a:schemeClr val="tx1"/>
                </a:solidFill>
              </a:rPr>
            </a:br>
            <a:r>
              <a:rPr lang="en-US" sz="2600" dirty="0">
                <a:solidFill>
                  <a:schemeClr val="tx1"/>
                </a:solidFill>
              </a:rPr>
              <a:t>households </a:t>
            </a:r>
            <a:r>
              <a:rPr lang="en-US" sz="2600" i="1" dirty="0">
                <a:solidFill>
                  <a:schemeClr val="tx1"/>
                </a:solidFill>
              </a:rPr>
              <a:t>(26.5% - 59.4% of renters earning $20,000 or less are spending 30% or more of income on housing)</a:t>
            </a:r>
          </a:p>
          <a:p>
            <a:pPr marL="405902" indent="-405902">
              <a:spcBef>
                <a:spcPts val="0"/>
              </a:spcBef>
              <a:buFont typeface="Arial" pitchFamily="34" charset="0"/>
              <a:buChar char="•"/>
            </a:pPr>
            <a:endParaRPr lang="en-US" sz="1100" dirty="0">
              <a:solidFill>
                <a:schemeClr val="tx1"/>
              </a:solidFill>
            </a:endParaRPr>
          </a:p>
          <a:p>
            <a:pPr marL="405902" indent="-405902">
              <a:spcBef>
                <a:spcPts val="0"/>
              </a:spcBef>
              <a:buFont typeface="Arial" pitchFamily="34" charset="0"/>
              <a:buChar char="•"/>
            </a:pPr>
            <a:endParaRPr lang="en-US" sz="1100" dirty="0">
              <a:solidFill>
                <a:schemeClr val="tx1"/>
              </a:solidFill>
            </a:endParaRPr>
          </a:p>
          <a:p>
            <a:pPr marL="405902" indent="-405902">
              <a:spcBef>
                <a:spcPts val="0"/>
              </a:spcBef>
              <a:buFont typeface="Arial" pitchFamily="34" charset="0"/>
              <a:buChar char="•"/>
            </a:pPr>
            <a:r>
              <a:rPr lang="en-US" sz="2600" dirty="0">
                <a:solidFill>
                  <a:schemeClr val="tx1"/>
                </a:solidFill>
              </a:rPr>
              <a:t>Quality of housing</a:t>
            </a:r>
          </a:p>
          <a:p>
            <a:pPr marL="739648" lvl="1" indent="-405902">
              <a:spcBef>
                <a:spcPts val="0"/>
              </a:spcBef>
              <a:buFont typeface="Arial" pitchFamily="34" charset="0"/>
              <a:buChar char="•"/>
            </a:pPr>
            <a:r>
              <a:rPr lang="en-US" sz="2600" dirty="0">
                <a:solidFill>
                  <a:schemeClr val="tx1"/>
                </a:solidFill>
              </a:rPr>
              <a:t>Build year  ranges  from  1960-71	</a:t>
            </a:r>
          </a:p>
          <a:p>
            <a:pPr marL="739648" lvl="1" indent="-405902">
              <a:spcBef>
                <a:spcPts val="0"/>
              </a:spcBef>
              <a:buFont typeface="Arial" pitchFamily="34" charset="0"/>
              <a:buChar char="•"/>
            </a:pPr>
            <a:r>
              <a:rPr lang="en-US" sz="2600" dirty="0">
                <a:solidFill>
                  <a:schemeClr val="tx1"/>
                </a:solidFill>
              </a:rPr>
              <a:t>Average 24.8% Mobile homes ;  CT 246.02 = 51.8% </a:t>
            </a:r>
          </a:p>
        </p:txBody>
      </p:sp>
      <p:sp>
        <p:nvSpPr>
          <p:cNvPr id="3" name="Slide Number Placeholder 2"/>
          <p:cNvSpPr>
            <a:spLocks noGrp="1"/>
          </p:cNvSpPr>
          <p:nvPr>
            <p:ph type="sldNum" sz="quarter" idx="12"/>
          </p:nvPr>
        </p:nvSpPr>
        <p:spPr>
          <a:xfrm>
            <a:off x="9970347" y="9234346"/>
            <a:ext cx="3034453" cy="519289"/>
          </a:xfrm>
        </p:spPr>
        <p:txBody>
          <a:bodyPr/>
          <a:lstStyle/>
          <a:p>
            <a:fld id="{B6F15528-21DE-4FAA-801E-634DDDAF4B2B}" type="slidenum">
              <a:rPr lang="en-US" smtClean="0">
                <a:solidFill>
                  <a:prstClr val="black">
                    <a:tint val="75000"/>
                  </a:prstClr>
                </a:solidFill>
              </a:rPr>
              <a:pPr/>
              <a:t>22</a:t>
            </a:fld>
            <a:endParaRPr lang="en-US" dirty="0">
              <a:solidFill>
                <a:prstClr val="black">
                  <a:tint val="75000"/>
                </a:prstClr>
              </a:solidFill>
            </a:endParaRPr>
          </a:p>
        </p:txBody>
      </p:sp>
      <p:sp>
        <p:nvSpPr>
          <p:cNvPr id="11" name="TextBox 10"/>
          <p:cNvSpPr txBox="1"/>
          <p:nvPr/>
        </p:nvSpPr>
        <p:spPr>
          <a:xfrm>
            <a:off x="3901475" y="9320107"/>
            <a:ext cx="9103361" cy="393954"/>
          </a:xfrm>
          <a:prstGeom prst="rect">
            <a:avLst/>
          </a:prstGeom>
          <a:noFill/>
        </p:spPr>
        <p:txBody>
          <a:bodyPr wrap="square" lIns="129884" tIns="64943" rIns="129884" bIns="64943" rtlCol="0">
            <a:spAutoFit/>
          </a:bodyPr>
          <a:lstStyle/>
          <a:p>
            <a:pPr defTabSz="1298858" eaLnBrk="1" fontAlgn="auto" hangingPunct="1">
              <a:spcBef>
                <a:spcPts val="0"/>
              </a:spcBef>
              <a:spcAft>
                <a:spcPts val="0"/>
              </a:spcAft>
            </a:pPr>
            <a:r>
              <a:rPr lang="en-US" sz="1700" dirty="0">
                <a:solidFill>
                  <a:prstClr val="black"/>
                </a:solidFill>
                <a:latin typeface="Calibri"/>
                <a:ea typeface="+mn-ea"/>
                <a:cs typeface="+mn-cs"/>
              </a:rPr>
              <a:t>Source:  US Census Bureau ACS 2007-11 (estimates) ; Florida Housing Data Clearinghouse ; PCCD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5208" y="1368008"/>
            <a:ext cx="5615709" cy="7471192"/>
          </a:xfrm>
          <a:prstGeom prst="rect">
            <a:avLst/>
          </a:prstGeom>
          <a:noFill/>
          <a:ln w="25400">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819420" y="35004"/>
            <a:ext cx="10614119" cy="1107996"/>
          </a:xfrm>
          <a:prstGeom prst="rect">
            <a:avLst/>
          </a:prstGeom>
          <a:noFill/>
        </p:spPr>
        <p:txBody>
          <a:bodyPr wrap="square" rtlCol="0">
            <a:spAutoFit/>
          </a:bodyPr>
          <a:lstStyle/>
          <a:p>
            <a:pPr algn="ctr"/>
            <a:r>
              <a:rPr lang="en-US" sz="6600" b="1" dirty="0" smtClean="0">
                <a:ln w="1905"/>
                <a:solidFill>
                  <a:schemeClr val="accent6"/>
                </a:solidFill>
                <a:effectLst>
                  <a:innerShdw blurRad="69850" dist="43180" dir="5400000">
                    <a:srgbClr val="000000">
                      <a:alpha val="65000"/>
                    </a:srgbClr>
                  </a:innerShdw>
                </a:effectLst>
                <a:latin typeface="Chalkduster"/>
                <a:ea typeface="+mj-ea"/>
                <a:cs typeface="+mj-cs"/>
              </a:rPr>
              <a:t>Housing</a:t>
            </a:r>
            <a:endParaRPr lang="en-US" sz="6600" b="1" dirty="0">
              <a:ln w="1905"/>
              <a:solidFill>
                <a:schemeClr val="accent6"/>
              </a:solidFill>
              <a:effectLst>
                <a:innerShdw blurRad="69850" dist="43180" dir="5400000">
                  <a:srgbClr val="000000">
                    <a:alpha val="65000"/>
                  </a:srgbClr>
                </a:innerShdw>
              </a:effectLst>
              <a:latin typeface="Chalkduster"/>
              <a:ea typeface="+mj-ea"/>
              <a:cs typeface="+mj-cs"/>
            </a:endParaRPr>
          </a:p>
        </p:txBody>
      </p:sp>
      <p:pic>
        <p:nvPicPr>
          <p:cNvPr id="8"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98151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990600"/>
            <a:ext cx="4009813" cy="909884"/>
          </a:xfrm>
        </p:spPr>
        <p:txBody>
          <a:bodyPr anchor="ctr"/>
          <a:lstStyle/>
          <a:p>
            <a:pPr algn="ctr"/>
            <a:r>
              <a:rPr lang="en-US" dirty="0" smtClean="0">
                <a:solidFill>
                  <a:srgbClr val="FF0000"/>
                </a:solidFill>
              </a:rPr>
              <a:t>Desired Results</a:t>
            </a:r>
            <a:endParaRPr lang="en-US" dirty="0">
              <a:solidFill>
                <a:srgbClr val="FF0000"/>
              </a:solidFill>
            </a:endParaRPr>
          </a:p>
        </p:txBody>
      </p:sp>
      <p:sp>
        <p:nvSpPr>
          <p:cNvPr id="8" name="Content Placeholder 7"/>
          <p:cNvSpPr>
            <a:spLocks noGrp="1"/>
          </p:cNvSpPr>
          <p:nvPr>
            <p:ph sz="half" idx="2"/>
          </p:nvPr>
        </p:nvSpPr>
        <p:spPr>
          <a:xfrm>
            <a:off x="325120" y="1965989"/>
            <a:ext cx="4334933" cy="6827521"/>
          </a:xfrm>
          <a:solidFill>
            <a:schemeClr val="bg1"/>
          </a:solidFill>
          <a:ln w="25400">
            <a:solidFill>
              <a:schemeClr val="tx1">
                <a:lumMod val="65000"/>
                <a:lumOff val="35000"/>
              </a:schemeClr>
            </a:solidFill>
          </a:ln>
          <a:effectLst>
            <a:outerShdw blurRad="50800" dist="38100" dir="2700000" algn="tl" rotWithShape="0">
              <a:prstClr val="black">
                <a:alpha val="40000"/>
              </a:prstClr>
            </a:outerShdw>
          </a:effectLst>
        </p:spPr>
        <p:txBody>
          <a:bodyPr anchor="t">
            <a:normAutofit/>
          </a:bodyPr>
          <a:lstStyle/>
          <a:p>
            <a:endParaRPr lang="en-US" sz="1600" dirty="0"/>
          </a:p>
          <a:p>
            <a:r>
              <a:rPr lang="en-US" sz="2800" dirty="0">
                <a:solidFill>
                  <a:schemeClr val="tx1"/>
                </a:solidFill>
              </a:rPr>
              <a:t>Increased availability of affordable housing stock at all income levels </a:t>
            </a:r>
          </a:p>
          <a:p>
            <a:endParaRPr lang="en-US" sz="1100" dirty="0">
              <a:solidFill>
                <a:schemeClr val="tx1"/>
              </a:solidFill>
            </a:endParaRPr>
          </a:p>
          <a:p>
            <a:r>
              <a:rPr lang="en-US" sz="2800" dirty="0">
                <a:solidFill>
                  <a:schemeClr val="tx1"/>
                </a:solidFill>
              </a:rPr>
              <a:t>Urban regeneration with mixed use and mixed income development </a:t>
            </a:r>
          </a:p>
          <a:p>
            <a:endParaRPr lang="en-US" sz="1100" dirty="0">
              <a:solidFill>
                <a:schemeClr val="tx1"/>
              </a:solidFill>
            </a:endParaRPr>
          </a:p>
          <a:p>
            <a:r>
              <a:rPr lang="en-US" sz="2800" dirty="0">
                <a:solidFill>
                  <a:schemeClr val="tx1"/>
                </a:solidFill>
              </a:rPr>
              <a:t>Poor quality owner-occupied and investor-owned housing stock is upgraded</a:t>
            </a:r>
            <a:endParaRPr lang="en-US" sz="1100" dirty="0">
              <a:solidFill>
                <a:schemeClr val="tx1"/>
              </a:solidFill>
            </a:endParaRPr>
          </a:p>
          <a:p>
            <a:pPr marL="0" indent="0">
              <a:buNone/>
            </a:pPr>
            <a:endParaRPr lang="en-US" sz="1100" dirty="0" smtClean="0">
              <a:solidFill>
                <a:schemeClr val="tx1"/>
              </a:solidFill>
            </a:endParaRPr>
          </a:p>
          <a:p>
            <a:r>
              <a:rPr lang="en-US" sz="2800" dirty="0" smtClean="0">
                <a:solidFill>
                  <a:schemeClr val="tx1"/>
                </a:solidFill>
              </a:rPr>
              <a:t>The </a:t>
            </a:r>
            <a:r>
              <a:rPr lang="en-US" sz="2800" dirty="0">
                <a:solidFill>
                  <a:schemeClr val="tx1"/>
                </a:solidFill>
              </a:rPr>
              <a:t>community is healthy and livable</a:t>
            </a:r>
          </a:p>
        </p:txBody>
      </p:sp>
      <p:sp>
        <p:nvSpPr>
          <p:cNvPr id="4" name="Text Placeholder 3"/>
          <p:cNvSpPr>
            <a:spLocks noGrp="1"/>
          </p:cNvSpPr>
          <p:nvPr>
            <p:ph type="body" sz="quarter" idx="3"/>
          </p:nvPr>
        </p:nvSpPr>
        <p:spPr>
          <a:xfrm>
            <a:off x="4876801" y="990600"/>
            <a:ext cx="7369387" cy="909884"/>
          </a:xfrm>
        </p:spPr>
        <p:txBody>
          <a:bodyPr anchor="ctr"/>
          <a:lstStyle/>
          <a:p>
            <a:pPr algn="ctr"/>
            <a:r>
              <a:rPr lang="en-US" dirty="0" smtClean="0">
                <a:solidFill>
                  <a:srgbClr val="FF0000"/>
                </a:solidFill>
              </a:rPr>
              <a:t>Recommendations</a:t>
            </a:r>
            <a:endParaRPr lang="en-US" dirty="0">
              <a:solidFill>
                <a:srgbClr val="FF0000"/>
              </a:solidFill>
            </a:endParaRPr>
          </a:p>
        </p:txBody>
      </p:sp>
      <p:sp>
        <p:nvSpPr>
          <p:cNvPr id="9" name="Content Placeholder 8"/>
          <p:cNvSpPr>
            <a:spLocks noGrp="1"/>
          </p:cNvSpPr>
          <p:nvPr>
            <p:ph sz="quarter" idx="4"/>
          </p:nvPr>
        </p:nvSpPr>
        <p:spPr>
          <a:xfrm>
            <a:off x="4876829" y="1965960"/>
            <a:ext cx="7477761" cy="6827520"/>
          </a:xfrm>
          <a:solidFill>
            <a:schemeClr val="bg1"/>
          </a:solidFill>
          <a:ln w="25400">
            <a:solidFill>
              <a:schemeClr val="tx1">
                <a:lumMod val="65000"/>
                <a:lumOff val="35000"/>
              </a:schemeClr>
            </a:solidFill>
          </a:ln>
          <a:effectLst>
            <a:outerShdw blurRad="50800" dist="38100" dir="2700000" algn="tl" rotWithShape="0">
              <a:prstClr val="black">
                <a:alpha val="40000"/>
              </a:prstClr>
            </a:outerShdw>
          </a:effectLst>
        </p:spPr>
        <p:txBody>
          <a:bodyPr>
            <a:noAutofit/>
          </a:bodyPr>
          <a:lstStyle/>
          <a:p>
            <a:endParaRPr lang="en-US" sz="1100" dirty="0"/>
          </a:p>
          <a:p>
            <a:r>
              <a:rPr lang="en-US" dirty="0" smtClean="0">
                <a:solidFill>
                  <a:schemeClr val="tx1"/>
                </a:solidFill>
              </a:rPr>
              <a:t>Involve the  community in no cost/low cost community improvement activities</a:t>
            </a:r>
          </a:p>
          <a:p>
            <a:pPr marL="649557" indent="-649557">
              <a:buFont typeface="+mj-lt"/>
              <a:buAutoNum type="arabicPeriod"/>
            </a:pPr>
            <a:endParaRPr lang="en-US" sz="1600" dirty="0">
              <a:solidFill>
                <a:schemeClr val="tx1"/>
              </a:solidFill>
            </a:endParaRPr>
          </a:p>
          <a:p>
            <a:r>
              <a:rPr lang="en-US" dirty="0" smtClean="0">
                <a:solidFill>
                  <a:schemeClr val="tx1"/>
                </a:solidFill>
              </a:rPr>
              <a:t>Prioritize work based on available funds and cost-benefit analysis to:</a:t>
            </a:r>
          </a:p>
          <a:p>
            <a:pPr lvl="1"/>
            <a:r>
              <a:rPr lang="en-US" sz="3400" dirty="0">
                <a:solidFill>
                  <a:schemeClr val="tx1"/>
                </a:solidFill>
              </a:rPr>
              <a:t>Produce at least 145 additional affordable housing units</a:t>
            </a:r>
          </a:p>
          <a:p>
            <a:pPr lvl="1"/>
            <a:r>
              <a:rPr lang="en-US" sz="3400" dirty="0">
                <a:solidFill>
                  <a:schemeClr val="tx1"/>
                </a:solidFill>
              </a:rPr>
              <a:t>Rehab at least 36 housing units</a:t>
            </a:r>
          </a:p>
          <a:p>
            <a:pPr lvl="1"/>
            <a:r>
              <a:rPr lang="en-US" sz="3400" dirty="0">
                <a:solidFill>
                  <a:schemeClr val="tx1"/>
                </a:solidFill>
              </a:rPr>
              <a:t>Complete at least two Livable/Healthy Communities Initiatives</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sp>
        <p:nvSpPr>
          <p:cNvPr id="11" name="TextBox 10"/>
          <p:cNvSpPr txBox="1"/>
          <p:nvPr/>
        </p:nvSpPr>
        <p:spPr>
          <a:xfrm>
            <a:off x="819420" y="35004"/>
            <a:ext cx="10614119" cy="1107996"/>
          </a:xfrm>
          <a:prstGeom prst="rect">
            <a:avLst/>
          </a:prstGeom>
          <a:noFill/>
        </p:spPr>
        <p:txBody>
          <a:bodyPr wrap="square" rtlCol="0">
            <a:spAutoFit/>
          </a:bodyPr>
          <a:lstStyle/>
          <a:p>
            <a:pPr algn="ctr"/>
            <a:r>
              <a:rPr lang="en-US" sz="6600" b="1" dirty="0" smtClean="0">
                <a:ln w="1905"/>
                <a:solidFill>
                  <a:schemeClr val="accent6"/>
                </a:solidFill>
                <a:effectLst>
                  <a:innerShdw blurRad="69850" dist="43180" dir="5400000">
                    <a:srgbClr val="000000">
                      <a:alpha val="65000"/>
                    </a:srgbClr>
                  </a:innerShdw>
                </a:effectLst>
                <a:latin typeface="Chalkduster"/>
                <a:ea typeface="+mj-ea"/>
                <a:cs typeface="+mj-cs"/>
              </a:rPr>
              <a:t>Housing</a:t>
            </a:r>
            <a:endParaRPr lang="en-US" sz="6600" b="1" dirty="0">
              <a:ln w="1905"/>
              <a:solidFill>
                <a:schemeClr val="accent6"/>
              </a:solidFill>
              <a:effectLst>
                <a:innerShdw blurRad="69850" dist="43180" dir="5400000">
                  <a:srgbClr val="000000">
                    <a:alpha val="65000"/>
                  </a:srgbClr>
                </a:innerShdw>
              </a:effectLst>
              <a:latin typeface="Chalkduster"/>
              <a:ea typeface="+mj-ea"/>
              <a:cs typeface="+mj-cs"/>
            </a:endParaRPr>
          </a:p>
        </p:txBody>
      </p:sp>
      <p:pic>
        <p:nvPicPr>
          <p:cNvPr id="12" name="Picture 5" descr="imag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3654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1" t="-1" r="-42" b="-1266"/>
          <a:stretch/>
        </p:blipFill>
        <p:spPr bwMode="auto">
          <a:xfrm>
            <a:off x="254000" y="278111"/>
            <a:ext cx="12496800" cy="9323089"/>
          </a:xfrm>
          <a:prstGeom prst="rect">
            <a:avLst/>
          </a:prstGeom>
          <a:solidFill>
            <a:schemeClr val="bg1"/>
          </a:solidFill>
          <a:ln w="25400">
            <a:solidFill>
              <a:schemeClr val="accent5">
                <a:lumMod val="50000"/>
              </a:schemeClr>
            </a:solidFill>
          </a:ln>
        </p:spPr>
      </p:pic>
      <p:pic>
        <p:nvPicPr>
          <p:cNvPr id="8"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 y="8890723"/>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6611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0439356.jpg"/>
          <p:cNvPicPr>
            <a:picLocks noChangeAspect="1"/>
          </p:cNvPicPr>
          <p:nvPr/>
        </p:nvPicPr>
        <p:blipFill>
          <a:blip r:embed="rId3" cstate="print"/>
          <a:stretch>
            <a:fillRect/>
          </a:stretch>
        </p:blipFill>
        <p:spPr>
          <a:xfrm>
            <a:off x="2811541" y="381000"/>
            <a:ext cx="7437282" cy="6682902"/>
          </a:xfrm>
          <a:prstGeom prst="roundRect">
            <a:avLst>
              <a:gd name="adj" fmla="val 8594"/>
            </a:avLst>
          </a:prstGeom>
          <a:solidFill>
            <a:srgbClr val="FFFFFF">
              <a:shade val="85000"/>
            </a:srgbClr>
          </a:solidFill>
          <a:ln w="25400">
            <a:solidFill>
              <a:schemeClr val="accent5">
                <a:lumMod val="50000"/>
              </a:schemeClr>
            </a:solidFill>
          </a:ln>
          <a:effectLst>
            <a:reflection blurRad="12700" stA="38000" endPos="28000" dist="5000" dir="5400000" sy="-100000" algn="bl" rotWithShape="0"/>
          </a:effectLst>
        </p:spPr>
      </p:pic>
      <p:graphicFrame>
        <p:nvGraphicFramePr>
          <p:cNvPr id="6" name="Diagram 5"/>
          <p:cNvGraphicFramePr/>
          <p:nvPr>
            <p:extLst>
              <p:ext uri="{D42A27DB-BD31-4B8C-83A1-F6EECF244321}">
                <p14:modId xmlns:p14="http://schemas.microsoft.com/office/powerpoint/2010/main" val="2605296140"/>
              </p:ext>
            </p:extLst>
          </p:nvPr>
        </p:nvGraphicFramePr>
        <p:xfrm>
          <a:off x="1016000" y="5605111"/>
          <a:ext cx="11065933" cy="5065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5" descr="image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3129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p:cNvSpPr>
          <p:nvPr/>
        </p:nvSpPr>
        <p:spPr bwMode="auto">
          <a:xfrm>
            <a:off x="166724" y="433390"/>
            <a:ext cx="12588875"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115" tIns="54115" rIns="54115" bIns="54115"/>
          <a:lstStyle/>
          <a:p>
            <a:pPr algn="ctr" defTabSz="1298498" eaLnBrk="1">
              <a:buClr>
                <a:srgbClr val="000000"/>
              </a:buClr>
            </a:pPr>
            <a:r>
              <a:rPr lang="en-US" sz="5100" dirty="0">
                <a:solidFill>
                  <a:schemeClr val="accent6"/>
                </a:solidFill>
                <a:latin typeface="Helvetica" charset="0"/>
                <a:ea typeface="Helvetica" charset="0"/>
                <a:cs typeface="Helvetica" charset="0"/>
                <a:sym typeface="Helvetica" charset="0"/>
              </a:rPr>
              <a:t>Thank </a:t>
            </a:r>
            <a:r>
              <a:rPr lang="en-US" sz="5100" dirty="0" smtClean="0">
                <a:solidFill>
                  <a:schemeClr val="accent6"/>
                </a:solidFill>
                <a:latin typeface="Helvetica" charset="0"/>
                <a:ea typeface="Helvetica" charset="0"/>
                <a:cs typeface="Helvetica" charset="0"/>
                <a:sym typeface="Helvetica" charset="0"/>
              </a:rPr>
              <a:t>You!</a:t>
            </a:r>
            <a:endParaRPr lang="en-US" dirty="0">
              <a:solidFill>
                <a:schemeClr val="accent6"/>
              </a:solidFill>
            </a:endParaRPr>
          </a:p>
        </p:txBody>
      </p:sp>
      <p:sp>
        <p:nvSpPr>
          <p:cNvPr id="18436" name="Rectangle 3"/>
          <p:cNvSpPr>
            <a:spLocks/>
          </p:cNvSpPr>
          <p:nvPr/>
        </p:nvSpPr>
        <p:spPr bwMode="auto">
          <a:xfrm>
            <a:off x="1629659" y="1981200"/>
            <a:ext cx="10587741" cy="609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115" tIns="54115" rIns="54115" bIns="54115"/>
          <a:lstStyle/>
          <a:p>
            <a:pPr defTabSz="1298498" eaLnBrk="1">
              <a:buClr>
                <a:srgbClr val="000000"/>
              </a:buClr>
            </a:pPr>
            <a:r>
              <a:rPr lang="en-US" sz="3800" dirty="0" smtClean="0">
                <a:solidFill>
                  <a:schemeClr val="accent6"/>
                </a:solidFill>
                <a:latin typeface="Chalkduster" charset="0"/>
                <a:ea typeface="Helvetica" charset="0"/>
                <a:cs typeface="Helvetica" charset="0"/>
                <a:sym typeface="Helvetica" charset="0"/>
              </a:rPr>
              <a:t>Denise Groesbeck, Director</a:t>
            </a:r>
            <a:endParaRPr lang="en-US" sz="2600" dirty="0">
              <a:solidFill>
                <a:schemeClr val="accent6"/>
              </a:solidFill>
              <a:latin typeface="Chalkduster" charset="0"/>
              <a:ea typeface="Helvetica" charset="0"/>
              <a:cs typeface="Helvetica" charset="0"/>
              <a:sym typeface="Helvetica" charset="0"/>
            </a:endParaRPr>
          </a:p>
          <a:p>
            <a:pPr defTabSz="1298498" eaLnBrk="1">
              <a:buClr>
                <a:srgbClr val="000000"/>
              </a:buClr>
            </a:pPr>
            <a:r>
              <a:rPr lang="en-US" sz="3800" dirty="0" smtClean="0">
                <a:solidFill>
                  <a:schemeClr val="accent6"/>
                </a:solidFill>
                <a:latin typeface="Chalkduster" charset="0"/>
                <a:ea typeface="Helvetica" charset="0"/>
                <a:cs typeface="Helvetica" charset="0"/>
                <a:sym typeface="Helvetica" charset="0"/>
              </a:rPr>
              <a:t>Research and Analytics Department</a:t>
            </a:r>
          </a:p>
          <a:p>
            <a:pPr defTabSz="1298498" eaLnBrk="1">
              <a:buClr>
                <a:srgbClr val="000000"/>
              </a:buClr>
            </a:pPr>
            <a:r>
              <a:rPr lang="en-US" sz="3800" dirty="0" smtClean="0">
                <a:solidFill>
                  <a:schemeClr val="accent6"/>
                </a:solidFill>
                <a:latin typeface="Chalkduster" charset="0"/>
                <a:ea typeface="Helvetica" charset="0"/>
                <a:cs typeface="Helvetica" charset="0"/>
                <a:sym typeface="Helvetica" charset="0"/>
              </a:rPr>
              <a:t>Juvenile </a:t>
            </a:r>
            <a:r>
              <a:rPr lang="en-US" sz="3800" dirty="0">
                <a:solidFill>
                  <a:schemeClr val="accent6"/>
                </a:solidFill>
                <a:latin typeface="Chalkduster" charset="0"/>
                <a:ea typeface="Helvetica" charset="0"/>
                <a:cs typeface="Helvetica" charset="0"/>
                <a:sym typeface="Helvetica" charset="0"/>
              </a:rPr>
              <a:t>Welfare </a:t>
            </a:r>
            <a:r>
              <a:rPr lang="en-US" sz="3800" dirty="0" smtClean="0">
                <a:solidFill>
                  <a:schemeClr val="accent6"/>
                </a:solidFill>
                <a:latin typeface="Chalkduster" charset="0"/>
                <a:ea typeface="Helvetica" charset="0"/>
                <a:cs typeface="Helvetica" charset="0"/>
                <a:sym typeface="Helvetica" charset="0"/>
              </a:rPr>
              <a:t>Board</a:t>
            </a:r>
          </a:p>
          <a:p>
            <a:pPr defTabSz="1298498" eaLnBrk="1">
              <a:buClr>
                <a:srgbClr val="000000"/>
              </a:buClr>
            </a:pPr>
            <a:r>
              <a:rPr lang="en-US" sz="3800" dirty="0" smtClean="0">
                <a:solidFill>
                  <a:schemeClr val="accent6"/>
                </a:solidFill>
                <a:latin typeface="Chalkduster" charset="0"/>
                <a:ea typeface="Helvetica" charset="0"/>
                <a:cs typeface="Helvetica" charset="0"/>
                <a:sym typeface="Helvetica" charset="0"/>
              </a:rPr>
              <a:t>dgroesbeck@jwbpinellas.org</a:t>
            </a:r>
            <a:endParaRPr lang="en-US" sz="2600" dirty="0">
              <a:solidFill>
                <a:schemeClr val="accent6"/>
              </a:solidFill>
              <a:latin typeface="Chalkduster" charset="0"/>
              <a:ea typeface="Helvetica" charset="0"/>
              <a:cs typeface="Helvetica" charset="0"/>
              <a:sym typeface="Helvetica" charset="0"/>
            </a:endParaRPr>
          </a:p>
          <a:p>
            <a:pPr defTabSz="1298498" eaLnBrk="1">
              <a:buClr>
                <a:srgbClr val="000000"/>
              </a:buClr>
            </a:pPr>
            <a:endParaRPr lang="en-US" sz="3800" dirty="0">
              <a:solidFill>
                <a:schemeClr val="accent6"/>
              </a:solidFill>
              <a:latin typeface="Chalkduster" charset="0"/>
              <a:cs typeface="Arial" pitchFamily="34" charset="0"/>
              <a:sym typeface="Arial" pitchFamily="34" charset="0"/>
            </a:endParaRPr>
          </a:p>
          <a:p>
            <a:pPr defTabSz="1298498" eaLnBrk="1">
              <a:buClr>
                <a:srgbClr val="000000"/>
              </a:buClr>
            </a:pPr>
            <a:r>
              <a:rPr lang="en-US" sz="3800" dirty="0">
                <a:solidFill>
                  <a:schemeClr val="accent6"/>
                </a:solidFill>
                <a:latin typeface="Chalkduster" charset="0"/>
                <a:ea typeface="Helvetica" charset="0"/>
                <a:cs typeface="Helvetica" charset="0"/>
                <a:sym typeface="Helvetica" charset="0"/>
              </a:rPr>
              <a:t>Joe Baldwin</a:t>
            </a:r>
            <a:endParaRPr lang="en-US" sz="2600" dirty="0">
              <a:solidFill>
                <a:schemeClr val="accent6"/>
              </a:solidFill>
              <a:latin typeface="Chalkduster" charset="0"/>
              <a:ea typeface="Helvetica" charset="0"/>
              <a:cs typeface="Helvetica" charset="0"/>
              <a:sym typeface="Helvetica" charset="0"/>
            </a:endParaRPr>
          </a:p>
          <a:p>
            <a:pPr defTabSz="1298498" eaLnBrk="1">
              <a:buClr>
                <a:srgbClr val="000000"/>
              </a:buClr>
            </a:pPr>
            <a:r>
              <a:rPr lang="en-US" sz="3800" dirty="0">
                <a:solidFill>
                  <a:schemeClr val="accent6"/>
                </a:solidFill>
                <a:latin typeface="Chalkduster" charset="0"/>
                <a:ea typeface="Helvetica" charset="0"/>
                <a:cs typeface="Helvetica" charset="0"/>
                <a:sym typeface="Helvetica" charset="0"/>
              </a:rPr>
              <a:t>Senior Researcher/Planner</a:t>
            </a:r>
          </a:p>
          <a:p>
            <a:pPr defTabSz="1298498" eaLnBrk="1">
              <a:buClr>
                <a:srgbClr val="000000"/>
              </a:buClr>
            </a:pPr>
            <a:r>
              <a:rPr lang="en-US" sz="3800" dirty="0">
                <a:solidFill>
                  <a:schemeClr val="accent6"/>
                </a:solidFill>
                <a:latin typeface="Chalkduster" charset="0"/>
                <a:ea typeface="Helvetica" charset="0"/>
                <a:cs typeface="Helvetica" charset="0"/>
                <a:sym typeface="Helvetica" charset="0"/>
              </a:rPr>
              <a:t>Research and Analytics Department</a:t>
            </a:r>
          </a:p>
          <a:p>
            <a:pPr defTabSz="1298498" eaLnBrk="1">
              <a:buClr>
                <a:srgbClr val="000000"/>
              </a:buClr>
            </a:pPr>
            <a:r>
              <a:rPr lang="en-US" sz="3800" dirty="0">
                <a:solidFill>
                  <a:schemeClr val="accent6"/>
                </a:solidFill>
                <a:latin typeface="Chalkduster" charset="0"/>
                <a:ea typeface="Helvetica" charset="0"/>
                <a:cs typeface="Helvetica" charset="0"/>
                <a:sym typeface="Helvetica" charset="0"/>
              </a:rPr>
              <a:t>Juvenile Welfare Board</a:t>
            </a:r>
            <a:endParaRPr lang="en-US" sz="2600" dirty="0">
              <a:solidFill>
                <a:schemeClr val="accent6"/>
              </a:solidFill>
              <a:latin typeface="Chalkduster" charset="0"/>
              <a:ea typeface="Helvetica" charset="0"/>
              <a:cs typeface="Helvetica" charset="0"/>
              <a:sym typeface="Helvetica" charset="0"/>
            </a:endParaRPr>
          </a:p>
          <a:p>
            <a:pPr defTabSz="1298498" eaLnBrk="1">
              <a:buClr>
                <a:srgbClr val="000000"/>
              </a:buClr>
            </a:pPr>
            <a:r>
              <a:rPr lang="en-US" sz="3800" dirty="0" smtClean="0">
                <a:solidFill>
                  <a:schemeClr val="accent6"/>
                </a:solidFill>
                <a:latin typeface="Chalkduster" charset="0"/>
                <a:ea typeface="Helvetica" charset="0"/>
                <a:cs typeface="Helvetica" charset="0"/>
                <a:sym typeface="Helvetica" charset="0"/>
              </a:rPr>
              <a:t>jbaldwin@jwbpinellas.org</a:t>
            </a:r>
          </a:p>
          <a:p>
            <a:pPr defTabSz="1298498" eaLnBrk="1">
              <a:buClr>
                <a:srgbClr val="000000"/>
              </a:buClr>
            </a:pPr>
            <a:endParaRPr lang="en-US" sz="2600" dirty="0">
              <a:solidFill>
                <a:schemeClr val="accent6"/>
              </a:solidFill>
              <a:latin typeface="Chalkduster" charset="0"/>
              <a:ea typeface="Helvetica" charset="0"/>
              <a:cs typeface="Helvetica" charset="0"/>
              <a:sym typeface="Helvetica" charset="0"/>
            </a:endParaRPr>
          </a:p>
        </p:txBody>
      </p:sp>
      <p:pic>
        <p:nvPicPr>
          <p:cNvPr id="5" name="Picture 8" descr="C:\Documents and Settings\User\Local Settings\Temporary Internet Files\Content.IE5\3MYBU2U8\MPj04384230000[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800"/>
                    </a14:imgEffect>
                    <a14:imgEffect>
                      <a14:saturation sat="80000"/>
                    </a14:imgEffect>
                  </a14:imgLayer>
                </a14:imgProps>
              </a:ext>
            </a:extLst>
          </a:blip>
          <a:stretch>
            <a:fillRect/>
          </a:stretch>
        </p:blipFill>
        <p:spPr bwMode="auto">
          <a:xfrm>
            <a:off x="7569200" y="6337857"/>
            <a:ext cx="5074317" cy="3872943"/>
          </a:xfrm>
          <a:prstGeom prst="rect">
            <a:avLst/>
          </a:prstGeom>
          <a:noFill/>
          <a:ln>
            <a:noFill/>
          </a:ln>
          <a:effectLst>
            <a:softEdge rad="635000"/>
          </a:effectLst>
          <a:scene3d>
            <a:camera prst="isometricTopUp"/>
            <a:lightRig rig="threePt" dir="t"/>
          </a:scene3d>
        </p:spPr>
      </p:pic>
      <p:pic>
        <p:nvPicPr>
          <p:cNvPr id="6" name="Picture 5" descr="image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671450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Cj03833080000[1]"/>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200" y="381000"/>
            <a:ext cx="12295145" cy="8991600"/>
          </a:xfrm>
          <a:prstGeom prst="rect">
            <a:avLst/>
          </a:prstGeom>
          <a:noFill/>
          <a:scene3d>
            <a:camera prst="orthographicFront"/>
            <a:lightRig rig="threePt" dir="t">
              <a:rot lat="0" lon="0" rev="3600000"/>
            </a:lightRig>
          </a:scene3d>
          <a:sp3d extrusionH="177800" contourW="184150" prstMaterial="matte">
            <a:bevelT/>
            <a:bevelB/>
            <a:extrusionClr>
              <a:schemeClr val="tx1">
                <a:lumMod val="75000"/>
                <a:lumOff val="25000"/>
              </a:schemeClr>
            </a:extrusionClr>
            <a:contourClr>
              <a:schemeClr val="accent5">
                <a:lumMod val="75000"/>
              </a:schemeClr>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70">
                                          <p:stCondLst>
                                            <p:cond delay="0"/>
                                          </p:stCondLst>
                                        </p:cTn>
                                        <p:tgtEl>
                                          <p:spTgt spid="2"/>
                                        </p:tgtEl>
                                      </p:cBhvr>
                                    </p:animEffect>
                                    <p:anim calcmode="lin" valueType="num">
                                      <p:cBhvr>
                                        <p:cTn id="8" dur="273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2"/>
                                        </p:tgtEl>
                                        <p:attrNameLst>
                                          <p:attrName>ppt_y</p:attrName>
                                        </p:attrNameLst>
                                      </p:cBhvr>
                                      <p:tavLst>
                                        <p:tav tm="0" fmla="#ppt_y-sin(pi*$)/81">
                                          <p:val>
                                            <p:fltVal val="0"/>
                                          </p:val>
                                        </p:tav>
                                        <p:tav tm="100000">
                                          <p:val>
                                            <p:fltVal val="1"/>
                                          </p:val>
                                        </p:tav>
                                      </p:tavLst>
                                    </p:anim>
                                    <p:animScale>
                                      <p:cBhvr>
                                        <p:cTn id="13" dur="39">
                                          <p:stCondLst>
                                            <p:cond delay="975"/>
                                          </p:stCondLst>
                                        </p:cTn>
                                        <p:tgtEl>
                                          <p:spTgt spid="2"/>
                                        </p:tgtEl>
                                      </p:cBhvr>
                                      <p:to x="100000" y="60000"/>
                                    </p:animScale>
                                    <p:animScale>
                                      <p:cBhvr>
                                        <p:cTn id="14" dur="249" decel="50000">
                                          <p:stCondLst>
                                            <p:cond delay="1014"/>
                                          </p:stCondLst>
                                        </p:cTn>
                                        <p:tgtEl>
                                          <p:spTgt spid="2"/>
                                        </p:tgtEl>
                                      </p:cBhvr>
                                      <p:to x="100000" y="100000"/>
                                    </p:animScale>
                                    <p:animScale>
                                      <p:cBhvr>
                                        <p:cTn id="15" dur="39">
                                          <p:stCondLst>
                                            <p:cond delay="1968"/>
                                          </p:stCondLst>
                                        </p:cTn>
                                        <p:tgtEl>
                                          <p:spTgt spid="2"/>
                                        </p:tgtEl>
                                      </p:cBhvr>
                                      <p:to x="100000" y="80000"/>
                                    </p:animScale>
                                    <p:animScale>
                                      <p:cBhvr>
                                        <p:cTn id="16" dur="249" decel="50000">
                                          <p:stCondLst>
                                            <p:cond delay="2007"/>
                                          </p:stCondLst>
                                        </p:cTn>
                                        <p:tgtEl>
                                          <p:spTgt spid="2"/>
                                        </p:tgtEl>
                                      </p:cBhvr>
                                      <p:to x="100000" y="100000"/>
                                    </p:animScale>
                                    <p:animScale>
                                      <p:cBhvr>
                                        <p:cTn id="17" dur="39">
                                          <p:stCondLst>
                                            <p:cond delay="2463"/>
                                          </p:stCondLst>
                                        </p:cTn>
                                        <p:tgtEl>
                                          <p:spTgt spid="2"/>
                                        </p:tgtEl>
                                      </p:cBhvr>
                                      <p:to x="100000" y="90000"/>
                                    </p:animScale>
                                    <p:animScale>
                                      <p:cBhvr>
                                        <p:cTn id="18" dur="249" decel="50000">
                                          <p:stCondLst>
                                            <p:cond delay="2502"/>
                                          </p:stCondLst>
                                        </p:cTn>
                                        <p:tgtEl>
                                          <p:spTgt spid="2"/>
                                        </p:tgtEl>
                                      </p:cBhvr>
                                      <p:to x="100000" y="100000"/>
                                    </p:animScale>
                                    <p:animScale>
                                      <p:cBhvr>
                                        <p:cTn id="19" dur="39">
                                          <p:stCondLst>
                                            <p:cond delay="2712"/>
                                          </p:stCondLst>
                                        </p:cTn>
                                        <p:tgtEl>
                                          <p:spTgt spid="2"/>
                                        </p:tgtEl>
                                      </p:cBhvr>
                                      <p:to x="100000" y="95000"/>
                                    </p:animScale>
                                    <p:animScale>
                                      <p:cBhvr>
                                        <p:cTn id="20" dur="249" decel="50000">
                                          <p:stCondLst>
                                            <p:cond delay="2751"/>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570057"/>
            <a:ext cx="6095999" cy="8726343"/>
          </a:xfrm>
          <a:prstGeom prst="rect">
            <a:avLst/>
          </a:prstGeom>
          <a:noFill/>
          <a:ln w="25400">
            <a:solidFill>
              <a:schemeClr val="accent5">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807200" y="304800"/>
            <a:ext cx="5791200" cy="9140964"/>
          </a:xfrm>
          <a:prstGeom prst="rect">
            <a:avLst/>
          </a:prstGeom>
          <a:noFill/>
        </p:spPr>
        <p:txBody>
          <a:bodyPr wrap="square" rtlCol="0">
            <a:spAutoFit/>
          </a:bodyPr>
          <a:lstStyle/>
          <a:p>
            <a:r>
              <a:rPr lang="en-US" sz="4800" b="1" dirty="0" smtClean="0"/>
              <a:t>Tracks</a:t>
            </a:r>
          </a:p>
          <a:p>
            <a:endParaRPr lang="en-US" sz="1800" b="1" dirty="0"/>
          </a:p>
          <a:p>
            <a:r>
              <a:rPr lang="en-US" sz="1800" b="1" dirty="0" smtClean="0"/>
              <a:t>Housing </a:t>
            </a:r>
            <a:r>
              <a:rPr lang="en-US" sz="1800" b="1" dirty="0"/>
              <a:t>and Community Development</a:t>
            </a:r>
            <a:r>
              <a:rPr lang="en-US" sz="1800" dirty="0"/>
              <a:t>: </a:t>
            </a:r>
            <a:r>
              <a:rPr lang="en-US" sz="1800" dirty="0" smtClean="0"/>
              <a:t>How </a:t>
            </a:r>
            <a:r>
              <a:rPr lang="en-US" sz="1800" dirty="0"/>
              <a:t>indicators can be used to identify and address impacts to community health such as sprawl, urban blight, affordable housing, smart growth. </a:t>
            </a:r>
            <a:endParaRPr lang="en-US" sz="1800" dirty="0" smtClean="0"/>
          </a:p>
          <a:p>
            <a:endParaRPr lang="en-US" sz="1800" dirty="0"/>
          </a:p>
          <a:p>
            <a:r>
              <a:rPr lang="en-US" sz="1800" b="1" dirty="0"/>
              <a:t>Health</a:t>
            </a:r>
            <a:r>
              <a:rPr lang="en-US" sz="1800" dirty="0"/>
              <a:t>: Presentations and case studies on the challenges and successes of local health innovators – community residents, public and private agencies, and </a:t>
            </a:r>
            <a:r>
              <a:rPr lang="en-US" sz="1800" dirty="0" smtClean="0"/>
              <a:t>foundations.</a:t>
            </a:r>
          </a:p>
          <a:p>
            <a:endParaRPr lang="en-US" sz="1800" dirty="0"/>
          </a:p>
          <a:p>
            <a:r>
              <a:rPr lang="en-US" sz="1800" b="1" dirty="0"/>
              <a:t>Sustainability</a:t>
            </a:r>
            <a:r>
              <a:rPr lang="en-US" sz="1800" dirty="0"/>
              <a:t>: </a:t>
            </a:r>
            <a:r>
              <a:rPr lang="en-US" sz="1800" dirty="0" smtClean="0"/>
              <a:t>Case </a:t>
            </a:r>
            <a:r>
              <a:rPr lang="en-US" sz="1800" dirty="0"/>
              <a:t>studies and tools on how indicators can serve the challenges of setting and moving toward sustainability, climate neutrality, happiness and enhanced quality of life, and other holistic goals in our communities</a:t>
            </a:r>
            <a:r>
              <a:rPr lang="en-US" sz="1800" dirty="0" smtClean="0"/>
              <a:t>.. </a:t>
            </a:r>
            <a:r>
              <a:rPr lang="en-US" sz="1800" dirty="0"/>
              <a:t> </a:t>
            </a:r>
          </a:p>
          <a:p>
            <a:endParaRPr lang="en-US" sz="1800" b="1" dirty="0" smtClean="0"/>
          </a:p>
          <a:p>
            <a:r>
              <a:rPr lang="en-US" sz="1800" b="1" dirty="0" smtClean="0"/>
              <a:t>Equity </a:t>
            </a:r>
            <a:r>
              <a:rPr lang="en-US" sz="1800" b="1" dirty="0"/>
              <a:t>and Ethics</a:t>
            </a:r>
            <a:r>
              <a:rPr lang="en-US" sz="1800" dirty="0"/>
              <a:t>: Presentations explore ethical issues related to data ownership and how the relative disparity in income distribution and access to resources and data in communities affect progress on many levels</a:t>
            </a:r>
            <a:r>
              <a:rPr lang="en-US" sz="1800" dirty="0" smtClean="0"/>
              <a:t>.</a:t>
            </a:r>
            <a:endParaRPr lang="en-US" sz="1800" dirty="0"/>
          </a:p>
          <a:p>
            <a:endParaRPr lang="en-US" sz="1800" b="1" dirty="0" smtClean="0"/>
          </a:p>
          <a:p>
            <a:r>
              <a:rPr lang="en-US" sz="1800" b="1" dirty="0" smtClean="0"/>
              <a:t>Tools </a:t>
            </a:r>
            <a:r>
              <a:rPr lang="en-US" sz="1800" b="1" dirty="0"/>
              <a:t>for Impact:</a:t>
            </a:r>
            <a:r>
              <a:rPr lang="en-US" sz="1800" dirty="0"/>
              <a:t> </a:t>
            </a:r>
            <a:r>
              <a:rPr lang="en-US" sz="1800" dirty="0" smtClean="0"/>
              <a:t>Review </a:t>
            </a:r>
            <a:r>
              <a:rPr lang="en-US" sz="1800" dirty="0"/>
              <a:t>and description of the most appropriate and effective tools to develop and maintain successful indicator projects; collect, organize and report data; identify the scale and impact of a project; engage the public and stakeholders; move from data to action. </a:t>
            </a:r>
          </a:p>
          <a:p>
            <a:endParaRPr lang="en-US" sz="1800" dirty="0"/>
          </a:p>
        </p:txBody>
      </p:sp>
    </p:spTree>
    <p:extLst>
      <p:ext uri="{BB962C8B-B14F-4D97-AF65-F5344CB8AC3E}">
        <p14:creationId xmlns:p14="http://schemas.microsoft.com/office/powerpoint/2010/main" val="3324618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76200"/>
            <a:ext cx="11704320" cy="1625600"/>
          </a:xfrm>
        </p:spPr>
        <p:txBody>
          <a:bodyPr>
            <a:normAutofit/>
          </a:bodyPr>
          <a:lstStyle/>
          <a:p>
            <a:r>
              <a:rPr lang="en-US" sz="6600" dirty="0" smtClean="0">
                <a:solidFill>
                  <a:schemeClr val="accent6"/>
                </a:solidFill>
                <a:latin typeface="Chalkduster"/>
              </a:rPr>
              <a:t>Pinellas County Fast Facts</a:t>
            </a:r>
            <a:endParaRPr lang="en-US" sz="6600" dirty="0">
              <a:solidFill>
                <a:schemeClr val="accent6"/>
              </a:solidFill>
              <a:latin typeface="Chalkduster"/>
            </a:endParaRPr>
          </a:p>
        </p:txBody>
      </p:sp>
      <p:sp>
        <p:nvSpPr>
          <p:cNvPr id="6" name="Content Placeholder 5"/>
          <p:cNvSpPr>
            <a:spLocks noGrp="1"/>
          </p:cNvSpPr>
          <p:nvPr>
            <p:ph sz="quarter" idx="4"/>
          </p:nvPr>
        </p:nvSpPr>
        <p:spPr>
          <a:xfrm>
            <a:off x="6606260" y="1447800"/>
            <a:ext cx="5748302" cy="8153400"/>
          </a:xfrm>
        </p:spPr>
        <p:txBody>
          <a:bodyPr/>
          <a:lstStyle/>
          <a:p>
            <a:pPr marL="342900" indent="-342900">
              <a:spcAft>
                <a:spcPts val="1200"/>
              </a:spcAft>
            </a:pPr>
            <a:r>
              <a:rPr lang="en-US" sz="3600" dirty="0">
                <a:solidFill>
                  <a:schemeClr val="accent2">
                    <a:lumMod val="75000"/>
                  </a:schemeClr>
                </a:solidFill>
                <a:latin typeface="Chalkduster" charset="0"/>
                <a:ea typeface="Chalkduster" charset="0"/>
                <a:cs typeface="Chalkduster" charset="0"/>
              </a:rPr>
              <a:t>Population = </a:t>
            </a:r>
            <a:r>
              <a:rPr lang="en-US" sz="3600" dirty="0" smtClean="0">
                <a:solidFill>
                  <a:schemeClr val="accent2">
                    <a:lumMod val="75000"/>
                  </a:schemeClr>
                </a:solidFill>
                <a:latin typeface="Chalkduster" charset="0"/>
                <a:ea typeface="Chalkduster" charset="0"/>
                <a:cs typeface="Chalkduster" charset="0"/>
              </a:rPr>
              <a:t>916,542</a:t>
            </a:r>
          </a:p>
          <a:p>
            <a:pPr marL="342900" indent="-342900">
              <a:spcAft>
                <a:spcPts val="1200"/>
              </a:spcAft>
            </a:pPr>
            <a:r>
              <a:rPr lang="en-US" sz="3600" dirty="0" smtClean="0">
                <a:solidFill>
                  <a:schemeClr val="accent2">
                    <a:lumMod val="75000"/>
                  </a:schemeClr>
                </a:solidFill>
                <a:latin typeface="Chalkduster" charset="0"/>
                <a:ea typeface="Chalkduster" charset="0"/>
                <a:cs typeface="Chalkduster" charset="0"/>
              </a:rPr>
              <a:t>Land Area = </a:t>
            </a:r>
            <a:r>
              <a:rPr lang="en-US" sz="3600" dirty="0">
                <a:solidFill>
                  <a:schemeClr val="accent2">
                    <a:lumMod val="75000"/>
                  </a:schemeClr>
                </a:solidFill>
                <a:latin typeface="Chalkduster" charset="0"/>
                <a:ea typeface="Chalkduster" charset="0"/>
                <a:cs typeface="Chalkduster" charset="0"/>
              </a:rPr>
              <a:t>279.92 square miles</a:t>
            </a:r>
          </a:p>
          <a:p>
            <a:pPr marL="342900" indent="-342900">
              <a:spcAft>
                <a:spcPts val="1200"/>
              </a:spcAft>
            </a:pPr>
            <a:r>
              <a:rPr lang="en-US" sz="3600" dirty="0" smtClean="0">
                <a:solidFill>
                  <a:schemeClr val="accent2">
                    <a:lumMod val="75000"/>
                  </a:schemeClr>
                </a:solidFill>
                <a:latin typeface="Chalkduster" charset="0"/>
                <a:ea typeface="Chalkduster" charset="0"/>
                <a:cs typeface="Chalkduster" charset="0"/>
              </a:rPr>
              <a:t>Population Density = 3,274/square</a:t>
            </a:r>
            <a:r>
              <a:rPr lang="en-US" sz="3600" dirty="0">
                <a:solidFill>
                  <a:schemeClr val="accent2">
                    <a:lumMod val="75000"/>
                  </a:schemeClr>
                </a:solidFill>
                <a:latin typeface="Chalkduster" charset="0"/>
                <a:ea typeface="Chalkduster" charset="0"/>
                <a:cs typeface="Chalkduster" charset="0"/>
              </a:rPr>
              <a:t> </a:t>
            </a:r>
            <a:r>
              <a:rPr lang="en-US" sz="3600" dirty="0" smtClean="0">
                <a:solidFill>
                  <a:schemeClr val="accent2">
                    <a:lumMod val="75000"/>
                  </a:schemeClr>
                </a:solidFill>
                <a:latin typeface="Chalkduster" charset="0"/>
                <a:ea typeface="Chalkduster" charset="0"/>
                <a:cs typeface="Chalkduster" charset="0"/>
              </a:rPr>
              <a:t>mile</a:t>
            </a:r>
            <a:r>
              <a:rPr lang="en-US" sz="3600" dirty="0">
                <a:solidFill>
                  <a:schemeClr val="accent2">
                    <a:lumMod val="75000"/>
                  </a:schemeClr>
                </a:solidFill>
                <a:latin typeface="Chalkduster" charset="0"/>
                <a:ea typeface="Chalkduster" charset="0"/>
                <a:cs typeface="Chalkduster" charset="0"/>
              </a:rPr>
              <a:t> </a:t>
            </a:r>
            <a:endParaRPr lang="en-US" sz="3600" dirty="0" smtClean="0">
              <a:solidFill>
                <a:schemeClr val="accent2">
                  <a:lumMod val="75000"/>
                </a:schemeClr>
              </a:solidFill>
              <a:latin typeface="Chalkduster" charset="0"/>
              <a:ea typeface="Chalkduster" charset="0"/>
              <a:cs typeface="Chalkduster" charset="0"/>
            </a:endParaRPr>
          </a:p>
          <a:p>
            <a:pPr marL="342900" indent="-342900">
              <a:spcAft>
                <a:spcPts val="1200"/>
              </a:spcAft>
            </a:pPr>
            <a:r>
              <a:rPr lang="en-US" sz="3600" dirty="0">
                <a:solidFill>
                  <a:schemeClr val="accent2">
                    <a:lumMod val="75000"/>
                  </a:schemeClr>
                </a:solidFill>
                <a:latin typeface="Chalkduster" charset="0"/>
                <a:ea typeface="Chalkduster" charset="0"/>
                <a:cs typeface="Chalkduster" charset="0"/>
              </a:rPr>
              <a:t>82.1% </a:t>
            </a:r>
            <a:r>
              <a:rPr lang="en-US" sz="3600" dirty="0" smtClean="0">
                <a:solidFill>
                  <a:schemeClr val="accent2">
                    <a:lumMod val="75000"/>
                  </a:schemeClr>
                </a:solidFill>
                <a:latin typeface="Chalkduster" charset="0"/>
                <a:ea typeface="Chalkduster" charset="0"/>
                <a:cs typeface="Chalkduster" charset="0"/>
              </a:rPr>
              <a:t>White</a:t>
            </a:r>
          </a:p>
          <a:p>
            <a:pPr marL="342900" indent="-342900">
              <a:spcAft>
                <a:spcPts val="1200"/>
              </a:spcAft>
            </a:pPr>
            <a:r>
              <a:rPr lang="en-US" sz="3600" dirty="0" smtClean="0">
                <a:solidFill>
                  <a:schemeClr val="accent2">
                    <a:lumMod val="75000"/>
                  </a:schemeClr>
                </a:solidFill>
                <a:latin typeface="Chalkduster" charset="0"/>
                <a:ea typeface="Chalkduster" charset="0"/>
                <a:cs typeface="Chalkduster" charset="0"/>
              </a:rPr>
              <a:t>12.6% at or below FPL</a:t>
            </a:r>
            <a:endParaRPr lang="en-US" sz="3600" dirty="0">
              <a:solidFill>
                <a:schemeClr val="accent2">
                  <a:lumMod val="75000"/>
                </a:schemeClr>
              </a:solidFill>
              <a:latin typeface="Chalkduster" charset="0"/>
              <a:ea typeface="Chalkduster" charset="0"/>
              <a:cs typeface="Chalkduster" charset="0"/>
            </a:endParaRPr>
          </a:p>
          <a:p>
            <a:pPr marL="342900" indent="-342900">
              <a:spcAft>
                <a:spcPts val="1200"/>
              </a:spcAft>
            </a:pPr>
            <a:r>
              <a:rPr lang="en-US" sz="3600" dirty="0" smtClean="0">
                <a:solidFill>
                  <a:schemeClr val="accent2">
                    <a:lumMod val="75000"/>
                  </a:schemeClr>
                </a:solidFill>
                <a:latin typeface="Chalkduster" charset="0"/>
                <a:ea typeface="Chalkduster" charset="0"/>
                <a:cs typeface="Chalkduster" charset="0"/>
              </a:rPr>
              <a:t>25 </a:t>
            </a:r>
            <a:r>
              <a:rPr lang="en-US" sz="3600" dirty="0">
                <a:solidFill>
                  <a:schemeClr val="accent2">
                    <a:lumMod val="75000"/>
                  </a:schemeClr>
                </a:solidFill>
                <a:latin typeface="Chalkduster" charset="0"/>
                <a:ea typeface="Chalkduster" charset="0"/>
                <a:cs typeface="Chalkduster" charset="0"/>
              </a:rPr>
              <a:t>Governmental Bodies </a:t>
            </a:r>
          </a:p>
          <a:p>
            <a:pPr marL="342900" indent="-342900">
              <a:spcAft>
                <a:spcPts val="1200"/>
              </a:spcAft>
            </a:pPr>
            <a:r>
              <a:rPr lang="en-US" sz="3600" dirty="0" smtClean="0">
                <a:solidFill>
                  <a:schemeClr val="accent2">
                    <a:lumMod val="75000"/>
                  </a:schemeClr>
                </a:solidFill>
                <a:latin typeface="Chalkduster" charset="0"/>
                <a:ea typeface="Chalkduster" charset="0"/>
                <a:cs typeface="Chalkduster" charset="0"/>
              </a:rPr>
              <a:t>Need </a:t>
            </a:r>
            <a:r>
              <a:rPr lang="en-US" sz="3600" dirty="0">
                <a:solidFill>
                  <a:schemeClr val="accent2">
                    <a:lumMod val="75000"/>
                  </a:schemeClr>
                </a:solidFill>
                <a:latin typeface="Chalkduster" charset="0"/>
                <a:ea typeface="Chalkduster" charset="0"/>
                <a:cs typeface="Chalkduster" charset="0"/>
              </a:rPr>
              <a:t>for Close Intergovernmental Collaboration </a:t>
            </a:r>
          </a:p>
          <a:p>
            <a:endParaRPr lang="en-US" sz="3600" dirty="0">
              <a:solidFill>
                <a:schemeClr val="accent2">
                  <a:lumMod val="75000"/>
                </a:schemeClr>
              </a:solidFill>
              <a:latin typeface="Chalkduster" charset="0"/>
              <a:ea typeface="Chalkduster" charset="0"/>
              <a:cs typeface="Chalkduster" charset="0"/>
            </a:endParaRPr>
          </a:p>
        </p:txBody>
      </p:sp>
      <p:pic>
        <p:nvPicPr>
          <p:cNvPr id="7" name="Picture 5" descr="Pinellas County Municipalitie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5600" y="982868"/>
            <a:ext cx="3962400" cy="89376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69866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28600"/>
            <a:ext cx="11704320" cy="1625600"/>
          </a:xfrm>
        </p:spPr>
        <p:txBody>
          <a:bodyPr>
            <a:normAutofit/>
          </a:bodyPr>
          <a:lstStyle/>
          <a:p>
            <a:r>
              <a:rPr lang="en-US" sz="6600" dirty="0">
                <a:solidFill>
                  <a:schemeClr val="accent6"/>
                </a:solidFill>
                <a:latin typeface="Chalkduster"/>
              </a:rPr>
              <a:t>What Do We </a:t>
            </a:r>
            <a:r>
              <a:rPr lang="en-US" sz="6600" dirty="0" smtClean="0">
                <a:solidFill>
                  <a:schemeClr val="accent6"/>
                </a:solidFill>
                <a:latin typeface="Chalkduster"/>
              </a:rPr>
              <a:t>Do?</a:t>
            </a:r>
            <a:endParaRPr lang="en-US" sz="6600" dirty="0">
              <a:solidFill>
                <a:schemeClr val="accent6"/>
              </a:solidFill>
              <a:latin typeface="Chalkduster"/>
            </a:endParaRPr>
          </a:p>
        </p:txBody>
      </p:sp>
      <p:sp>
        <p:nvSpPr>
          <p:cNvPr id="4" name="Content Placeholder 3"/>
          <p:cNvSpPr>
            <a:spLocks noGrp="1"/>
          </p:cNvSpPr>
          <p:nvPr>
            <p:ph idx="1"/>
          </p:nvPr>
        </p:nvSpPr>
        <p:spPr>
          <a:xfrm>
            <a:off x="635000" y="1752600"/>
            <a:ext cx="11704320" cy="7391399"/>
          </a:xfrm>
        </p:spPr>
        <p:txBody>
          <a:bodyPr/>
          <a:lstStyle/>
          <a:p>
            <a:pPr>
              <a:spcAft>
                <a:spcPts val="1200"/>
              </a:spcAft>
            </a:pPr>
            <a:r>
              <a:rPr lang="en-US" sz="3600" dirty="0" smtClean="0">
                <a:solidFill>
                  <a:schemeClr val="accent2">
                    <a:lumMod val="75000"/>
                  </a:schemeClr>
                </a:solidFill>
                <a:latin typeface="Chalkduster" charset="0"/>
                <a:ea typeface="Chalkduster" charset="0"/>
                <a:cs typeface="Chalkduster" charset="0"/>
              </a:rPr>
              <a:t>Focus on services to children and families, with an emphasis on prevention and early intervention</a:t>
            </a:r>
          </a:p>
          <a:p>
            <a:pPr>
              <a:spcAft>
                <a:spcPts val="1200"/>
              </a:spcAft>
            </a:pPr>
            <a:r>
              <a:rPr lang="en-US" sz="3600" dirty="0" smtClean="0">
                <a:solidFill>
                  <a:schemeClr val="accent2">
                    <a:lumMod val="75000"/>
                  </a:schemeClr>
                </a:solidFill>
                <a:latin typeface="Chalkduster" charset="0"/>
                <a:ea typeface="Chalkduster" charset="0"/>
                <a:cs typeface="Chalkduster" charset="0"/>
              </a:rPr>
              <a:t>Fund promising practices and evidence-based initiatives</a:t>
            </a:r>
          </a:p>
          <a:p>
            <a:pPr>
              <a:spcAft>
                <a:spcPts val="1200"/>
              </a:spcAft>
            </a:pPr>
            <a:r>
              <a:rPr lang="en-US" sz="3600" dirty="0" smtClean="0">
                <a:solidFill>
                  <a:schemeClr val="accent2">
                    <a:lumMod val="75000"/>
                  </a:schemeClr>
                </a:solidFill>
                <a:latin typeface="Chalkduster" charset="0"/>
                <a:ea typeface="Chalkduster" charset="0"/>
                <a:cs typeface="Chalkduster" charset="0"/>
              </a:rPr>
              <a:t>Employ data-driven decision making</a:t>
            </a:r>
          </a:p>
          <a:p>
            <a:pPr>
              <a:spcAft>
                <a:spcPts val="1200"/>
              </a:spcAft>
            </a:pPr>
            <a:r>
              <a:rPr lang="en-US" sz="3600" dirty="0" smtClean="0">
                <a:solidFill>
                  <a:schemeClr val="accent2">
                    <a:lumMod val="75000"/>
                  </a:schemeClr>
                </a:solidFill>
                <a:latin typeface="Chalkduster" charset="0"/>
                <a:ea typeface="Chalkduster" charset="0"/>
                <a:cs typeface="Chalkduster" charset="0"/>
              </a:rPr>
              <a:t>Support a network of neighborhood family centers in distressed areas &amp; community councils </a:t>
            </a:r>
          </a:p>
          <a:p>
            <a:pPr>
              <a:spcAft>
                <a:spcPts val="1200"/>
              </a:spcAft>
            </a:pPr>
            <a:r>
              <a:rPr lang="en-US" sz="3600" dirty="0" smtClean="0">
                <a:solidFill>
                  <a:schemeClr val="accent2">
                    <a:lumMod val="75000"/>
                  </a:schemeClr>
                </a:solidFill>
                <a:latin typeface="Chalkduster" charset="0"/>
                <a:ea typeface="Chalkduster" charset="0"/>
                <a:cs typeface="Chalkduster" charset="0"/>
              </a:rPr>
              <a:t>Foster partnerships and collaboration in data sharing, research, funding, and policy initiatives to improve quality-of-life conditions</a:t>
            </a:r>
          </a:p>
          <a:p>
            <a:pPr>
              <a:spcAft>
                <a:spcPts val="1200"/>
              </a:spcAft>
            </a:pPr>
            <a:endParaRPr lang="en-US" sz="3600" dirty="0">
              <a:solidFill>
                <a:schemeClr val="accent2">
                  <a:lumMod val="75000"/>
                </a:schemeClr>
              </a:solidFill>
              <a:latin typeface="Chalkduster" charset="0"/>
              <a:ea typeface="Chalkduster" charset="0"/>
              <a:cs typeface="Chalkduster" charset="0"/>
            </a:endParaRPr>
          </a:p>
        </p:txBody>
      </p:sp>
      <p:graphicFrame>
        <p:nvGraphicFramePr>
          <p:cNvPr id="3" name="Diagram 2"/>
          <p:cNvGraphicFramePr/>
          <p:nvPr>
            <p:extLst>
              <p:ext uri="{D42A27DB-BD31-4B8C-83A1-F6EECF244321}">
                <p14:modId xmlns:p14="http://schemas.microsoft.com/office/powerpoint/2010/main" val="708556222"/>
              </p:ext>
            </p:extLst>
          </p:nvPr>
        </p:nvGraphicFramePr>
        <p:xfrm>
          <a:off x="2311400" y="8534400"/>
          <a:ext cx="8915400" cy="83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5" descr="image4.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28874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600" y="187404"/>
            <a:ext cx="13868400" cy="1107996"/>
          </a:xfrm>
          <a:prstGeom prst="rect">
            <a:avLst/>
          </a:prstGeom>
          <a:noFill/>
        </p:spPr>
        <p:txBody>
          <a:bodyPr wrap="square" rtlCol="0">
            <a:spAutoFit/>
          </a:bodyPr>
          <a:lstStyle/>
          <a:p>
            <a:pPr marL="456610" lvl="1" algn="ctr" defTabSz="1298498" eaLnBrk="1">
              <a:buClr>
                <a:srgbClr val="000000"/>
              </a:buClr>
            </a:pPr>
            <a:r>
              <a:rPr lang="en-US" sz="6600" b="1" dirty="0" smtClean="0">
                <a:ln w="1905"/>
                <a:solidFill>
                  <a:schemeClr val="accent6"/>
                </a:solidFill>
                <a:effectLst>
                  <a:innerShdw blurRad="69850" dist="43180" dir="5400000">
                    <a:srgbClr val="000000">
                      <a:alpha val="65000"/>
                    </a:srgbClr>
                  </a:innerShdw>
                </a:effectLst>
                <a:latin typeface="Chalkduster"/>
                <a:ea typeface="+mj-ea"/>
                <a:cs typeface="+mj-cs"/>
              </a:rPr>
              <a:t>Research &amp; Analyses</a:t>
            </a:r>
            <a:endParaRPr lang="en-US" sz="6600" b="1" dirty="0">
              <a:ln w="1905"/>
              <a:solidFill>
                <a:schemeClr val="accent6"/>
              </a:solidFill>
              <a:effectLst>
                <a:innerShdw blurRad="69850" dist="43180" dir="5400000">
                  <a:srgbClr val="000000">
                    <a:alpha val="65000"/>
                  </a:srgbClr>
                </a:innerShdw>
              </a:effectLst>
              <a:latin typeface="Chalkduster"/>
              <a:ea typeface="+mj-ea"/>
              <a:cs typeface="+mj-cs"/>
            </a:endParaRPr>
          </a:p>
        </p:txBody>
      </p:sp>
      <p:sp>
        <p:nvSpPr>
          <p:cNvPr id="4" name="TextBox 3"/>
          <p:cNvSpPr txBox="1"/>
          <p:nvPr/>
        </p:nvSpPr>
        <p:spPr>
          <a:xfrm>
            <a:off x="1473200" y="2534245"/>
            <a:ext cx="10134600" cy="5847755"/>
          </a:xfrm>
          <a:prstGeom prst="rect">
            <a:avLst/>
          </a:prstGeom>
          <a:noFill/>
        </p:spPr>
        <p:txBody>
          <a:bodyPr wrap="square" rtlCol="0">
            <a:spAutoFit/>
          </a:bodyPr>
          <a:lstStyle/>
          <a:p>
            <a:pPr marL="571500" indent="-571500">
              <a:spcAft>
                <a:spcPts val="1200"/>
              </a:spcAft>
              <a:buFont typeface="Arial" pitchFamily="34" charset="0"/>
              <a:buChar char="•"/>
            </a:pPr>
            <a:r>
              <a:rPr lang="en-US" dirty="0">
                <a:solidFill>
                  <a:schemeClr val="accent2">
                    <a:lumMod val="75000"/>
                  </a:schemeClr>
                </a:solidFill>
                <a:latin typeface="Chalkduster" charset="0"/>
                <a:ea typeface="Chalkduster" charset="0"/>
                <a:cs typeface="Chalkduster" charset="0"/>
              </a:rPr>
              <a:t>Carrera Integrated School Model – school-based teen pregnancy </a:t>
            </a:r>
            <a:r>
              <a:rPr lang="en-US" dirty="0" smtClean="0">
                <a:solidFill>
                  <a:schemeClr val="accent2">
                    <a:lumMod val="75000"/>
                  </a:schemeClr>
                </a:solidFill>
                <a:latin typeface="Chalkduster" charset="0"/>
                <a:ea typeface="Chalkduster" charset="0"/>
                <a:cs typeface="Chalkduster" charset="0"/>
              </a:rPr>
              <a:t>prevention</a:t>
            </a:r>
          </a:p>
          <a:p>
            <a:pPr marL="571500" indent="-571500">
              <a:spcAft>
                <a:spcPts val="1200"/>
              </a:spcAft>
              <a:buFont typeface="Arial" pitchFamily="34" charset="0"/>
              <a:buChar char="•"/>
            </a:pPr>
            <a:r>
              <a:rPr lang="en-US" dirty="0" smtClean="0">
                <a:solidFill>
                  <a:schemeClr val="accent2">
                    <a:lumMod val="75000"/>
                  </a:schemeClr>
                </a:solidFill>
                <a:latin typeface="Chalkduster" charset="0"/>
                <a:ea typeface="Chalkduster" charset="0"/>
                <a:cs typeface="Chalkduster" charset="0"/>
              </a:rPr>
              <a:t>21 Century Community Learning Center</a:t>
            </a:r>
          </a:p>
          <a:p>
            <a:pPr marL="571500" indent="-571500">
              <a:spcAft>
                <a:spcPts val="1200"/>
              </a:spcAft>
              <a:buFont typeface="Arial" pitchFamily="34" charset="0"/>
              <a:buChar char="•"/>
            </a:pPr>
            <a:r>
              <a:rPr lang="en-US" dirty="0" smtClean="0">
                <a:solidFill>
                  <a:schemeClr val="accent2">
                    <a:lumMod val="75000"/>
                  </a:schemeClr>
                </a:solidFill>
                <a:latin typeface="Chalkduster" charset="0"/>
                <a:ea typeface="Chalkduster" charset="0"/>
                <a:cs typeface="Chalkduster" charset="0"/>
              </a:rPr>
              <a:t>Longitudinal evaluation of social and academic outcomes in partnership with Pinellas County Schools</a:t>
            </a:r>
          </a:p>
          <a:p>
            <a:pPr marL="571500" indent="-571500">
              <a:spcAft>
                <a:spcPts val="1200"/>
              </a:spcAft>
              <a:buFont typeface="Arial" pitchFamily="34" charset="0"/>
              <a:buChar char="•"/>
            </a:pPr>
            <a:r>
              <a:rPr lang="en-US" dirty="0" smtClean="0">
                <a:solidFill>
                  <a:schemeClr val="accent2">
                    <a:lumMod val="75000"/>
                  </a:schemeClr>
                </a:solidFill>
                <a:latin typeface="Chalkduster" charset="0"/>
                <a:ea typeface="Chalkduster" charset="0"/>
                <a:cs typeface="Chalkduster" charset="0"/>
              </a:rPr>
              <a:t>Status of Pinellas Children</a:t>
            </a:r>
          </a:p>
          <a:p>
            <a:pPr marL="571500" indent="-571500">
              <a:spcAft>
                <a:spcPts val="1200"/>
              </a:spcAft>
              <a:buFont typeface="Arial" pitchFamily="34" charset="0"/>
              <a:buChar char="•"/>
            </a:pPr>
            <a:r>
              <a:rPr lang="en-US" dirty="0" smtClean="0">
                <a:solidFill>
                  <a:schemeClr val="accent2">
                    <a:lumMod val="75000"/>
                  </a:schemeClr>
                </a:solidFill>
                <a:latin typeface="Chalkduster" charset="0"/>
                <a:ea typeface="Chalkduster" charset="0"/>
                <a:cs typeface="Chalkduster" charset="0"/>
              </a:rPr>
              <a:t>Homeless Point-In-Time </a:t>
            </a:r>
          </a:p>
          <a:p>
            <a:pPr marL="571500" indent="-571500">
              <a:spcAft>
                <a:spcPts val="1200"/>
              </a:spcAft>
              <a:buFont typeface="Arial" pitchFamily="34" charset="0"/>
              <a:buChar char="•"/>
            </a:pPr>
            <a:r>
              <a:rPr lang="en-US" dirty="0" smtClean="0">
                <a:solidFill>
                  <a:schemeClr val="accent2">
                    <a:lumMod val="75000"/>
                  </a:schemeClr>
                </a:solidFill>
                <a:latin typeface="Chalkduster" charset="0"/>
                <a:ea typeface="Chalkduster" charset="0"/>
                <a:cs typeface="Chalkduster" charset="0"/>
              </a:rPr>
              <a:t>Place-based analyses and planning</a:t>
            </a:r>
            <a:endParaRPr lang="en-US" dirty="0">
              <a:solidFill>
                <a:schemeClr val="accent2">
                  <a:lumMod val="75000"/>
                </a:schemeClr>
              </a:solidFill>
              <a:latin typeface="Chalkduster" charset="0"/>
              <a:ea typeface="Chalkduster" charset="0"/>
              <a:cs typeface="Chalkduster" charset="0"/>
            </a:endParaRPr>
          </a:p>
        </p:txBody>
      </p:sp>
      <p:sp>
        <p:nvSpPr>
          <p:cNvPr id="5" name="TextBox 4"/>
          <p:cNvSpPr txBox="1"/>
          <p:nvPr/>
        </p:nvSpPr>
        <p:spPr>
          <a:xfrm>
            <a:off x="1092200" y="1619845"/>
            <a:ext cx="10363200" cy="646331"/>
          </a:xfrm>
          <a:prstGeom prst="rect">
            <a:avLst/>
          </a:prstGeom>
          <a:noFill/>
        </p:spPr>
        <p:txBody>
          <a:bodyPr wrap="square" rtlCol="0">
            <a:spAutoFit/>
          </a:bodyPr>
          <a:lstStyle/>
          <a:p>
            <a:r>
              <a:rPr lang="en-US" dirty="0">
                <a:solidFill>
                  <a:schemeClr val="accent2">
                    <a:lumMod val="75000"/>
                  </a:schemeClr>
                </a:solidFill>
                <a:latin typeface="Chalkduster" charset="0"/>
                <a:ea typeface="Chalkduster" charset="0"/>
                <a:cs typeface="Chalkduster" charset="0"/>
              </a:rPr>
              <a:t>Examples of evaluation, planning and research:</a:t>
            </a:r>
          </a:p>
        </p:txBody>
      </p:sp>
      <p:pic>
        <p:nvPicPr>
          <p:cNvPr id="6" name="Picture 5" descr="imag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13107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58565140"/>
              </p:ext>
            </p:extLst>
          </p:nvPr>
        </p:nvGraphicFramePr>
        <p:xfrm>
          <a:off x="0" y="1295400"/>
          <a:ext cx="12280900" cy="845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8" descr="C:\Documents and Settings\User\Local Settings\Temporary Internet Files\Content.IE5\3MYBU2U8\MPj04384230000[1].jpg"/>
          <p:cNvPicPr>
            <a:picLocks noChangeAspect="1" noChangeArrowheads="1"/>
          </p:cNvPicPr>
          <p:nvPr/>
        </p:nvPicPr>
        <p:blipFill>
          <a:blip r:embed="rId8" cstate="print"/>
          <a:stretch>
            <a:fillRect/>
          </a:stretch>
        </p:blipFill>
        <p:spPr bwMode="auto">
          <a:xfrm>
            <a:off x="406400" y="5638800"/>
            <a:ext cx="5074317" cy="3872943"/>
          </a:xfrm>
          <a:prstGeom prst="rect">
            <a:avLst/>
          </a:prstGeom>
          <a:noFill/>
          <a:ln>
            <a:noFill/>
          </a:ln>
          <a:effectLst>
            <a:softEdge rad="635000"/>
          </a:effectLst>
          <a:scene3d>
            <a:camera prst="isometricTopUp"/>
            <a:lightRig rig="threePt" dir="t"/>
          </a:scene3d>
        </p:spPr>
      </p:pic>
      <p:sp>
        <p:nvSpPr>
          <p:cNvPr id="4" name="TextBox 3"/>
          <p:cNvSpPr txBox="1"/>
          <p:nvPr/>
        </p:nvSpPr>
        <p:spPr>
          <a:xfrm>
            <a:off x="0" y="304800"/>
            <a:ext cx="13004800" cy="2308324"/>
          </a:xfrm>
          <a:prstGeom prst="rect">
            <a:avLst/>
          </a:prstGeom>
          <a:noFill/>
          <a:scene3d>
            <a:camera prst="orthographicFront"/>
            <a:lightRig rig="threePt" dir="t"/>
          </a:scene3d>
          <a:sp3d>
            <a:bevelT/>
          </a:sp3d>
        </p:spPr>
        <p:txBody>
          <a:bodyPr wrap="square" rtlCol="0">
            <a:spAutoFit/>
          </a:bodyPr>
          <a:lstStyle/>
          <a:p>
            <a:pPr algn="ctr"/>
            <a:r>
              <a:rPr lang="en-US" sz="7200" b="1" dirty="0">
                <a:ln w="1905"/>
                <a:solidFill>
                  <a:schemeClr val="accent6"/>
                </a:solidFill>
                <a:effectLst>
                  <a:innerShdw blurRad="69850" dist="43180" dir="5400000">
                    <a:srgbClr val="000000">
                      <a:alpha val="65000"/>
                    </a:srgbClr>
                  </a:innerShdw>
                </a:effectLst>
                <a:latin typeface="Chalkduster"/>
                <a:ea typeface="+mj-ea"/>
                <a:cs typeface="+mj-cs"/>
              </a:rPr>
              <a:t>JWB </a:t>
            </a:r>
            <a:r>
              <a:rPr lang="en-US" sz="7200" b="1" dirty="0" smtClean="0">
                <a:ln w="1905"/>
                <a:solidFill>
                  <a:schemeClr val="accent6"/>
                </a:solidFill>
                <a:effectLst>
                  <a:innerShdw blurRad="69850" dist="43180" dir="5400000">
                    <a:srgbClr val="000000">
                      <a:alpha val="65000"/>
                    </a:srgbClr>
                  </a:innerShdw>
                </a:effectLst>
                <a:latin typeface="Chalkduster"/>
                <a:ea typeface="+mj-ea"/>
                <a:cs typeface="+mj-cs"/>
              </a:rPr>
              <a:t>Promotes</a:t>
            </a:r>
            <a:br>
              <a:rPr lang="en-US" sz="7200" b="1" dirty="0" smtClean="0">
                <a:ln w="1905"/>
                <a:solidFill>
                  <a:schemeClr val="accent6"/>
                </a:solidFill>
                <a:effectLst>
                  <a:innerShdw blurRad="69850" dist="43180" dir="5400000">
                    <a:srgbClr val="000000">
                      <a:alpha val="65000"/>
                    </a:srgbClr>
                  </a:innerShdw>
                </a:effectLst>
                <a:latin typeface="Chalkduster"/>
                <a:ea typeface="+mj-ea"/>
                <a:cs typeface="+mj-cs"/>
              </a:rPr>
            </a:br>
            <a:r>
              <a:rPr lang="en-US" sz="7200" b="1" dirty="0" smtClean="0">
                <a:ln w="1905"/>
                <a:solidFill>
                  <a:schemeClr val="accent6"/>
                </a:solidFill>
                <a:effectLst>
                  <a:innerShdw blurRad="69850" dist="43180" dir="5400000">
                    <a:srgbClr val="000000">
                      <a:alpha val="65000"/>
                    </a:srgbClr>
                  </a:innerShdw>
                </a:effectLst>
                <a:latin typeface="Chalkduster"/>
                <a:ea typeface="+mj-ea"/>
                <a:cs typeface="+mj-cs"/>
              </a:rPr>
              <a:t> </a:t>
            </a:r>
            <a:r>
              <a:rPr lang="en-US" sz="7200" b="1" dirty="0">
                <a:ln w="1905"/>
                <a:solidFill>
                  <a:schemeClr val="accent6"/>
                </a:solidFill>
                <a:effectLst>
                  <a:innerShdw blurRad="69850" dist="43180" dir="5400000">
                    <a:srgbClr val="000000">
                      <a:alpha val="65000"/>
                    </a:srgbClr>
                  </a:innerShdw>
                </a:effectLst>
                <a:latin typeface="Chalkduster"/>
                <a:ea typeface="+mj-ea"/>
                <a:cs typeface="+mj-cs"/>
              </a:rPr>
              <a:t>Collective Impact</a:t>
            </a:r>
          </a:p>
        </p:txBody>
      </p:sp>
      <p:pic>
        <p:nvPicPr>
          <p:cNvPr id="5" name="Picture 5" descr="image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81081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76200"/>
            <a:ext cx="11704320" cy="1625600"/>
          </a:xfrm>
        </p:spPr>
        <p:txBody>
          <a:bodyPr>
            <a:normAutofit/>
          </a:bodyPr>
          <a:lstStyle/>
          <a:p>
            <a:r>
              <a:rPr lang="en-US" sz="6600" dirty="0">
                <a:solidFill>
                  <a:schemeClr val="accent6"/>
                </a:solidFill>
                <a:latin typeface="Chalkduster"/>
              </a:rPr>
              <a:t>FY 2013-2014 Investments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6961036"/>
              </p:ext>
            </p:extLst>
          </p:nvPr>
        </p:nvGraphicFramePr>
        <p:xfrm>
          <a:off x="406400" y="1524000"/>
          <a:ext cx="12192000" cy="7311824"/>
        </p:xfrm>
        <a:graphic>
          <a:graphicData uri="http://schemas.openxmlformats.org/drawingml/2006/table">
            <a:tbl>
              <a:tblPr firstRow="1" bandRow="1">
                <a:tableStyleId>{B301B821-A1FF-4177-AEE7-76D212191A09}</a:tableStyleId>
              </a:tblPr>
              <a:tblGrid>
                <a:gridCol w="9525000"/>
                <a:gridCol w="2667000"/>
              </a:tblGrid>
              <a:tr h="676228">
                <a:tc>
                  <a:txBody>
                    <a:bodyPr/>
                    <a:lstStyle/>
                    <a:p>
                      <a:pPr algn="ctr"/>
                      <a:r>
                        <a:rPr lang="en-US" sz="3400" dirty="0" smtClean="0"/>
                        <a:t>Desired Result</a:t>
                      </a:r>
                      <a:endParaRPr lang="en-US" sz="3400" dirty="0"/>
                    </a:p>
                  </a:txBody>
                  <a:tcPr marL="87310" marR="87310" marT="43655" marB="43655"/>
                </a:tc>
                <a:tc>
                  <a:txBody>
                    <a:bodyPr/>
                    <a:lstStyle/>
                    <a:p>
                      <a:pPr algn="ctr"/>
                      <a:r>
                        <a:rPr lang="en-US" sz="3400" dirty="0" smtClean="0"/>
                        <a:t>Allocation</a:t>
                      </a:r>
                      <a:endParaRPr lang="en-US" sz="3400" dirty="0"/>
                    </a:p>
                  </a:txBody>
                  <a:tcPr marL="87310" marR="87310" marT="43655" marB="43655"/>
                </a:tc>
              </a:tr>
              <a:tr h="1658899">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t>Every child is ready to learn and succeed</a:t>
                      </a:r>
                    </a:p>
                    <a:p>
                      <a:endParaRPr lang="en-US" sz="3400" dirty="0">
                        <a:solidFill>
                          <a:schemeClr val="accent2">
                            <a:lumMod val="50000"/>
                          </a:schemeClr>
                        </a:solidFill>
                      </a:endParaRPr>
                    </a:p>
                  </a:txBody>
                  <a:tcPr marL="87310" marR="87310" marT="43655" marB="43655"/>
                </a:tc>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sym typeface="Chalkduster" charset="0"/>
                      </a:endParaRPr>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sym typeface="Chalkduster" charset="0"/>
                        </a:rPr>
                        <a:t>$17.2 million</a:t>
                      </a:r>
                      <a:endParaRPr lang="en-US" sz="3400" dirty="0" smtClean="0"/>
                    </a:p>
                    <a:p>
                      <a:endParaRPr lang="en-US" sz="3400" dirty="0">
                        <a:solidFill>
                          <a:schemeClr val="accent2">
                            <a:lumMod val="50000"/>
                          </a:schemeClr>
                        </a:solidFill>
                      </a:endParaRPr>
                    </a:p>
                  </a:txBody>
                  <a:tcPr marL="87310" marR="87310" marT="43655" marB="43655"/>
                </a:tc>
              </a:tr>
              <a:tr h="1658899">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t>Every child has a stable and nurturing family</a:t>
                      </a:r>
                    </a:p>
                    <a:p>
                      <a:endParaRPr lang="en-US" sz="3400" dirty="0">
                        <a:solidFill>
                          <a:schemeClr val="accent2">
                            <a:lumMod val="50000"/>
                          </a:schemeClr>
                        </a:solidFill>
                      </a:endParaRPr>
                    </a:p>
                  </a:txBody>
                  <a:tcPr marL="87310" marR="87310" marT="43655" marB="43655"/>
                </a:tc>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sym typeface="Gill Sans" charset="0"/>
                      </a:endParaRPr>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sym typeface="Gill Sans" charset="0"/>
                        </a:rPr>
                        <a:t>$21.4 million</a:t>
                      </a:r>
                      <a:endParaRPr lang="en-US" sz="3400" dirty="0" smtClean="0"/>
                    </a:p>
                    <a:p>
                      <a:endParaRPr lang="en-US" sz="3400" dirty="0">
                        <a:solidFill>
                          <a:schemeClr val="accent2">
                            <a:lumMod val="50000"/>
                          </a:schemeClr>
                        </a:solidFill>
                      </a:endParaRPr>
                    </a:p>
                  </a:txBody>
                  <a:tcPr marL="87310" marR="87310" marT="43655" marB="43655"/>
                </a:tc>
              </a:tr>
              <a:tr h="1658899">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t>Every child lives in a safe and supportive community</a:t>
                      </a:r>
                      <a:endParaRPr lang="en-US" sz="3400" dirty="0">
                        <a:solidFill>
                          <a:schemeClr val="accent2">
                            <a:lumMod val="50000"/>
                          </a:schemeClr>
                        </a:solidFill>
                      </a:endParaRPr>
                    </a:p>
                  </a:txBody>
                  <a:tcPr marL="87310" marR="87310" marT="43655" marB="43655"/>
                </a:tc>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sym typeface="Gill Sans" charset="0"/>
                      </a:endParaRPr>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sym typeface="Gill Sans" charset="0"/>
                        </a:rPr>
                        <a:t>$5.7 million</a:t>
                      </a:r>
                      <a:endParaRPr lang="en-US" sz="3400" dirty="0" smtClean="0"/>
                    </a:p>
                    <a:p>
                      <a:endParaRPr lang="en-US" sz="3400" dirty="0">
                        <a:solidFill>
                          <a:schemeClr val="accent2">
                            <a:lumMod val="50000"/>
                          </a:schemeClr>
                        </a:solidFill>
                      </a:endParaRPr>
                    </a:p>
                  </a:txBody>
                  <a:tcPr marL="87310" marR="87310" marT="43655" marB="43655"/>
                </a:tc>
              </a:tr>
              <a:tr h="1658899">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t>Every child is healthy</a:t>
                      </a:r>
                    </a:p>
                    <a:p>
                      <a:endParaRPr lang="en-US" sz="3400" dirty="0">
                        <a:solidFill>
                          <a:schemeClr val="accent2">
                            <a:lumMod val="50000"/>
                          </a:schemeClr>
                        </a:solidFill>
                      </a:endParaRPr>
                    </a:p>
                  </a:txBody>
                  <a:tcPr marL="87310" marR="87310" marT="43655" marB="43655"/>
                </a:tc>
                <a:tc>
                  <a:txBody>
                    <a:bodyPr/>
                    <a:lstStyle/>
                    <a:p>
                      <a:pPr marL="0" marR="0" indent="0" algn="l" defTabSz="1299791" rtl="0" eaLnBrk="1" fontAlgn="auto" latinLnBrk="0" hangingPunct="1">
                        <a:lnSpc>
                          <a:spcPct val="100000"/>
                        </a:lnSpc>
                        <a:spcBef>
                          <a:spcPts val="0"/>
                        </a:spcBef>
                        <a:spcAft>
                          <a:spcPts val="0"/>
                        </a:spcAft>
                        <a:buClrTx/>
                        <a:buSzTx/>
                        <a:buFontTx/>
                        <a:buNone/>
                        <a:tabLst/>
                        <a:defRPr/>
                      </a:pPr>
                      <a:endParaRPr lang="en-US" sz="3400" dirty="0" smtClean="0">
                        <a:sym typeface="Gill Sans" charset="0"/>
                      </a:endParaRPr>
                    </a:p>
                    <a:p>
                      <a:pPr marL="0" marR="0" indent="0" algn="l" defTabSz="1299791" rtl="0" eaLnBrk="1" fontAlgn="auto" latinLnBrk="0" hangingPunct="1">
                        <a:lnSpc>
                          <a:spcPct val="100000"/>
                        </a:lnSpc>
                        <a:spcBef>
                          <a:spcPts val="0"/>
                        </a:spcBef>
                        <a:spcAft>
                          <a:spcPts val="0"/>
                        </a:spcAft>
                        <a:buClrTx/>
                        <a:buSzTx/>
                        <a:buFontTx/>
                        <a:buNone/>
                        <a:tabLst/>
                        <a:defRPr/>
                      </a:pPr>
                      <a:r>
                        <a:rPr lang="en-US" sz="3400" dirty="0" smtClean="0">
                          <a:sym typeface="Gill Sans" charset="0"/>
                        </a:rPr>
                        <a:t>$5.7 million</a:t>
                      </a:r>
                      <a:endParaRPr lang="en-US" sz="3400" dirty="0" smtClean="0"/>
                    </a:p>
                    <a:p>
                      <a:endParaRPr lang="en-US" sz="3400" dirty="0">
                        <a:solidFill>
                          <a:schemeClr val="accent2">
                            <a:lumMod val="50000"/>
                          </a:schemeClr>
                        </a:solidFill>
                      </a:endParaRPr>
                    </a:p>
                  </a:txBody>
                  <a:tcPr marL="87310" marR="87310" marT="43655" marB="43655"/>
                </a:tc>
              </a:tr>
            </a:tbl>
          </a:graphicData>
        </a:graphic>
      </p:graphicFrame>
      <p:pic>
        <p:nvPicPr>
          <p:cNvPr id="5" name="Picture 5" descr="image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8617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400" y="2209801"/>
            <a:ext cx="3390660" cy="5080000"/>
          </a:xfrm>
          <a:prstGeom prst="roundRect">
            <a:avLst>
              <a:gd name="adj" fmla="val 2732"/>
            </a:avLst>
          </a:prstGeom>
          <a:solidFill>
            <a:srgbClr val="FFFFFF">
              <a:shade val="85000"/>
            </a:srgbClr>
          </a:solidFill>
          <a:ln>
            <a:noFill/>
          </a:ln>
          <a:effectLst>
            <a:reflection blurRad="12700" stA="38000" endPos="28000" dist="5000" dir="5400000" sy="-100000" algn="bl" rotWithShape="0"/>
          </a:effectLst>
        </p:spPr>
      </p:pic>
      <p:sp>
        <p:nvSpPr>
          <p:cNvPr id="17411" name="Rectangle 2"/>
          <p:cNvSpPr>
            <a:spLocks/>
          </p:cNvSpPr>
          <p:nvPr/>
        </p:nvSpPr>
        <p:spPr bwMode="auto">
          <a:xfrm>
            <a:off x="166724" y="381000"/>
            <a:ext cx="12588875" cy="9906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115" tIns="54115" rIns="54115" bIns="54115"/>
          <a:lstStyle/>
          <a:p>
            <a:pPr marL="456610" lvl="1" indent="0" algn="ctr" defTabSz="1298498" eaLnBrk="1">
              <a:buClr>
                <a:srgbClr val="000000"/>
              </a:buClr>
            </a:pPr>
            <a:r>
              <a:rPr lang="en-US" sz="6600" b="1" dirty="0">
                <a:ln w="1905"/>
                <a:solidFill>
                  <a:schemeClr val="accent6"/>
                </a:solidFill>
                <a:effectLst>
                  <a:innerShdw blurRad="69850" dist="43180" dir="5400000">
                    <a:srgbClr val="000000">
                      <a:alpha val="65000"/>
                    </a:srgbClr>
                  </a:innerShdw>
                </a:effectLst>
                <a:latin typeface="Chalkduster"/>
                <a:ea typeface="+mj-ea"/>
                <a:cs typeface="+mj-cs"/>
                <a:sym typeface="Helvetica" charset="0"/>
              </a:rPr>
              <a:t>Impact Through </a:t>
            </a:r>
            <a:r>
              <a:rPr lang="en-US" sz="6600" b="1" dirty="0" smtClean="0">
                <a:ln w="1905"/>
                <a:solidFill>
                  <a:schemeClr val="accent6"/>
                </a:solidFill>
                <a:effectLst>
                  <a:innerShdw blurRad="69850" dist="43180" dir="5400000">
                    <a:srgbClr val="000000">
                      <a:alpha val="65000"/>
                    </a:srgbClr>
                  </a:innerShdw>
                </a:effectLst>
                <a:latin typeface="Chalkduster"/>
                <a:ea typeface="+mj-ea"/>
                <a:cs typeface="+mj-cs"/>
                <a:sym typeface="Helvetica" charset="0"/>
              </a:rPr>
              <a:t>Partnerships</a:t>
            </a:r>
            <a:endParaRPr lang="en-US" sz="6600" b="1" dirty="0">
              <a:ln w="1905"/>
              <a:solidFill>
                <a:schemeClr val="accent6"/>
              </a:solidFill>
              <a:effectLst>
                <a:innerShdw blurRad="69850" dist="43180" dir="5400000">
                  <a:srgbClr val="000000">
                    <a:alpha val="65000"/>
                  </a:srgbClr>
                </a:innerShdw>
              </a:effectLst>
              <a:latin typeface="Chalkduster"/>
              <a:ea typeface="+mj-ea"/>
              <a:cs typeface="+mj-cs"/>
            </a:endParaRPr>
          </a:p>
        </p:txBody>
      </p:sp>
      <p:sp>
        <p:nvSpPr>
          <p:cNvPr id="17412" name="Rectangle 3"/>
          <p:cNvSpPr>
            <a:spLocks/>
          </p:cNvSpPr>
          <p:nvPr/>
        </p:nvSpPr>
        <p:spPr bwMode="auto">
          <a:xfrm>
            <a:off x="655381" y="2457448"/>
            <a:ext cx="8502207" cy="6838952"/>
          </a:xfrm>
          <a:prstGeom prst="rect">
            <a:avLst/>
          </a:prstGeom>
          <a:noFill/>
          <a:ln w="12700" cap="rnd">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115" tIns="54115" rIns="54115" bIns="54115"/>
          <a:lstStyle/>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Pinellas County Government</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Florida Department of Health for Pinellas County</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Pinellas County Schools</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St. Petersburg College/USF</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Cities of Clearwater, St. Petersburg</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Wealth Building Coalition</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Early Learning Coalition</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All Children’s Hospital</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Homeless Leadership Board</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Community Councils</a:t>
            </a:r>
          </a:p>
          <a:p>
            <a:pPr marL="456964" indent="-456964" defTabSz="1298498" eaLnBrk="1">
              <a:buClr>
                <a:srgbClr val="000000"/>
              </a:buClr>
              <a:buFont typeface="Arial" pitchFamily="34" charset="0"/>
              <a:buChar char="•"/>
            </a:pPr>
            <a:r>
              <a:rPr lang="en-US" sz="3400" dirty="0">
                <a:solidFill>
                  <a:schemeClr val="accent2">
                    <a:lumMod val="75000"/>
                  </a:schemeClr>
                </a:solidFill>
                <a:latin typeface="Chalkduster" charset="0"/>
                <a:ea typeface="Helvetica" charset="0"/>
                <a:cs typeface="Helvetica" charset="0"/>
                <a:sym typeface="Helvetica" charset="0"/>
              </a:rPr>
              <a:t>Neighborhood Family Centers</a:t>
            </a:r>
          </a:p>
        </p:txBody>
      </p:sp>
      <p:sp>
        <p:nvSpPr>
          <p:cNvPr id="2" name="TextBox 1"/>
          <p:cNvSpPr txBox="1"/>
          <p:nvPr/>
        </p:nvSpPr>
        <p:spPr>
          <a:xfrm>
            <a:off x="620910" y="1777334"/>
            <a:ext cx="8056820" cy="615553"/>
          </a:xfrm>
          <a:prstGeom prst="rect">
            <a:avLst/>
          </a:prstGeom>
          <a:noFill/>
        </p:spPr>
        <p:txBody>
          <a:bodyPr wrap="square" rtlCol="0">
            <a:spAutoFit/>
          </a:bodyPr>
          <a:lstStyle/>
          <a:p>
            <a:pPr defTabSz="1298498" eaLnBrk="1">
              <a:buClr>
                <a:srgbClr val="000000"/>
              </a:buClr>
            </a:pPr>
            <a:r>
              <a:rPr lang="en-US" sz="3400" dirty="0">
                <a:solidFill>
                  <a:schemeClr val="tx1">
                    <a:lumMod val="65000"/>
                    <a:lumOff val="35000"/>
                  </a:schemeClr>
                </a:solidFill>
                <a:latin typeface="Chalkduster" charset="0"/>
                <a:ea typeface="Helvetica" charset="0"/>
                <a:cs typeface="Helvetica" charset="0"/>
                <a:sym typeface="Helvetica" charset="0"/>
              </a:rPr>
              <a:t>Partial List of Community Partners:</a:t>
            </a:r>
          </a:p>
        </p:txBody>
      </p:sp>
      <p:pic>
        <p:nvPicPr>
          <p:cNvPr id="7" name="Picture 5" descr="image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28600"/>
            <a:ext cx="13512800" cy="2809804"/>
          </a:xfrm>
        </p:spPr>
        <p:txBody>
          <a:bodyPr>
            <a:noAutofit/>
          </a:bodyPr>
          <a:lstStyle/>
          <a:p>
            <a:pPr marL="456610" lvl="1" defTabSz="1298498" eaLnBrk="1">
              <a:buClr>
                <a:srgbClr val="000000"/>
              </a:buClr>
            </a:pPr>
            <a:r>
              <a:rPr lang="en-US" sz="6600" kern="1200" dirty="0" smtClean="0">
                <a:ln w="1905"/>
                <a:solidFill>
                  <a:schemeClr val="accent6"/>
                </a:solidFill>
                <a:effectLst>
                  <a:innerShdw blurRad="69850" dist="43180" dir="5400000">
                    <a:srgbClr val="000000">
                      <a:alpha val="65000"/>
                    </a:srgbClr>
                  </a:innerShdw>
                </a:effectLst>
                <a:latin typeface="Chalkduster"/>
                <a:ea typeface="+mj-ea"/>
                <a:cs typeface="+mj-cs"/>
                <a:sym typeface="Helvetica Light" charset="0"/>
              </a:rPr>
              <a:t>Functions &amp; </a:t>
            </a:r>
            <a:r>
              <a:rPr lang="en-US" sz="6600" kern="1200" dirty="0">
                <a:ln w="1905"/>
                <a:solidFill>
                  <a:schemeClr val="accent6"/>
                </a:solidFill>
                <a:effectLst>
                  <a:innerShdw blurRad="69850" dist="43180" dir="5400000">
                    <a:srgbClr val="000000">
                      <a:alpha val="65000"/>
                    </a:srgbClr>
                  </a:innerShdw>
                </a:effectLst>
                <a:latin typeface="Chalkduster"/>
                <a:ea typeface="+mj-ea"/>
                <a:cs typeface="+mj-cs"/>
                <a:sym typeface="Helvetica Light" charset="0"/>
              </a:rPr>
              <a:t>Technologies Supporting </a:t>
            </a:r>
            <a:r>
              <a:rPr lang="en-US" sz="6600" kern="1200" dirty="0" smtClean="0">
                <a:ln w="1905"/>
                <a:solidFill>
                  <a:schemeClr val="accent6"/>
                </a:solidFill>
                <a:effectLst>
                  <a:innerShdw blurRad="69850" dist="43180" dir="5400000">
                    <a:srgbClr val="000000">
                      <a:alpha val="65000"/>
                    </a:srgbClr>
                  </a:innerShdw>
                </a:effectLst>
                <a:latin typeface="Chalkduster"/>
                <a:ea typeface="+mj-ea"/>
                <a:cs typeface="+mj-cs"/>
                <a:sym typeface="Helvetica Light" charset="0"/>
              </a:rPr>
              <a:t>Objectives</a:t>
            </a:r>
            <a:endParaRPr lang="en-US" sz="6600" kern="1200" dirty="0">
              <a:ln w="1905"/>
              <a:solidFill>
                <a:schemeClr val="accent6"/>
              </a:solidFill>
              <a:effectLst>
                <a:innerShdw blurRad="69850" dist="43180" dir="5400000">
                  <a:srgbClr val="000000">
                    <a:alpha val="65000"/>
                  </a:srgbClr>
                </a:innerShdw>
              </a:effectLst>
              <a:latin typeface="Chalkduster"/>
              <a:ea typeface="+mj-ea"/>
              <a:cs typeface="+mj-cs"/>
              <a:sym typeface="Helvetica Light"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4826563"/>
              </p:ext>
            </p:extLst>
          </p:nvPr>
        </p:nvGraphicFramePr>
        <p:xfrm>
          <a:off x="2032000" y="1905000"/>
          <a:ext cx="13004800" cy="76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547106504"/>
              </p:ext>
            </p:extLst>
          </p:nvPr>
        </p:nvGraphicFramePr>
        <p:xfrm>
          <a:off x="-279400" y="2590800"/>
          <a:ext cx="6934200" cy="57799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descr="image4.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0716" y="8963292"/>
            <a:ext cx="1143000" cy="710477"/>
          </a:xfrm>
          <a:prstGeom prst="rect">
            <a:avLst/>
          </a:prstGeom>
          <a:noFill/>
          <a:ln w="25400" cap="rnd">
            <a:solidFill>
              <a:schemeClr val="accent5">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2079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cean Sunset">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8DA050B-4126-41CE-980D-CD5761CB0FE1}">
  <ds:schemaRefs>
    <ds:schemaRef ds:uri="ESRI.ArcGIS.Mapping.OfficeIntegration.PowerPointInfo"/>
  </ds:schemaRefs>
</ds:datastoreItem>
</file>

<file path=customXml/itemProps2.xml><?xml version="1.0" encoding="utf-8"?>
<ds:datastoreItem xmlns:ds="http://schemas.openxmlformats.org/officeDocument/2006/customXml" ds:itemID="{87C830E2-DF78-4374-B59F-835357E787B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1570</TotalTime>
  <Words>2223</Words>
  <Application>Microsoft Office PowerPoint</Application>
  <PresentationFormat>Custom</PresentationFormat>
  <Paragraphs>313</Paragraphs>
  <Slides>28</Slides>
  <Notes>26</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Ocean Sunset</vt:lpstr>
      <vt:lpstr>Theme1</vt:lpstr>
      <vt:lpstr>STRATEGIES FOR COMMUNITY SUCCESS </vt:lpstr>
      <vt:lpstr>Juvenile Welfare Board (JWB)</vt:lpstr>
      <vt:lpstr>Pinellas County Fast Facts</vt:lpstr>
      <vt:lpstr>What Do We Do?</vt:lpstr>
      <vt:lpstr>PowerPoint Presentation</vt:lpstr>
      <vt:lpstr>PowerPoint Presentation</vt:lpstr>
      <vt:lpstr>FY 2013-2014 Investments</vt:lpstr>
      <vt:lpstr>PowerPoint Presentation</vt:lpstr>
      <vt:lpstr>Functions &amp; Technologies Supporting Objectives</vt:lpstr>
      <vt:lpstr>JWB Data Environment</vt:lpstr>
      <vt:lpstr>ROAMBI Reports</vt:lpstr>
      <vt:lpstr>Performance Management</vt:lpstr>
      <vt:lpstr>Community Investment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J. Kirby</dc:creator>
  <cp:lastModifiedBy>Pettit, Kathryn</cp:lastModifiedBy>
  <cp:revision>94</cp:revision>
  <dcterms:modified xsi:type="dcterms:W3CDTF">2013-06-16T23:46:36Z</dcterms:modified>
</cp:coreProperties>
</file>