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5"/>
  </p:notesMasterIdLst>
  <p:handoutMasterIdLst>
    <p:handoutMasterId r:id="rId36"/>
  </p:handoutMasterIdLst>
  <p:sldIdLst>
    <p:sldId id="257" r:id="rId5"/>
    <p:sldId id="311" r:id="rId6"/>
    <p:sldId id="353" r:id="rId7"/>
    <p:sldId id="348" r:id="rId8"/>
    <p:sldId id="326" r:id="rId9"/>
    <p:sldId id="331" r:id="rId10"/>
    <p:sldId id="332" r:id="rId11"/>
    <p:sldId id="307" r:id="rId12"/>
    <p:sldId id="325" r:id="rId13"/>
    <p:sldId id="340" r:id="rId14"/>
    <p:sldId id="343" r:id="rId15"/>
    <p:sldId id="344" r:id="rId16"/>
    <p:sldId id="347" r:id="rId17"/>
    <p:sldId id="280" r:id="rId18"/>
    <p:sldId id="314" r:id="rId19"/>
    <p:sldId id="334" r:id="rId20"/>
    <p:sldId id="335" r:id="rId21"/>
    <p:sldId id="341" r:id="rId22"/>
    <p:sldId id="345" r:id="rId23"/>
    <p:sldId id="318" r:id="rId24"/>
    <p:sldId id="320" r:id="rId25"/>
    <p:sldId id="336" r:id="rId26"/>
    <p:sldId id="350" r:id="rId27"/>
    <p:sldId id="352" r:id="rId28"/>
    <p:sldId id="316" r:id="rId29"/>
    <p:sldId id="346" r:id="rId30"/>
    <p:sldId id="354" r:id="rId31"/>
    <p:sldId id="299" r:id="rId32"/>
    <p:sldId id="300" r:id="rId33"/>
    <p:sldId id="298" r:id="rId3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06C5C0-95F1-4E8D-834A-2B1C618E5720}">
          <p14:sldIdLst>
            <p14:sldId id="257"/>
            <p14:sldId id="311"/>
            <p14:sldId id="353"/>
            <p14:sldId id="348"/>
            <p14:sldId id="326"/>
            <p14:sldId id="331"/>
            <p14:sldId id="332"/>
            <p14:sldId id="307"/>
            <p14:sldId id="325"/>
            <p14:sldId id="340"/>
            <p14:sldId id="343"/>
            <p14:sldId id="344"/>
            <p14:sldId id="347"/>
            <p14:sldId id="280"/>
            <p14:sldId id="314"/>
            <p14:sldId id="334"/>
            <p14:sldId id="335"/>
            <p14:sldId id="341"/>
            <p14:sldId id="345"/>
            <p14:sldId id="318"/>
            <p14:sldId id="320"/>
            <p14:sldId id="336"/>
            <p14:sldId id="350"/>
            <p14:sldId id="352"/>
            <p14:sldId id="316"/>
            <p14:sldId id="346"/>
            <p14:sldId id="354"/>
            <p14:sldId id="299"/>
            <p14:sldId id="300"/>
            <p14:sldId id="298"/>
          </p14:sldIdLst>
        </p14:section>
      </p14:sectionLst>
    </p:ext>
    <p:ext uri="{EFAFB233-063F-42B5-8137-9DF3F51BA10A}">
      <p15:sldGuideLst xmlns:p15="http://schemas.microsoft.com/office/powerpoint/2012/main">
        <p15:guide id="1" orient="horz" pos="72">
          <p15:clr>
            <a:srgbClr val="A4A3A4"/>
          </p15:clr>
        </p15:guide>
        <p15:guide id="2" pos="1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691"/>
    <a:srgbClr val="00B6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2" autoAdjust="0"/>
    <p:restoredTop sz="75904" autoAdjust="0"/>
  </p:normalViewPr>
  <p:slideViewPr>
    <p:cSldViewPr snapToGrid="0" snapToObjects="1">
      <p:cViewPr varScale="1">
        <p:scale>
          <a:sx n="76" d="100"/>
          <a:sy n="76" d="100"/>
        </p:scale>
        <p:origin x="1596" y="52"/>
      </p:cViewPr>
      <p:guideLst>
        <p:guide orient="horz" pos="72"/>
        <p:guide pos="115"/>
      </p:guideLst>
    </p:cSldViewPr>
  </p:slideViewPr>
  <p:outlineViewPr>
    <p:cViewPr>
      <p:scale>
        <a:sx n="33" d="100"/>
        <a:sy n="33" d="100"/>
      </p:scale>
      <p:origin x="0" y="352"/>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6D0CA1D-6252-422D-92EE-93C0C633A36D}" type="datetimeFigureOut">
              <a:rPr lang="en-US" smtClean="0"/>
              <a:t>12/9/2014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CF1E3CA-5369-4B43-BC4A-FAAD5B6B2660}" type="slidenum">
              <a:rPr lang="en-US" smtClean="0"/>
              <a:t>‹#›</a:t>
            </a:fld>
            <a:endParaRPr lang="en-US"/>
          </a:p>
        </p:txBody>
      </p:sp>
    </p:spTree>
    <p:extLst>
      <p:ext uri="{BB962C8B-B14F-4D97-AF65-F5344CB8AC3E}">
        <p14:creationId xmlns:p14="http://schemas.microsoft.com/office/powerpoint/2010/main" val="3195343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61F365D-FC5A-45AD-93AF-BF855BC25B84}" type="datetimeFigureOut">
              <a:rPr lang="en-US" smtClean="0"/>
              <a:t>12/9/2014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509C1CF-0B05-42BA-A122-7F697B58632C}" type="slidenum">
              <a:rPr lang="en-US" smtClean="0"/>
              <a:t>‹#›</a:t>
            </a:fld>
            <a:endParaRPr lang="en-US" dirty="0"/>
          </a:p>
        </p:txBody>
      </p:sp>
    </p:spTree>
    <p:extLst>
      <p:ext uri="{BB962C8B-B14F-4D97-AF65-F5344CB8AC3E}">
        <p14:creationId xmlns:p14="http://schemas.microsoft.com/office/powerpoint/2010/main" val="243893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myself – thank you for inviting me</a:t>
            </a:r>
          </a:p>
          <a:p>
            <a:endParaRPr lang="en-US" dirty="0" smtClean="0"/>
          </a:p>
        </p:txBody>
      </p:sp>
      <p:sp>
        <p:nvSpPr>
          <p:cNvPr id="4" name="Slide Number Placeholder 3"/>
          <p:cNvSpPr>
            <a:spLocks noGrp="1"/>
          </p:cNvSpPr>
          <p:nvPr>
            <p:ph type="sldNum" sz="quarter" idx="10"/>
          </p:nvPr>
        </p:nvSpPr>
        <p:spPr/>
        <p:txBody>
          <a:bodyPr/>
          <a:lstStyle/>
          <a:p>
            <a:fld id="{9509C1CF-0B05-42BA-A122-7F697B58632C}" type="slidenum">
              <a:rPr lang="en-US" smtClean="0"/>
              <a:t>1</a:t>
            </a:fld>
            <a:endParaRPr lang="en-US" dirty="0"/>
          </a:p>
        </p:txBody>
      </p:sp>
    </p:spTree>
    <p:extLst>
      <p:ext uri="{BB962C8B-B14F-4D97-AF65-F5344CB8AC3E}">
        <p14:creationId xmlns:p14="http://schemas.microsoft.com/office/powerpoint/2010/main" val="1140672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Linking</a:t>
            </a:r>
            <a:r>
              <a:rPr lang="en-US" baseline="0" dirty="0" smtClean="0"/>
              <a:t> data across-sectors can bring stakeholders together and illuminate new policy solutions, that wouldn’t be found when operating with only one source of information. </a:t>
            </a:r>
          </a:p>
          <a:p>
            <a:endParaRPr lang="en-US" baseline="0" dirty="0" smtClean="0"/>
          </a:p>
          <a:p>
            <a:r>
              <a:rPr lang="en-US" baseline="0" dirty="0" smtClean="0"/>
              <a:t>Give examples</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10</a:t>
            </a:fld>
            <a:endParaRPr lang="en-US" dirty="0"/>
          </a:p>
        </p:txBody>
      </p:sp>
    </p:spTree>
    <p:extLst>
      <p:ext uri="{BB962C8B-B14F-4D97-AF65-F5344CB8AC3E}">
        <p14:creationId xmlns:p14="http://schemas.microsoft.com/office/powerpoint/2010/main" val="2017924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11</a:t>
            </a:fld>
            <a:endParaRPr lang="en-US" dirty="0"/>
          </a:p>
        </p:txBody>
      </p:sp>
    </p:spTree>
    <p:extLst>
      <p:ext uri="{BB962C8B-B14F-4D97-AF65-F5344CB8AC3E}">
        <p14:creationId xmlns:p14="http://schemas.microsoft.com/office/powerpoint/2010/main" val="2623791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have all this raw material – how to put</a:t>
            </a:r>
            <a:r>
              <a:rPr lang="en-US" baseline="0" dirty="0" smtClean="0"/>
              <a:t> it all together to get work done in better ways</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12</a:t>
            </a:fld>
            <a:endParaRPr lang="en-US" dirty="0"/>
          </a:p>
        </p:txBody>
      </p:sp>
    </p:spTree>
    <p:extLst>
      <p:ext uri="{BB962C8B-B14F-4D97-AF65-F5344CB8AC3E}">
        <p14:creationId xmlns:p14="http://schemas.microsoft.com/office/powerpoint/2010/main" val="1101073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Move to next level of processing – adding value to the data -  and working alongside groups inside and outside of government on how to use them</a:t>
            </a:r>
            <a:endParaRPr lang="en-US" dirty="0"/>
          </a:p>
        </p:txBody>
      </p:sp>
      <p:sp>
        <p:nvSpPr>
          <p:cNvPr id="4" name="Slide Number Placeholder 3"/>
          <p:cNvSpPr>
            <a:spLocks noGrp="1"/>
          </p:cNvSpPr>
          <p:nvPr>
            <p:ph type="sldNum" sz="quarter" idx="10"/>
          </p:nvPr>
        </p:nvSpPr>
        <p:spPr/>
        <p:txBody>
          <a:bodyPr/>
          <a:lstStyle/>
          <a:p>
            <a:fld id="{C9547FFE-CC24-4E45-BA0A-B7DC7F004D8B}" type="slidenum">
              <a:rPr lang="en-US" smtClean="0"/>
              <a:t>13</a:t>
            </a:fld>
            <a:endParaRPr lang="en-US" dirty="0"/>
          </a:p>
        </p:txBody>
      </p:sp>
    </p:spTree>
    <p:extLst>
      <p:ext uri="{BB962C8B-B14F-4D97-AF65-F5344CB8AC3E}">
        <p14:creationId xmlns:p14="http://schemas.microsoft.com/office/powerpoint/2010/main" val="2694470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t>MODEL</a:t>
            </a:r>
            <a:r>
              <a:rPr lang="en-US" baseline="0" dirty="0" smtClean="0"/>
              <a:t> is not the focus today, but happy to answer questions or talk after the session</a:t>
            </a:r>
            <a:endParaRPr lang="en-US" dirty="0" smtClean="0"/>
          </a:p>
          <a:p>
            <a:pPr eaLnBrk="1" hangingPunct="1">
              <a:defRPr/>
            </a:pPr>
            <a:r>
              <a:rPr lang="en-US" dirty="0" smtClean="0"/>
              <a:t>Bullet 1:  Started with 6 partners, now at 35</a:t>
            </a:r>
          </a:p>
          <a:p>
            <a:pPr eaLnBrk="1" hangingPunct="1">
              <a:defRPr/>
            </a:pPr>
            <a:endParaRPr lang="en-US" dirty="0" smtClean="0"/>
          </a:p>
          <a:p>
            <a:pPr eaLnBrk="1" hangingPunct="1">
              <a:defRPr/>
            </a:pPr>
            <a:r>
              <a:rPr lang="en-US" i="1" dirty="0" smtClean="0"/>
              <a:t>Institutions</a:t>
            </a:r>
            <a:r>
              <a:rPr lang="en-US" dirty="0" smtClean="0"/>
              <a:t>:  </a:t>
            </a:r>
          </a:p>
          <a:p>
            <a:pPr marL="178027" indent="-178027">
              <a:buFont typeface="Arial" pitchFamily="34" charset="0"/>
              <a:buChar char="•"/>
              <a:defRPr/>
            </a:pPr>
            <a:r>
              <a:rPr lang="en-US" dirty="0" smtClean="0"/>
              <a:t>The partners are housed in various types of institutions – universities, independent nonprofits, local funders.  </a:t>
            </a:r>
          </a:p>
          <a:p>
            <a:pPr marL="178027" indent="-178027">
              <a:buFont typeface="Arial" pitchFamily="34" charset="0"/>
              <a:buChar char="•"/>
              <a:defRPr/>
            </a:pPr>
            <a:r>
              <a:rPr lang="en-US" dirty="0" smtClean="0"/>
              <a:t>But whatever the home, they are all respected organizations with a long-term stake in their community.   They are viewed as neutral and people believe</a:t>
            </a:r>
            <a:r>
              <a:rPr lang="en-US" baseline="0" dirty="0" smtClean="0"/>
              <a:t> the data and analysis that is published.</a:t>
            </a:r>
            <a:endParaRPr lang="en-US" dirty="0" smtClean="0"/>
          </a:p>
          <a:p>
            <a:pPr eaLnBrk="1" hangingPunct="1">
              <a:defRPr/>
            </a:pPr>
            <a:endParaRPr lang="en-US" dirty="0" smtClean="0"/>
          </a:p>
          <a:p>
            <a:pPr defTabSz="949478">
              <a:defRPr/>
            </a:pPr>
            <a:r>
              <a:rPr lang="en-US" i="1" dirty="0" smtClean="0"/>
              <a:t>Data</a:t>
            </a:r>
            <a:r>
              <a:rPr lang="en-US" dirty="0" smtClean="0"/>
              <a:t>:  at the core</a:t>
            </a:r>
            <a:r>
              <a:rPr lang="en-US" baseline="0" dirty="0" smtClean="0"/>
              <a:t> of the work…</a:t>
            </a:r>
            <a:endParaRPr lang="en-US" dirty="0" smtClean="0"/>
          </a:p>
          <a:p>
            <a:pPr marL="178027" indent="-178027" defTabSz="949478">
              <a:buFont typeface="Arial" pitchFamily="34" charset="0"/>
              <a:buChar char="•"/>
              <a:defRPr/>
            </a:pPr>
            <a:r>
              <a:rPr lang="en-US" dirty="0" smtClean="0"/>
              <a:t>Partners all agree to assemble and organize local government data that is </a:t>
            </a:r>
          </a:p>
          <a:p>
            <a:pPr marL="635227" lvl="1" indent="-178027" defTabSz="949478">
              <a:buFont typeface="Arial" pitchFamily="34" charset="0"/>
              <a:buChar char="•"/>
              <a:defRPr/>
            </a:pPr>
            <a:r>
              <a:rPr lang="en-US" dirty="0" smtClean="0"/>
              <a:t>1) </a:t>
            </a:r>
            <a:r>
              <a:rPr lang="en-US" dirty="0" err="1" smtClean="0"/>
              <a:t>Ngh</a:t>
            </a:r>
            <a:r>
              <a:rPr lang="en-US" dirty="0" smtClean="0"/>
              <a:t>-level (conditions vary across a city or region, citywide</a:t>
            </a:r>
            <a:r>
              <a:rPr lang="en-US" baseline="0" dirty="0" smtClean="0"/>
              <a:t> data doesn’t help you to target efforts) </a:t>
            </a:r>
          </a:p>
          <a:p>
            <a:pPr marL="635227" lvl="1" indent="-178027" defTabSz="949478">
              <a:buFont typeface="Arial" pitchFamily="34" charset="0"/>
              <a:buChar char="•"/>
              <a:defRPr/>
            </a:pPr>
            <a:r>
              <a:rPr lang="en-US" baseline="0" dirty="0" smtClean="0"/>
              <a:t>2) O</a:t>
            </a:r>
            <a:r>
              <a:rPr lang="en-US" dirty="0" smtClean="0"/>
              <a:t>n a range of issues – housing, schools, crime, etc.  (need to understand </a:t>
            </a:r>
            <a:r>
              <a:rPr lang="en-US" dirty="0" err="1" smtClean="0"/>
              <a:t>ngh</a:t>
            </a:r>
            <a:r>
              <a:rPr lang="en-US" dirty="0" smtClean="0"/>
              <a:t> issues and interventions holistically) </a:t>
            </a:r>
          </a:p>
          <a:p>
            <a:pPr marL="635227" lvl="1" indent="-178027" defTabSz="949478">
              <a:buFont typeface="Arial" pitchFamily="34" charset="0"/>
              <a:buChar char="•"/>
              <a:defRPr/>
            </a:pPr>
            <a:r>
              <a:rPr lang="en-US" dirty="0" smtClean="0"/>
              <a:t>3)</a:t>
            </a:r>
            <a:r>
              <a:rPr lang="en-US" baseline="0" dirty="0" smtClean="0"/>
              <a:t> Over time (to understand trends and be responsive when issues arise).</a:t>
            </a:r>
            <a:endParaRPr lang="en-US" dirty="0" smtClean="0"/>
          </a:p>
          <a:p>
            <a:pPr marL="178027" indent="-178027" defTabSz="949478">
              <a:buFont typeface="Arial" pitchFamily="34" charset="0"/>
              <a:buChar char="•"/>
              <a:defRPr/>
            </a:pPr>
            <a:r>
              <a:rPr lang="en-US" dirty="0" smtClean="0">
                <a:cs typeface="Arial" pitchFamily="34" charset="0"/>
              </a:rPr>
              <a:t>There is an economy of scale to having one group provide the service for the community. </a:t>
            </a:r>
          </a:p>
          <a:p>
            <a:pPr defTabSz="949478">
              <a:defRPr/>
            </a:pPr>
            <a:endParaRPr lang="en-US" dirty="0" smtClean="0"/>
          </a:p>
          <a:p>
            <a:pPr defTabSz="949478">
              <a:defRPr/>
            </a:pPr>
            <a:r>
              <a:rPr lang="en-US" i="1" dirty="0" smtClean="0"/>
              <a:t>Mission</a:t>
            </a:r>
            <a:r>
              <a:rPr lang="en-US" dirty="0" smtClean="0"/>
              <a:t>:</a:t>
            </a:r>
          </a:p>
          <a:p>
            <a:pPr marL="296711" indent="-296711" defTabSz="949478">
              <a:buFont typeface="Arial" pitchFamily="34" charset="0"/>
              <a:buChar char="•"/>
              <a:defRPr/>
            </a:pPr>
            <a:r>
              <a:rPr lang="en-US" dirty="0" smtClean="0"/>
              <a:t>NNIP partners’ values drive all the hard work of acquiring and organizing the data.  The point is to get the information used  - whether for policymaking, community building, program planning.</a:t>
            </a:r>
          </a:p>
          <a:p>
            <a:pPr marL="296711" indent="-296711">
              <a:spcAft>
                <a:spcPct val="20000"/>
              </a:spcAft>
              <a:buFont typeface="Arial" pitchFamily="34" charset="0"/>
              <a:buChar char="•"/>
            </a:pPr>
            <a:r>
              <a:rPr lang="en-US" dirty="0" smtClean="0"/>
              <a:t>At</a:t>
            </a:r>
            <a:r>
              <a:rPr lang="en-US" baseline="0" dirty="0" smtClean="0"/>
              <a:t> the start, t</a:t>
            </a:r>
            <a:r>
              <a:rPr lang="en-US" dirty="0" smtClean="0"/>
              <a:t>he founding NNIP partners recognized that not everyone had equal access to information.  Focus began with and remains on low-income nghs that have traditionally not had access to data or training to use them.</a:t>
            </a:r>
          </a:p>
          <a:p>
            <a:endParaRPr lang="en-US" dirty="0"/>
          </a:p>
        </p:txBody>
      </p:sp>
      <p:sp>
        <p:nvSpPr>
          <p:cNvPr id="4" name="Slide Number Placeholder 3"/>
          <p:cNvSpPr>
            <a:spLocks noGrp="1"/>
          </p:cNvSpPr>
          <p:nvPr>
            <p:ph type="sldNum" sz="quarter" idx="10"/>
          </p:nvPr>
        </p:nvSpPr>
        <p:spPr/>
        <p:txBody>
          <a:bodyPr/>
          <a:lstStyle/>
          <a:p>
            <a:fld id="{C9547FFE-CC24-4E45-BA0A-B7DC7F004D8B}" type="slidenum">
              <a:rPr lang="en-US" smtClean="0"/>
              <a:t>14</a:t>
            </a:fld>
            <a:endParaRPr lang="en-US" dirty="0"/>
          </a:p>
        </p:txBody>
      </p:sp>
    </p:spTree>
    <p:extLst>
      <p:ext uri="{BB962C8B-B14F-4D97-AF65-F5344CB8AC3E}">
        <p14:creationId xmlns:p14="http://schemas.microsoft.com/office/powerpoint/2010/main" val="2694470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this</a:t>
            </a:r>
            <a:r>
              <a:rPr lang="en-US" baseline="0" dirty="0" smtClean="0"/>
              <a:t> all happen, we need people who can cross disciplines and sectors.</a:t>
            </a:r>
          </a:p>
          <a:p>
            <a:endParaRPr lang="en-US" baseline="0" dirty="0" smtClean="0"/>
          </a:p>
          <a:p>
            <a:r>
              <a:rPr lang="en-US" baseline="0" dirty="0" smtClean="0"/>
              <a:t>Here are some of our NNIP partners that make it happen</a:t>
            </a:r>
          </a:p>
          <a:p>
            <a:endParaRPr lang="en-US" baseline="0" dirty="0" smtClean="0"/>
          </a:p>
          <a:p>
            <a:r>
              <a:rPr lang="en-US" baseline="0" dirty="0" smtClean="0"/>
              <a:t>Conversant with government operations, politics, community concerns, and the technical data side</a:t>
            </a:r>
          </a:p>
          <a:p>
            <a:r>
              <a:rPr lang="en-US" baseline="0" dirty="0" smtClean="0"/>
              <a:t>Connect people locally and to national networks</a:t>
            </a:r>
          </a:p>
        </p:txBody>
      </p:sp>
      <p:sp>
        <p:nvSpPr>
          <p:cNvPr id="4" name="Slide Number Placeholder 3"/>
          <p:cNvSpPr>
            <a:spLocks noGrp="1"/>
          </p:cNvSpPr>
          <p:nvPr>
            <p:ph type="sldNum" sz="quarter" idx="10"/>
          </p:nvPr>
        </p:nvSpPr>
        <p:spPr/>
        <p:txBody>
          <a:bodyPr/>
          <a:lstStyle/>
          <a:p>
            <a:fld id="{9509C1CF-0B05-42BA-A122-7F697B58632C}" type="slidenum">
              <a:rPr lang="en-US" smtClean="0"/>
              <a:t>15</a:t>
            </a:fld>
            <a:endParaRPr lang="en-US" dirty="0"/>
          </a:p>
        </p:txBody>
      </p:sp>
    </p:spTree>
    <p:extLst>
      <p:ext uri="{BB962C8B-B14F-4D97-AF65-F5344CB8AC3E}">
        <p14:creationId xmlns:p14="http://schemas.microsoft.com/office/powerpoint/2010/main" val="1839644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example of tying data resources together</a:t>
            </a:r>
            <a:r>
              <a:rPr lang="en-US" baseline="0" dirty="0" smtClean="0"/>
              <a:t> to gain new insights and engage new actors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Improving Communities through Integrated Data Systems</a:t>
            </a:r>
          </a:p>
          <a:p>
            <a:endParaRPr lang="en-US" dirty="0" smtClean="0"/>
          </a:p>
          <a:p>
            <a:r>
              <a:rPr lang="en-US" dirty="0" smtClean="0"/>
              <a:t>Strengthen those connective arrows </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16</a:t>
            </a:fld>
            <a:endParaRPr lang="en-US" dirty="0"/>
          </a:p>
        </p:txBody>
      </p:sp>
    </p:spTree>
    <p:extLst>
      <p:ext uri="{BB962C8B-B14F-4D97-AF65-F5344CB8AC3E}">
        <p14:creationId xmlns:p14="http://schemas.microsoft.com/office/powerpoint/2010/main" val="1338037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9C1CF-0B05-42BA-A122-7F697B58632C}" type="slidenum">
              <a:rPr lang="en-US" smtClean="0"/>
              <a:t>17</a:t>
            </a:fld>
            <a:endParaRPr lang="en-US" dirty="0"/>
          </a:p>
        </p:txBody>
      </p:sp>
    </p:spTree>
    <p:extLst>
      <p:ext uri="{BB962C8B-B14F-4D97-AF65-F5344CB8AC3E}">
        <p14:creationId xmlns:p14="http://schemas.microsoft.com/office/powerpoint/2010/main" val="2408122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350" rtl="0" eaLnBrk="1" fontAlgn="auto" latinLnBrk="0" hangingPunct="1">
              <a:lnSpc>
                <a:spcPct val="100000"/>
              </a:lnSpc>
              <a:spcBef>
                <a:spcPts val="0"/>
              </a:spcBef>
              <a:spcAft>
                <a:spcPts val="0"/>
              </a:spcAft>
              <a:buClrTx/>
              <a:buSzTx/>
              <a:buFontTx/>
              <a:buNone/>
              <a:tabLst/>
              <a:defRPr/>
            </a:pPr>
            <a:r>
              <a:rPr lang="en-US" baseline="0" dirty="0" smtClean="0"/>
              <a:t>Our partner, the Providence Plan has built an IDS called the Rhode Island </a:t>
            </a:r>
            <a:r>
              <a:rPr lang="en-US" baseline="0" dirty="0" err="1" smtClean="0"/>
              <a:t>DataHUB</a:t>
            </a:r>
            <a:r>
              <a:rPr lang="en-US" baseline="0" dirty="0" smtClean="0"/>
              <a:t> and worked with state and local agencies to bring together information about children in Rhode Island into one place.   Combining the data allowed them to look beyond school-based factors for student absenteeism and begin to explore the Educational Costs of Unhealthy Housing.</a:t>
            </a:r>
          </a:p>
          <a:p>
            <a:pPr marL="0" lvl="1" defTabSz="914350">
              <a:defRPr/>
            </a:pPr>
            <a:endParaRPr lang="en-US" baseline="0" dirty="0" smtClean="0"/>
          </a:p>
          <a:p>
            <a:pPr marL="0" lvl="1" defTabSz="914350">
              <a:defRPr/>
            </a:pPr>
            <a:r>
              <a:rPr lang="en-US" baseline="0" dirty="0" smtClean="0"/>
              <a:t>Providence is the current leader in making the insights from IDS widely available and connecting them with policy actions – data stories are created in collaboration with the </a:t>
            </a:r>
            <a:r>
              <a:rPr lang="en-US" baseline="0" dirty="0" err="1" smtClean="0"/>
              <a:t>govt</a:t>
            </a:r>
            <a:r>
              <a:rPr lang="en-US" baseline="0" dirty="0" smtClean="0"/>
              <a:t> agencies and np stakeholders, so reflect the combined wisdom and experience.</a:t>
            </a:r>
          </a:p>
          <a:p>
            <a:pPr marL="0" lvl="1" defTabSz="914350">
              <a:defRPr/>
            </a:pPr>
            <a:endParaRPr lang="en-US" baseline="0" dirty="0" smtClean="0"/>
          </a:p>
          <a:p>
            <a:pPr marL="0" lvl="1" defTabSz="914350">
              <a:defRPr/>
            </a:pPr>
            <a:r>
              <a:rPr lang="en-US" baseline="0" dirty="0" smtClean="0"/>
              <a:t>For example, people look to principals and school district officials to address the problem of chronic absenteeism. But one of the big reasons kids miss school is because they are sick, often with chronic conditions like asthma.  Lead exposure had been found to be a reliable proxy for unhealthy housing conditions that may exacerbate asthma.</a:t>
            </a:r>
          </a:p>
          <a:p>
            <a:pPr marL="0" lvl="1" defTabSz="914350">
              <a:defRPr/>
            </a:pPr>
            <a:endParaRPr lang="en-US" baseline="0" dirty="0" smtClean="0"/>
          </a:p>
          <a:p>
            <a:pPr marL="0" lvl="1" defTabSz="914350">
              <a:defRPr/>
            </a:pPr>
            <a:r>
              <a:rPr lang="en-US" baseline="0" dirty="0" smtClean="0"/>
              <a:t>This graph shows the percentage of kindergarteners that are chronically absent from school by the lead levels found in their blood stream during screenings. Those with the highest lead exposure are more likely to be chronically absent than children with lower levels. This graphic suggests that the school system cannot solve the problem of chronic absenteeism without working with community organizations and city officials to address social and environmental determinants of health. </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3" eaLnBrk="0" hangingPunct="0">
              <a:spcBef>
                <a:spcPct val="30000"/>
              </a:spcBef>
              <a:defRPr sz="1200">
                <a:solidFill>
                  <a:schemeClr val="tx1"/>
                </a:solidFill>
                <a:latin typeface="Arial" charset="0"/>
              </a:defRPr>
            </a:lvl1pPr>
            <a:lvl2pPr marL="742868" indent="-285718" defTabSz="930173" eaLnBrk="0" hangingPunct="0">
              <a:spcBef>
                <a:spcPct val="30000"/>
              </a:spcBef>
              <a:defRPr sz="1200">
                <a:solidFill>
                  <a:schemeClr val="tx1"/>
                </a:solidFill>
                <a:latin typeface="Arial" charset="0"/>
              </a:defRPr>
            </a:lvl2pPr>
            <a:lvl3pPr marL="1142874" indent="-228574" defTabSz="930173" eaLnBrk="0" hangingPunct="0">
              <a:spcBef>
                <a:spcPct val="30000"/>
              </a:spcBef>
              <a:defRPr sz="1200">
                <a:solidFill>
                  <a:schemeClr val="tx1"/>
                </a:solidFill>
                <a:latin typeface="Arial" charset="0"/>
              </a:defRPr>
            </a:lvl3pPr>
            <a:lvl4pPr marL="1600023" indent="-228574" defTabSz="930173" eaLnBrk="0" hangingPunct="0">
              <a:spcBef>
                <a:spcPct val="30000"/>
              </a:spcBef>
              <a:defRPr sz="1200">
                <a:solidFill>
                  <a:schemeClr val="tx1"/>
                </a:solidFill>
                <a:latin typeface="Arial" charset="0"/>
              </a:defRPr>
            </a:lvl4pPr>
            <a:lvl5pPr marL="2057174" indent="-228574" defTabSz="930173" eaLnBrk="0" hangingPunct="0">
              <a:spcBef>
                <a:spcPct val="30000"/>
              </a:spcBef>
              <a:defRPr sz="1200">
                <a:solidFill>
                  <a:schemeClr val="tx1"/>
                </a:solidFill>
                <a:latin typeface="Arial" charset="0"/>
              </a:defRPr>
            </a:lvl5pPr>
            <a:lvl6pPr marL="2514322" indent="-228574" defTabSz="930173" eaLnBrk="0" fontAlgn="base" hangingPunct="0">
              <a:spcBef>
                <a:spcPct val="30000"/>
              </a:spcBef>
              <a:spcAft>
                <a:spcPct val="0"/>
              </a:spcAft>
              <a:defRPr sz="1200">
                <a:solidFill>
                  <a:schemeClr val="tx1"/>
                </a:solidFill>
                <a:latin typeface="Arial" charset="0"/>
              </a:defRPr>
            </a:lvl6pPr>
            <a:lvl7pPr marL="2971470" indent="-228574" defTabSz="930173" eaLnBrk="0" fontAlgn="base" hangingPunct="0">
              <a:spcBef>
                <a:spcPct val="30000"/>
              </a:spcBef>
              <a:spcAft>
                <a:spcPct val="0"/>
              </a:spcAft>
              <a:defRPr sz="1200">
                <a:solidFill>
                  <a:schemeClr val="tx1"/>
                </a:solidFill>
                <a:latin typeface="Arial" charset="0"/>
              </a:defRPr>
            </a:lvl7pPr>
            <a:lvl8pPr marL="3428621" indent="-228574" defTabSz="930173" eaLnBrk="0" fontAlgn="base" hangingPunct="0">
              <a:spcBef>
                <a:spcPct val="30000"/>
              </a:spcBef>
              <a:spcAft>
                <a:spcPct val="0"/>
              </a:spcAft>
              <a:defRPr sz="1200">
                <a:solidFill>
                  <a:schemeClr val="tx1"/>
                </a:solidFill>
                <a:latin typeface="Arial" charset="0"/>
              </a:defRPr>
            </a:lvl8pPr>
            <a:lvl9pPr marL="3885770" indent="-228574" defTabSz="93017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1372242-E95E-4262-8997-920F01FC605E}" type="slidenum">
              <a:rPr lang="en-US" altLang="en-US" smtClean="0"/>
              <a:pPr eaLnBrk="1" hangingPunct="1">
                <a:spcBef>
                  <a:spcPct val="0"/>
                </a:spcBef>
              </a:pPr>
              <a:t>18</a:t>
            </a:fld>
            <a:endParaRPr lang="en-US" altLang="en-US" smtClean="0"/>
          </a:p>
        </p:txBody>
      </p:sp>
    </p:spTree>
    <p:extLst>
      <p:ext uri="{BB962C8B-B14F-4D97-AF65-F5344CB8AC3E}">
        <p14:creationId xmlns:p14="http://schemas.microsoft.com/office/powerpoint/2010/main" val="2032332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Prov</a:t>
            </a:r>
            <a:r>
              <a:rPr lang="en-US" baseline="0" dirty="0" err="1" smtClean="0"/>
              <a:t>Plan</a:t>
            </a:r>
            <a:r>
              <a:rPr lang="en-US" baseline="0" dirty="0" smtClean="0"/>
              <a:t> is also committed to opening up traditional administration data  - these are there state </a:t>
            </a:r>
            <a:r>
              <a:rPr lang="en-US" dirty="0" smtClean="0"/>
              <a:t>Open source profiles – town is main area for decisionmaking – for</a:t>
            </a:r>
            <a:r>
              <a:rPr lang="en-US" baseline="0" dirty="0" smtClean="0"/>
              <a:t> some </a:t>
            </a:r>
            <a:r>
              <a:rPr lang="en-US" baseline="0" dirty="0" err="1" smtClean="0"/>
              <a:t>indic</a:t>
            </a:r>
            <a:r>
              <a:rPr lang="en-US" baseline="0" dirty="0" smtClean="0"/>
              <a:t> drill down to </a:t>
            </a:r>
            <a:r>
              <a:rPr lang="en-US" baseline="0" dirty="0" err="1" smtClean="0"/>
              <a:t>ngh</a:t>
            </a:r>
            <a:r>
              <a:rPr lang="en-US" baseline="0" dirty="0" smtClean="0"/>
              <a:t> level.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Education and employment outcomes and civic engagement levels</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19</a:t>
            </a:fld>
            <a:endParaRPr lang="en-US" dirty="0"/>
          </a:p>
        </p:txBody>
      </p:sp>
    </p:spTree>
    <p:extLst>
      <p:ext uri="{BB962C8B-B14F-4D97-AF65-F5344CB8AC3E}">
        <p14:creationId xmlns:p14="http://schemas.microsoft.com/office/powerpoint/2010/main" val="2682168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Not only about NNIP – free </a:t>
            </a:r>
            <a:r>
              <a:rPr lang="en-US" altLang="en-US" sz="1200" dirty="0" err="1" smtClean="0"/>
              <a:t>ebook</a:t>
            </a:r>
            <a:endParaRPr lang="en-US" altLang="en-US" sz="1200" dirty="0" smtClean="0"/>
          </a:p>
          <a:p>
            <a:pPr eaLnBrk="1" hangingPunct="1">
              <a:spcBef>
                <a:spcPct val="0"/>
              </a:spcBef>
            </a:pPr>
            <a:r>
              <a:rPr lang="en-US" altLang="en-US" sz="1200" dirty="0" smtClean="0"/>
              <a:t>Webcast</a:t>
            </a:r>
          </a:p>
          <a:p>
            <a:pPr eaLnBrk="1" hangingPunct="1">
              <a:spcBef>
                <a:spcPct val="0"/>
              </a:spcBef>
            </a:pPr>
            <a:endParaRPr lang="en-US" altLang="en-US" sz="1200" dirty="0" smtClean="0"/>
          </a:p>
          <a:p>
            <a:pPr eaLnBrk="1" hangingPunct="1"/>
            <a:r>
              <a:rPr lang="en-US" altLang="en-US" sz="1200" i="1" dirty="0"/>
              <a:t>Strengthening Communities with Neighborhood Data</a:t>
            </a:r>
            <a:r>
              <a:rPr lang="en-US" altLang="en-US" sz="1200" dirty="0"/>
              <a:t>(11/12 webcast)</a:t>
            </a:r>
          </a:p>
          <a:p>
            <a:pPr lvl="2" eaLnBrk="1" hangingPunct="1"/>
            <a:r>
              <a:rPr lang="en-US" altLang="en-US" sz="1200" dirty="0"/>
              <a:t>MacArthur </a:t>
            </a:r>
            <a:r>
              <a:rPr lang="en-US" altLang="en-US" sz="1200" dirty="0" smtClean="0"/>
              <a:t>supported – covers progress </a:t>
            </a:r>
            <a:r>
              <a:rPr lang="en-US" altLang="en-US" sz="1200" dirty="0" err="1" smtClean="0"/>
              <a:t>comm</a:t>
            </a:r>
            <a:r>
              <a:rPr lang="en-US" altLang="en-US" sz="1200" dirty="0" smtClean="0"/>
              <a:t> field - </a:t>
            </a:r>
            <a:r>
              <a:rPr lang="en-US" altLang="en-US" sz="1200" baseline="0" dirty="0"/>
              <a:t> </a:t>
            </a:r>
            <a:r>
              <a:rPr lang="en-US" altLang="en-US" sz="1200" dirty="0" smtClean="0"/>
              <a:t>Essays </a:t>
            </a:r>
            <a:r>
              <a:rPr lang="en-US" altLang="en-US" sz="1200" dirty="0"/>
              <a:t>on Cleveland, Twin Cities, Portland</a:t>
            </a:r>
          </a:p>
          <a:p>
            <a:pPr lvl="2">
              <a:spcAft>
                <a:spcPts val="1223"/>
              </a:spcAft>
            </a:pPr>
            <a:r>
              <a:rPr lang="en-US" altLang="en-US" sz="1200" dirty="0"/>
              <a:t>Case studies and examples from Austin, Camden, Dallas, and many more</a:t>
            </a:r>
          </a:p>
          <a:p>
            <a:pPr eaLnBrk="1" hangingPunct="1"/>
            <a:r>
              <a:rPr lang="en-US" altLang="en-US" sz="1200" i="1" dirty="0"/>
              <a:t>What Counts: Harnessing Data for America’s Communities </a:t>
            </a:r>
            <a:r>
              <a:rPr lang="en-US" altLang="en-US" sz="1200" dirty="0"/>
              <a:t>(12/4 event/webcast)</a:t>
            </a:r>
          </a:p>
          <a:p>
            <a:pPr lvl="2" eaLnBrk="1" hangingPunct="1"/>
            <a:r>
              <a:rPr lang="en-US" altLang="en-US" sz="1200" dirty="0"/>
              <a:t>Edited volume with San Francisco Federal Reserve  and RWJ support </a:t>
            </a:r>
            <a:r>
              <a:rPr lang="en-US" altLang="en-US" sz="1200" dirty="0" smtClean="0"/>
              <a:t>	 - looked</a:t>
            </a:r>
            <a:r>
              <a:rPr lang="en-US" altLang="en-US" sz="1200" baseline="0" dirty="0" smtClean="0"/>
              <a:t> toward community and health</a:t>
            </a:r>
            <a:endParaRPr lang="en-US" altLang="en-US" sz="1200" dirty="0"/>
          </a:p>
          <a:p>
            <a:pPr eaLnBrk="1" hangingPunct="1"/>
            <a:endParaRPr lang="en-US" altLang="en-US" sz="1200" dirty="0" smtClean="0"/>
          </a:p>
          <a:p>
            <a:pPr eaLnBrk="1" hangingPunct="1">
              <a:spcBef>
                <a:spcPct val="0"/>
              </a:spcBef>
            </a:pPr>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defTabSz="465887" eaLnBrk="0" fontAlgn="base" hangingPunct="0">
              <a:spcBef>
                <a:spcPct val="30000"/>
              </a:spcBef>
              <a:spcAft>
                <a:spcPct val="0"/>
              </a:spcAft>
              <a:defRPr sz="1200">
                <a:solidFill>
                  <a:schemeClr val="tx1"/>
                </a:solidFill>
                <a:latin typeface="Calibri" pitchFamily="34" charset="0"/>
              </a:defRPr>
            </a:lvl6pPr>
            <a:lvl7pPr marL="3028264" indent="-232943" defTabSz="465887" eaLnBrk="0" fontAlgn="base" hangingPunct="0">
              <a:spcBef>
                <a:spcPct val="30000"/>
              </a:spcBef>
              <a:spcAft>
                <a:spcPct val="0"/>
              </a:spcAft>
              <a:defRPr sz="1200">
                <a:solidFill>
                  <a:schemeClr val="tx1"/>
                </a:solidFill>
                <a:latin typeface="Calibri" pitchFamily="34" charset="0"/>
              </a:defRPr>
            </a:lvl7pPr>
            <a:lvl8pPr marL="3494151" indent="-232943" defTabSz="465887" eaLnBrk="0" fontAlgn="base" hangingPunct="0">
              <a:spcBef>
                <a:spcPct val="30000"/>
              </a:spcBef>
              <a:spcAft>
                <a:spcPct val="0"/>
              </a:spcAft>
              <a:defRPr sz="1200">
                <a:solidFill>
                  <a:schemeClr val="tx1"/>
                </a:solidFill>
                <a:latin typeface="Calibri" pitchFamily="34" charset="0"/>
              </a:defRPr>
            </a:lvl8pPr>
            <a:lvl9pPr marL="3960038" indent="-232943" defTabSz="4658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389589F-8268-4457-BD54-CE1EA2FDE714}" type="slidenum">
              <a:rPr lang="en-US" altLang="en-US" smtClean="0">
                <a:latin typeface="Century Gothic" pitchFamily="34" charset="0"/>
                <a:cs typeface="Arial" pitchFamily="34" charset="0"/>
              </a:rPr>
              <a:pPr eaLnBrk="1" hangingPunct="1">
                <a:spcBef>
                  <a:spcPct val="0"/>
                </a:spcBef>
              </a:pPr>
              <a:t>2</a:t>
            </a:fld>
            <a:endParaRPr lang="en-US" altLang="en-US" smtClean="0">
              <a:latin typeface="Century Gothic" pitchFamily="34" charset="0"/>
              <a:cs typeface="Arial" pitchFamily="34" charset="0"/>
            </a:endParaRPr>
          </a:p>
        </p:txBody>
      </p:sp>
    </p:spTree>
    <p:extLst>
      <p:ext uri="{BB962C8B-B14F-4D97-AF65-F5344CB8AC3E}">
        <p14:creationId xmlns:p14="http://schemas.microsoft.com/office/powerpoint/2010/main" val="3342545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Pittsburgh</a:t>
            </a:r>
            <a:r>
              <a:rPr lang="en-US" baseline="0" dirty="0" smtClean="0"/>
              <a:t> also part of IDS project</a:t>
            </a:r>
            <a:endParaRPr lang="en-US" dirty="0"/>
          </a:p>
        </p:txBody>
      </p:sp>
      <p:sp>
        <p:nvSpPr>
          <p:cNvPr id="4" name="Slide Number Placeholder 3"/>
          <p:cNvSpPr>
            <a:spLocks noGrp="1"/>
          </p:cNvSpPr>
          <p:nvPr>
            <p:ph type="sldNum" sz="quarter" idx="10"/>
          </p:nvPr>
        </p:nvSpPr>
        <p:spPr/>
        <p:txBody>
          <a:bodyPr/>
          <a:lstStyle/>
          <a:p>
            <a:fld id="{B673A3D6-B566-4497-951B-CE1B9C9450B9}" type="slidenum">
              <a:rPr lang="en-US" smtClean="0"/>
              <a:t>20</a:t>
            </a:fld>
            <a:endParaRPr lang="en-US" dirty="0"/>
          </a:p>
        </p:txBody>
      </p:sp>
    </p:spTree>
    <p:extLst>
      <p:ext uri="{BB962C8B-B14F-4D97-AF65-F5344CB8AC3E}">
        <p14:creationId xmlns:p14="http://schemas.microsoft.com/office/powerpoint/2010/main" val="338332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latin typeface="Calibri" panose="020F0502020204030204" pitchFamily="34" charset="0"/>
              </a:rPr>
              <a:t>New ways to look at issues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latin typeface="Calibri" panose="020F0502020204030204" pitchFamily="34" charset="0"/>
              </a:rPr>
              <a:t>Students with DHS involvement in 2012 were 41% -  85% more likely to have worse attendance than students who did not.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latin typeface="Calibri" panose="020F0502020204030204" pitchFamily="34" charset="0"/>
              </a:rPr>
              <a:t>Students in 6</a:t>
            </a:r>
            <a:r>
              <a:rPr lang="en-US" altLang="en-US" sz="1200" baseline="30000" dirty="0" smtClean="0">
                <a:latin typeface="Calibri" panose="020F0502020204030204" pitchFamily="34" charset="0"/>
              </a:rPr>
              <a:t>th</a:t>
            </a:r>
            <a:r>
              <a:rPr lang="en-US" altLang="en-US" sz="1200" dirty="0" smtClean="0">
                <a:latin typeface="Calibri" panose="020F0502020204030204" pitchFamily="34" charset="0"/>
              </a:rPr>
              <a:t> – 12</a:t>
            </a:r>
            <a:r>
              <a:rPr lang="en-US" altLang="en-US" sz="1200" baseline="30000" dirty="0" smtClean="0">
                <a:latin typeface="Calibri" panose="020F0502020204030204" pitchFamily="34" charset="0"/>
              </a:rPr>
              <a:t>th</a:t>
            </a:r>
            <a:r>
              <a:rPr lang="en-US" altLang="en-US" sz="1200" dirty="0" smtClean="0">
                <a:latin typeface="Calibri" panose="020F0502020204030204" pitchFamily="34" charset="0"/>
              </a:rPr>
              <a:t> grades with juvenile justice involvement were 114% - 164% more likely to have worse attendance than those not involved in juvenile justice.</a:t>
            </a:r>
          </a:p>
          <a:p>
            <a:endParaRPr lang="en-US" dirty="0"/>
          </a:p>
        </p:txBody>
      </p:sp>
      <p:sp>
        <p:nvSpPr>
          <p:cNvPr id="4" name="Slide Number Placeholder 3"/>
          <p:cNvSpPr>
            <a:spLocks noGrp="1"/>
          </p:cNvSpPr>
          <p:nvPr>
            <p:ph type="sldNum" sz="quarter" idx="10"/>
          </p:nvPr>
        </p:nvSpPr>
        <p:spPr/>
        <p:txBody>
          <a:bodyPr/>
          <a:lstStyle/>
          <a:p>
            <a:fld id="{B673A3D6-B566-4497-951B-CE1B9C9450B9}" type="slidenum">
              <a:rPr lang="en-US" smtClean="0"/>
              <a:t>21</a:t>
            </a:fld>
            <a:endParaRPr lang="en-US" dirty="0"/>
          </a:p>
        </p:txBody>
      </p:sp>
    </p:spTree>
    <p:extLst>
      <p:ext uri="{BB962C8B-B14F-4D97-AF65-F5344CB8AC3E}">
        <p14:creationId xmlns:p14="http://schemas.microsoft.com/office/powerpoint/2010/main" val="4009412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 Gradeck and Laura</a:t>
            </a:r>
            <a:r>
              <a:rPr lang="en-US" baseline="0" dirty="0" smtClean="0"/>
              <a:t> </a:t>
            </a:r>
            <a:r>
              <a:rPr lang="en-US" baseline="0" dirty="0" err="1" smtClean="0"/>
              <a:t>Meixall</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22</a:t>
            </a:fld>
            <a:endParaRPr lang="en-US" dirty="0"/>
          </a:p>
        </p:txBody>
      </p:sp>
    </p:spTree>
    <p:extLst>
      <p:ext uri="{BB962C8B-B14F-4D97-AF65-F5344CB8AC3E}">
        <p14:creationId xmlns:p14="http://schemas.microsoft.com/office/powerpoint/2010/main" val="59691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Will study 4 cohorts of 9</a:t>
            </a:r>
            <a:r>
              <a:rPr lang="en-US" sz="1200" baseline="30000" dirty="0" smtClean="0"/>
              <a:t>th</a:t>
            </a:r>
            <a:r>
              <a:rPr lang="en-US" sz="1200" dirty="0" smtClean="0"/>
              <a:t> graders (over 20,000) to compare foster care youth with neighborhood and school peers?</a:t>
            </a:r>
          </a:p>
          <a:p>
            <a:endParaRPr lang="en-US" dirty="0" smtClean="0"/>
          </a:p>
          <a:p>
            <a:r>
              <a:rPr lang="en-US" dirty="0" smtClean="0"/>
              <a:t>Long term outcomes for youth transitioning  out  of foster care</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23</a:t>
            </a:fld>
            <a:endParaRPr lang="en-US" dirty="0"/>
          </a:p>
        </p:txBody>
      </p:sp>
    </p:spTree>
    <p:extLst>
      <p:ext uri="{BB962C8B-B14F-4D97-AF65-F5344CB8AC3E}">
        <p14:creationId xmlns:p14="http://schemas.microsoft.com/office/powerpoint/2010/main" val="1766741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40"/>
            <a:r>
              <a:rPr lang="en-US" dirty="0" smtClean="0"/>
              <a:t>This</a:t>
            </a:r>
            <a:r>
              <a:rPr lang="en-US" baseline="0" dirty="0" smtClean="0"/>
              <a:t> example is from one of our founding partners in Cleveland, the </a:t>
            </a:r>
            <a:r>
              <a:rPr lang="en-US" dirty="0">
                <a:latin typeface="Times New Roman" pitchFamily="18" charset="0"/>
              </a:rPr>
              <a:t>Center on Urban Poverty and Community Development at Case Western Reserve University. </a:t>
            </a:r>
          </a:p>
          <a:p>
            <a:pPr defTabSz="914240"/>
            <a:endParaRPr lang="en-US" dirty="0">
              <a:latin typeface="Times New Roman" pitchFamily="18" charset="0"/>
            </a:endParaRPr>
          </a:p>
          <a:p>
            <a:pPr marL="171420" indent="-171420">
              <a:buFont typeface="Arial" pitchFamily="34" charset="0"/>
              <a:buChar char="•"/>
            </a:pPr>
            <a:r>
              <a:rPr lang="en-US" dirty="0" smtClean="0"/>
              <a:t>The Neighborhood Stabilization Team in Cleveland</a:t>
            </a:r>
            <a:r>
              <a:rPr lang="en-US" baseline="0" dirty="0" smtClean="0"/>
              <a:t> makes use of data from Case Western’s </a:t>
            </a:r>
            <a:r>
              <a:rPr lang="en-US" dirty="0" smtClean="0"/>
              <a:t>NEO CANDO – North</a:t>
            </a:r>
            <a:r>
              <a:rPr lang="en-US" baseline="0" dirty="0" smtClean="0"/>
              <a:t> East Ohio Community and Neighborhood Data for Organizing – System. </a:t>
            </a:r>
          </a:p>
          <a:p>
            <a:pPr marL="171420" indent="-171420">
              <a:buFont typeface="Arial" pitchFamily="34" charset="0"/>
              <a:buChar char="•"/>
            </a:pPr>
            <a:r>
              <a:rPr lang="en-US" baseline="0" dirty="0" smtClean="0"/>
              <a:t>Pull together parcel level data from many different sources from the assessors office, the court system, vacancy data and blight surveys, neighborhood amenities, etc. </a:t>
            </a:r>
          </a:p>
          <a:p>
            <a:pPr marL="171420" indent="-171420">
              <a:buFont typeface="Arial" pitchFamily="34" charset="0"/>
              <a:buChar char="•"/>
            </a:pPr>
            <a:r>
              <a:rPr lang="en-US" baseline="0" dirty="0" smtClean="0"/>
              <a:t>This data can zoom down to the block and to the parcel and zoom up to look at trends and the bigger picture. </a:t>
            </a:r>
          </a:p>
          <a:p>
            <a:pPr marL="171420" indent="-171420">
              <a:buFont typeface="Arial" pitchFamily="34" charset="0"/>
              <a:buChar char="•"/>
            </a:pPr>
            <a:r>
              <a:rPr lang="en-US" baseline="0" dirty="0" smtClean="0"/>
              <a:t>It helps the team figure out which properties make for strategic interventions with their limited resources– whether helping homeowners to find foreclosure counseling or making sure vacant properties are maintained and boarded up to fight blight and cut down on spillover effects to other properties. </a:t>
            </a:r>
          </a:p>
          <a:p>
            <a:endParaRPr lang="en-US" baseline="0" dirty="0" smtClean="0"/>
          </a:p>
          <a:p>
            <a:pPr defTabSz="914240"/>
            <a:endParaRPr lang="en-US" dirty="0">
              <a:latin typeface="Times New Roman" pitchFamily="18" charset="0"/>
            </a:endParaRPr>
          </a:p>
          <a:p>
            <a:endParaRPr lang="en-US" dirty="0"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12" eaLnBrk="0" hangingPunct="0">
              <a:defRPr>
                <a:solidFill>
                  <a:schemeClr val="tx1"/>
                </a:solidFill>
                <a:latin typeface="Arial" charset="0"/>
              </a:defRPr>
            </a:lvl1pPr>
            <a:lvl2pPr marL="742819" indent="-285699" defTabSz="930112" eaLnBrk="0" hangingPunct="0">
              <a:defRPr>
                <a:solidFill>
                  <a:schemeClr val="tx1"/>
                </a:solidFill>
                <a:latin typeface="Arial" charset="0"/>
              </a:defRPr>
            </a:lvl2pPr>
            <a:lvl3pPr marL="1142799" indent="-228560" defTabSz="930112" eaLnBrk="0" hangingPunct="0">
              <a:defRPr>
                <a:solidFill>
                  <a:schemeClr val="tx1"/>
                </a:solidFill>
                <a:latin typeface="Arial" charset="0"/>
              </a:defRPr>
            </a:lvl3pPr>
            <a:lvl4pPr marL="1599919" indent="-228560" defTabSz="930112" eaLnBrk="0" hangingPunct="0">
              <a:defRPr>
                <a:solidFill>
                  <a:schemeClr val="tx1"/>
                </a:solidFill>
                <a:latin typeface="Arial" charset="0"/>
              </a:defRPr>
            </a:lvl4pPr>
            <a:lvl5pPr marL="2057039" indent="-228560" defTabSz="930112" eaLnBrk="0" hangingPunct="0">
              <a:defRPr>
                <a:solidFill>
                  <a:schemeClr val="tx1"/>
                </a:solidFill>
                <a:latin typeface="Arial" charset="0"/>
              </a:defRPr>
            </a:lvl5pPr>
            <a:lvl6pPr marL="2514159" indent="-228560" defTabSz="930112" eaLnBrk="0" fontAlgn="base" hangingPunct="0">
              <a:spcBef>
                <a:spcPct val="0"/>
              </a:spcBef>
              <a:spcAft>
                <a:spcPct val="0"/>
              </a:spcAft>
              <a:defRPr>
                <a:solidFill>
                  <a:schemeClr val="tx1"/>
                </a:solidFill>
                <a:latin typeface="Arial" charset="0"/>
              </a:defRPr>
            </a:lvl6pPr>
            <a:lvl7pPr marL="2971279" indent="-228560" defTabSz="930112" eaLnBrk="0" fontAlgn="base" hangingPunct="0">
              <a:spcBef>
                <a:spcPct val="0"/>
              </a:spcBef>
              <a:spcAft>
                <a:spcPct val="0"/>
              </a:spcAft>
              <a:defRPr>
                <a:solidFill>
                  <a:schemeClr val="tx1"/>
                </a:solidFill>
                <a:latin typeface="Arial" charset="0"/>
              </a:defRPr>
            </a:lvl7pPr>
            <a:lvl8pPr marL="3428399" indent="-228560" defTabSz="930112" eaLnBrk="0" fontAlgn="base" hangingPunct="0">
              <a:spcBef>
                <a:spcPct val="0"/>
              </a:spcBef>
              <a:spcAft>
                <a:spcPct val="0"/>
              </a:spcAft>
              <a:defRPr>
                <a:solidFill>
                  <a:schemeClr val="tx1"/>
                </a:solidFill>
                <a:latin typeface="Arial" charset="0"/>
              </a:defRPr>
            </a:lvl8pPr>
            <a:lvl9pPr marL="3885518" indent="-228560" defTabSz="930112" eaLnBrk="0" fontAlgn="base" hangingPunct="0">
              <a:spcBef>
                <a:spcPct val="0"/>
              </a:spcBef>
              <a:spcAft>
                <a:spcPct val="0"/>
              </a:spcAft>
              <a:defRPr>
                <a:solidFill>
                  <a:schemeClr val="tx1"/>
                </a:solidFill>
                <a:latin typeface="Arial" charset="0"/>
              </a:defRPr>
            </a:lvl9pPr>
          </a:lstStyle>
          <a:p>
            <a:pPr eaLnBrk="1" hangingPunct="1"/>
            <a:fld id="{923BAC34-2DA7-43D4-A256-83337ABB9E11}" type="slidenum">
              <a:rPr lang="en-US" smtClean="0"/>
              <a:pPr eaLnBrk="1" hangingPunct="1"/>
              <a:t>24</a:t>
            </a:fld>
            <a:endParaRPr lang="en-US" dirty="0" smtClean="0"/>
          </a:p>
        </p:txBody>
      </p:sp>
    </p:spTree>
    <p:extLst>
      <p:ext uri="{BB962C8B-B14F-4D97-AF65-F5344CB8AC3E}">
        <p14:creationId xmlns:p14="http://schemas.microsoft.com/office/powerpoint/2010/main" val="3693286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1pPr>
            <a:lvl2pPr marL="742710" indent="-285658"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2pPr>
            <a:lvl3pPr marL="1142631" indent="-228526"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3pPr>
            <a:lvl4pPr marL="1599685" indent="-228526"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4pPr>
            <a:lvl5pPr marL="2056738" indent="-228526"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5pPr>
            <a:lvl6pPr marL="2513790" indent="-228526" defTabSz="929976" eaLnBrk="0" fontAlgn="base" hangingPunct="0">
              <a:spcBef>
                <a:spcPct val="0"/>
              </a:spcBef>
              <a:spcAft>
                <a:spcPct val="0"/>
              </a:spcAft>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6pPr>
            <a:lvl7pPr marL="2970844" indent="-228526" defTabSz="929976" eaLnBrk="0" fontAlgn="base" hangingPunct="0">
              <a:spcBef>
                <a:spcPct val="0"/>
              </a:spcBef>
              <a:spcAft>
                <a:spcPct val="0"/>
              </a:spcAft>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7pPr>
            <a:lvl8pPr marL="3427896" indent="-228526" defTabSz="929976" eaLnBrk="0" fontAlgn="base" hangingPunct="0">
              <a:spcBef>
                <a:spcPct val="0"/>
              </a:spcBef>
              <a:spcAft>
                <a:spcPct val="0"/>
              </a:spcAft>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8pPr>
            <a:lvl9pPr marL="3884949" indent="-228526" defTabSz="929976" eaLnBrk="0" fontAlgn="base" hangingPunct="0">
              <a:spcBef>
                <a:spcPct val="0"/>
              </a:spcBef>
              <a:spcAft>
                <a:spcPct val="0"/>
              </a:spcAft>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9pPr>
          </a:lstStyle>
          <a:p>
            <a:pPr eaLnBrk="1" hangingPunct="1">
              <a:buFont typeface="Times New Roman" pitchFamily="18" charset="0"/>
              <a:buNone/>
            </a:pPr>
            <a:fld id="{117A4DDC-7BE6-4227-A7E5-5FAC3D4A3B73}" type="slidenum">
              <a:rPr lang="en-US" smtClean="0">
                <a:solidFill>
                  <a:srgbClr val="000000"/>
                </a:solidFill>
                <a:latin typeface="Times New Roman" pitchFamily="18" charset="0"/>
                <a:ea typeface="Arial Unicode MS" pitchFamily="34" charset="-128"/>
                <a:cs typeface="Arial Unicode MS" pitchFamily="34" charset="-128"/>
              </a:rPr>
              <a:pPr eaLnBrk="1" hangingPunct="1">
                <a:buFont typeface="Times New Roman" pitchFamily="18" charset="0"/>
                <a:buNone/>
              </a:pPr>
              <a:t>25</a:t>
            </a:fld>
            <a:endParaRPr lang="en-US" dirty="0" smtClean="0">
              <a:solidFill>
                <a:srgbClr val="000000"/>
              </a:solidFill>
              <a:latin typeface="Times New Roman" pitchFamily="18" charset="0"/>
              <a:ea typeface="Arial Unicode MS" pitchFamily="34" charset="-128"/>
              <a:cs typeface="Arial Unicode MS" pitchFamily="34" charset="-128"/>
            </a:endParaRPr>
          </a:p>
        </p:txBody>
      </p:sp>
      <p:sp>
        <p:nvSpPr>
          <p:cNvPr id="30723" name="Text Box 1"/>
          <p:cNvSpPr txBox="1">
            <a:spLocks noChangeArrowheads="1"/>
          </p:cNvSpPr>
          <p:nvPr/>
        </p:nvSpPr>
        <p:spPr bwMode="auto">
          <a:xfrm>
            <a:off x="1181100" y="696914"/>
            <a:ext cx="4649788"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11" tIns="45704" rIns="91411" bIns="45704"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dirty="0"/>
          </a:p>
        </p:txBody>
      </p:sp>
      <p:sp>
        <p:nvSpPr>
          <p:cNvPr id="30724" name="Text Box 2"/>
          <p:cNvSpPr>
            <a:spLocks noGrp="1" noChangeArrowheads="1"/>
          </p:cNvSpPr>
          <p:nvPr>
            <p:ph type="body"/>
          </p:nvPr>
        </p:nvSpPr>
        <p:spPr>
          <a:xfrm>
            <a:off x="701676" y="4416426"/>
            <a:ext cx="5608638" cy="418465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ct val="0"/>
              </a:spcBef>
            </a:pPr>
            <a:r>
              <a:rPr lang="en-US" altLang="en-US" dirty="0" err="1" smtClean="0"/>
              <a:t>CamConnect</a:t>
            </a:r>
            <a:r>
              <a:rPr lang="en-US" altLang="en-US" dirty="0" smtClean="0"/>
              <a:t>, our Camden NNIP partner, had close relationship with hospitals from the beginning.</a:t>
            </a:r>
          </a:p>
          <a:p>
            <a:pPr>
              <a:spcBef>
                <a:spcPct val="0"/>
              </a:spcBef>
            </a:pPr>
            <a:r>
              <a:rPr lang="en-US" altLang="en-US" dirty="0" smtClean="0"/>
              <a:t>All 3 hospitals in the city wanted to understand their patients better and were concerned about rising costs of health care for uninsured people.  After years of negotiation,</a:t>
            </a:r>
            <a:r>
              <a:rPr lang="en-US" altLang="en-US" baseline="0" dirty="0" smtClean="0"/>
              <a:t> t</a:t>
            </a:r>
            <a:r>
              <a:rPr lang="en-US" altLang="en-US" dirty="0" smtClean="0"/>
              <a:t>hey agreed to share their patient billing data with </a:t>
            </a:r>
            <a:r>
              <a:rPr lang="en-US" altLang="en-US" dirty="0" err="1" smtClean="0"/>
              <a:t>CamConnect</a:t>
            </a:r>
            <a:r>
              <a:rPr lang="en-US" altLang="en-US" dirty="0" smtClean="0"/>
              <a:t>, including both Emergency department visits and inpatient hospitalizations.   Careful privacy protections</a:t>
            </a:r>
            <a:r>
              <a:rPr lang="en-US" altLang="en-US" baseline="0" dirty="0" smtClean="0"/>
              <a:t> and lots of work to harmonize the data.</a:t>
            </a:r>
            <a:endParaRPr lang="en-US" altLang="en-US" dirty="0" smtClean="0"/>
          </a:p>
          <a:p>
            <a:pPr>
              <a:spcBef>
                <a:spcPct val="0"/>
              </a:spcBef>
            </a:pPr>
            <a:endParaRPr lang="en-US" altLang="en-US" dirty="0" smtClean="0"/>
          </a:p>
          <a:p>
            <a:pPr>
              <a:spcBef>
                <a:spcPct val="0"/>
              </a:spcBef>
            </a:pPr>
            <a:r>
              <a:rPr lang="en-US" altLang="en-US" dirty="0" smtClean="0"/>
              <a:t>Geocoded the data and did probabilistic matching to match patients who visited multiple hospitals.  They found 38,000 Unique patients across institutions, found that </a:t>
            </a:r>
            <a:r>
              <a:rPr lang="en-US" altLang="en-US" dirty="0" err="1" smtClean="0"/>
              <a:t>approx</a:t>
            </a:r>
            <a:r>
              <a:rPr lang="en-US" altLang="en-US" dirty="0" smtClean="0"/>
              <a:t> one-half of the City population used the ER/hospital in one year.  At</a:t>
            </a:r>
            <a:r>
              <a:rPr lang="en-US" altLang="en-US" baseline="0" dirty="0" smtClean="0"/>
              <a:t> the individual level, they </a:t>
            </a:r>
            <a:r>
              <a:rPr lang="en-US" altLang="en-US" baseline="0" dirty="0" err="1" smtClean="0"/>
              <a:t>ideitifed</a:t>
            </a:r>
            <a:r>
              <a:rPr lang="en-US" altLang="en-US" baseline="0" dirty="0" smtClean="0"/>
              <a:t> people who used the ER often, and assigned them a nurse </a:t>
            </a:r>
            <a:r>
              <a:rPr lang="en-US" altLang="en-US" baseline="0" dirty="0" err="1" smtClean="0"/>
              <a:t>practioner</a:t>
            </a:r>
            <a:r>
              <a:rPr lang="en-US" altLang="en-US" baseline="0" dirty="0" smtClean="0"/>
              <a:t> contact that could work with them one-on-one about their health issues (which likely crossed into housing, family situation, etc.).  </a:t>
            </a:r>
          </a:p>
          <a:p>
            <a:pPr>
              <a:spcBef>
                <a:spcPct val="0"/>
              </a:spcBef>
            </a:pPr>
            <a:endParaRPr lang="en-US" altLang="en-US" baseline="0" dirty="0" smtClean="0"/>
          </a:p>
          <a:p>
            <a:pPr>
              <a:spcBef>
                <a:spcPct val="0"/>
              </a:spcBef>
            </a:pPr>
            <a:r>
              <a:rPr lang="en-US" altLang="en-US" baseline="0" dirty="0" smtClean="0"/>
              <a:t>Also helped with community-level interventions.  </a:t>
            </a:r>
            <a:r>
              <a:rPr lang="en-US" altLang="en-US" dirty="0" smtClean="0"/>
              <a:t>They worked with the Camden Healthcare Coalition to dive into specific manageable diseases – here is 1 example of diabetes. These maps helped the Citywide Diabetes Collaborative focus their outreach efforts for classes on how to better manage the illness.  </a:t>
            </a:r>
          </a:p>
          <a:p>
            <a:pPr>
              <a:spcBef>
                <a:spcPct val="0"/>
              </a:spcBef>
            </a:pPr>
            <a:endParaRPr lang="en-US" altLang="en-US" dirty="0" smtClean="0"/>
          </a:p>
          <a:p>
            <a:pPr>
              <a:spcBef>
                <a:spcPct val="0"/>
              </a:spcBef>
            </a:pPr>
            <a:r>
              <a:rPr lang="en-US" altLang="en-US" dirty="0" smtClean="0"/>
              <a:t>(now data is handled by Camden Healthcare Coalition who helps others interested in doing this work, still close partners with </a:t>
            </a:r>
            <a:r>
              <a:rPr lang="en-US" altLang="en-US" dirty="0" err="1" smtClean="0"/>
              <a:t>CamConnect</a:t>
            </a:r>
            <a:r>
              <a:rPr lang="en-US" altLang="en-US" dirty="0" smtClean="0"/>
              <a:t>).</a:t>
            </a:r>
          </a:p>
          <a:p>
            <a:pPr>
              <a:spcBef>
                <a:spcPts val="450"/>
              </a:spcBef>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endParaRPr lang="en-US" dirty="0" smtClean="0">
              <a:latin typeface="Calibri" pitchFamily="34" charset="0"/>
              <a:ea typeface="MS Gothic" pitchFamily="49" charset="-128"/>
            </a:endParaRPr>
          </a:p>
        </p:txBody>
      </p:sp>
      <p:sp>
        <p:nvSpPr>
          <p:cNvPr id="30725" name="Text Box 3"/>
          <p:cNvSpPr txBox="1">
            <a:spLocks noChangeArrowheads="1"/>
          </p:cNvSpPr>
          <p:nvPr/>
        </p:nvSpPr>
        <p:spPr bwMode="auto">
          <a:xfrm>
            <a:off x="3971926" y="8831264"/>
            <a:ext cx="3038476" cy="465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09" tIns="46426" rIns="93209" bIns="46426"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r" eaLnBrk="1" hangingPunct="1"/>
            <a:fld id="{D23774E5-1B6D-4CEA-8172-D9BD7C25D510}" type="slidenum">
              <a:rPr lang="en-US" sz="1100">
                <a:solidFill>
                  <a:srgbClr val="000000"/>
                </a:solidFill>
                <a:latin typeface="Times New Roman" pitchFamily="18" charset="0"/>
                <a:ea typeface="MS Gothic" pitchFamily="49" charset="-128"/>
              </a:rPr>
              <a:pPr algn="r" eaLnBrk="1" hangingPunct="1"/>
              <a:t>25</a:t>
            </a:fld>
            <a:endParaRPr lang="en-US" sz="1100" dirty="0">
              <a:solidFill>
                <a:srgbClr val="000000"/>
              </a:solidFill>
              <a:latin typeface="Times New Roman" pitchFamily="18" charset="0"/>
              <a:ea typeface="MS Gothic" pitchFamily="49" charset="-128"/>
            </a:endParaRPr>
          </a:p>
        </p:txBody>
      </p:sp>
    </p:spTree>
    <p:extLst>
      <p:ext uri="{BB962C8B-B14F-4D97-AF65-F5344CB8AC3E}">
        <p14:creationId xmlns:p14="http://schemas.microsoft.com/office/powerpoint/2010/main" val="3859846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Camden Health Explorer (CHX) is a tool for thinking about the state of healthcare in Camden, NJ, through data. The CHX opens an unprecedented, nearly real-time window on the use of Camden’s health system — the barriers patients face and the improvements the Camden Coalition strives to make every day</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26</a:t>
            </a:fld>
            <a:endParaRPr lang="en-US" dirty="0"/>
          </a:p>
        </p:txBody>
      </p:sp>
    </p:spTree>
    <p:extLst>
      <p:ext uri="{BB962C8B-B14F-4D97-AF65-F5344CB8AC3E}">
        <p14:creationId xmlns:p14="http://schemas.microsoft.com/office/powerpoint/2010/main" val="3473603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9547FFE-CC24-4E45-BA0A-B7DC7F004D8B}" type="slidenum">
              <a:rPr lang="en-US" smtClean="0"/>
              <a:t>27</a:t>
            </a:fld>
            <a:endParaRPr lang="en-US" dirty="0"/>
          </a:p>
        </p:txBody>
      </p:sp>
    </p:spTree>
    <p:extLst>
      <p:ext uri="{BB962C8B-B14F-4D97-AF65-F5344CB8AC3E}">
        <p14:creationId xmlns:p14="http://schemas.microsoft.com/office/powerpoint/2010/main" val="2201246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Mention </a:t>
            </a:r>
            <a:r>
              <a:rPr lang="en-US" dirty="0" err="1" smtClean="0"/>
              <a:t>listserve</a:t>
            </a:r>
            <a:r>
              <a:rPr lang="en-US" dirty="0" smtClean="0"/>
              <a:t> and Twitter</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28</a:t>
            </a:fld>
            <a:endParaRPr lang="en-US" dirty="0"/>
          </a:p>
        </p:txBody>
      </p:sp>
    </p:spTree>
    <p:extLst>
      <p:ext uri="{BB962C8B-B14F-4D97-AF65-F5344CB8AC3E}">
        <p14:creationId xmlns:p14="http://schemas.microsoft.com/office/powerpoint/2010/main" val="2561224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29</a:t>
            </a:fld>
            <a:endParaRPr lang="en-US" dirty="0"/>
          </a:p>
        </p:txBody>
      </p:sp>
    </p:spTree>
    <p:extLst>
      <p:ext uri="{BB962C8B-B14F-4D97-AF65-F5344CB8AC3E}">
        <p14:creationId xmlns:p14="http://schemas.microsoft.com/office/powerpoint/2010/main" val="1050283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Lots</a:t>
            </a:r>
            <a:r>
              <a:rPr lang="en-US" baseline="0" dirty="0" smtClean="0"/>
              <a:t> of other types of data we can talk about, start with the administrative data</a:t>
            </a:r>
          </a:p>
          <a:p>
            <a:pPr marL="171450" indent="-171450">
              <a:buFontTx/>
              <a:buChar char="-"/>
            </a:pPr>
            <a:r>
              <a:rPr lang="en-US" dirty="0" smtClean="0"/>
              <a:t>State and Local  level</a:t>
            </a:r>
            <a:endParaRPr lang="en-US" baseline="0" dirty="0" smtClean="0"/>
          </a:p>
          <a:p>
            <a:endParaRPr lang="en-US" baseline="0" dirty="0" smtClean="0"/>
          </a:p>
          <a:p>
            <a:r>
              <a:rPr lang="en-US" baseline="0" dirty="0" smtClean="0"/>
              <a:t>- This is partial – other types of data like surveys, social media, qualitative</a:t>
            </a:r>
          </a:p>
          <a:p>
            <a:r>
              <a:rPr lang="en-US" baseline="0" dirty="0" smtClean="0"/>
              <a:t> - other sectors – private, and nonprofit</a:t>
            </a:r>
            <a:endParaRPr lang="en-US" dirty="0"/>
          </a:p>
        </p:txBody>
      </p:sp>
      <p:sp>
        <p:nvSpPr>
          <p:cNvPr id="4" name="Slide Number Placeholder 3"/>
          <p:cNvSpPr>
            <a:spLocks noGrp="1"/>
          </p:cNvSpPr>
          <p:nvPr>
            <p:ph type="sldNum" sz="quarter" idx="10"/>
          </p:nvPr>
        </p:nvSpPr>
        <p:spPr/>
        <p:txBody>
          <a:bodyPr/>
          <a:lstStyle/>
          <a:p>
            <a:fld id="{C9547FFE-CC24-4E45-BA0A-B7DC7F004D8B}" type="slidenum">
              <a:rPr lang="en-US" smtClean="0"/>
              <a:t>3</a:t>
            </a:fld>
            <a:endParaRPr lang="en-US" dirty="0"/>
          </a:p>
        </p:txBody>
      </p:sp>
    </p:spTree>
    <p:extLst>
      <p:ext uri="{BB962C8B-B14F-4D97-AF65-F5344CB8AC3E}">
        <p14:creationId xmlns:p14="http://schemas.microsoft.com/office/powerpoint/2010/main" val="2694470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9C1CF-0B05-42BA-A122-7F697B58632C}" type="slidenum">
              <a:rPr lang="en-US" smtClean="0"/>
              <a:t>30</a:t>
            </a:fld>
            <a:endParaRPr lang="en-US" dirty="0"/>
          </a:p>
        </p:txBody>
      </p:sp>
    </p:spTree>
    <p:extLst>
      <p:ext uri="{BB962C8B-B14F-4D97-AF65-F5344CB8AC3E}">
        <p14:creationId xmlns:p14="http://schemas.microsoft.com/office/powerpoint/2010/main" val="366016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Start</a:t>
            </a:r>
            <a:r>
              <a:rPr lang="en-US" baseline="0" dirty="0" smtClean="0"/>
              <a:t> with this first level – pieces that have gotten a lot of buzz</a:t>
            </a:r>
            <a:endParaRPr lang="en-US" dirty="0"/>
          </a:p>
        </p:txBody>
      </p:sp>
      <p:sp>
        <p:nvSpPr>
          <p:cNvPr id="4" name="Slide Number Placeholder 3"/>
          <p:cNvSpPr>
            <a:spLocks noGrp="1"/>
          </p:cNvSpPr>
          <p:nvPr>
            <p:ph type="sldNum" sz="quarter" idx="10"/>
          </p:nvPr>
        </p:nvSpPr>
        <p:spPr/>
        <p:txBody>
          <a:bodyPr/>
          <a:lstStyle/>
          <a:p>
            <a:fld id="{C9547FFE-CC24-4E45-BA0A-B7DC7F004D8B}" type="slidenum">
              <a:rPr lang="en-US" smtClean="0"/>
              <a:t>4</a:t>
            </a:fld>
            <a:endParaRPr lang="en-US" dirty="0"/>
          </a:p>
        </p:txBody>
      </p:sp>
    </p:spTree>
    <p:extLst>
      <p:ext uri="{BB962C8B-B14F-4D97-AF65-F5344CB8AC3E}">
        <p14:creationId xmlns:p14="http://schemas.microsoft.com/office/powerpoint/2010/main" val="2694470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a:t>
            </a:r>
            <a:r>
              <a:rPr lang="en-US" baseline="0" dirty="0" smtClean="0"/>
              <a:t> some of the inputs  - raw material – data is the new oil?</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5</a:t>
            </a:fld>
            <a:endParaRPr lang="en-US" dirty="0"/>
          </a:p>
        </p:txBody>
      </p:sp>
    </p:spTree>
    <p:extLst>
      <p:ext uri="{BB962C8B-B14F-4D97-AF65-F5344CB8AC3E}">
        <p14:creationId xmlns:p14="http://schemas.microsoft.com/office/powerpoint/2010/main" val="3200329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1200"/>
              </a:spcAft>
              <a:buClrTx/>
              <a:buSzTx/>
              <a:buFontTx/>
              <a:buNone/>
              <a:tabLst/>
              <a:defRPr/>
            </a:pPr>
            <a:r>
              <a:rPr lang="en-US" dirty="0" smtClean="0"/>
              <a:t>Policies</a:t>
            </a:r>
            <a:r>
              <a:rPr lang="en-US" baseline="0" dirty="0" smtClean="0"/>
              <a:t> c</a:t>
            </a:r>
            <a:r>
              <a:rPr lang="en-US" dirty="0" smtClean="0"/>
              <a:t>ould be at the local, state, or federal levels  - exec/legislative</a:t>
            </a:r>
            <a:r>
              <a:rPr lang="en-US" baseline="0" dirty="0" smtClean="0"/>
              <a:t> - </a:t>
            </a:r>
            <a:r>
              <a:rPr lang="en-US" dirty="0" smtClean="0"/>
              <a:t>See Sunlight</a:t>
            </a:r>
          </a:p>
        </p:txBody>
      </p:sp>
      <p:sp>
        <p:nvSpPr>
          <p:cNvPr id="4" name="Slide Number Placeholder 3"/>
          <p:cNvSpPr>
            <a:spLocks noGrp="1"/>
          </p:cNvSpPr>
          <p:nvPr>
            <p:ph type="sldNum" sz="quarter" idx="10"/>
          </p:nvPr>
        </p:nvSpPr>
        <p:spPr/>
        <p:txBody>
          <a:bodyPr/>
          <a:lstStyle/>
          <a:p>
            <a:fld id="{C9547FFE-CC24-4E45-BA0A-B7DC7F004D8B}" type="slidenum">
              <a:rPr lang="en-US" smtClean="0"/>
              <a:t>6</a:t>
            </a:fld>
            <a:endParaRPr lang="en-US" dirty="0"/>
          </a:p>
        </p:txBody>
      </p:sp>
    </p:spTree>
    <p:extLst>
      <p:ext uri="{BB962C8B-B14F-4D97-AF65-F5344CB8AC3E}">
        <p14:creationId xmlns:p14="http://schemas.microsoft.com/office/powerpoint/2010/main" val="2694470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Title from Joy </a:t>
            </a:r>
            <a:r>
              <a:rPr lang="en-US" baseline="0" dirty="0" err="1" smtClean="0"/>
              <a:t>Bonoguro’s</a:t>
            </a:r>
            <a:r>
              <a:rPr lang="en-US" baseline="0" dirty="0" smtClean="0"/>
              <a:t> blog – Chief Data Officer in SF</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Going beyond measuring progress by only how many thousands of data sets you have published, or turnout of early 20-somethings at 1 day hackathons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A lot of progress has been made </a:t>
            </a:r>
          </a:p>
          <a:p>
            <a:r>
              <a:rPr lang="en-US" baseline="0" dirty="0" smtClean="0"/>
              <a:t> – we published a white paper on how open data and traditional community improvement groups could connect</a:t>
            </a:r>
          </a:p>
          <a:p>
            <a:r>
              <a:rPr lang="en-US" baseline="0" dirty="0" smtClean="0"/>
              <a:t> - Code for America volume on people’s thinking of the next generation of open data work</a:t>
            </a:r>
          </a:p>
          <a:p>
            <a:r>
              <a:rPr lang="en-US" baseline="0" dirty="0" smtClean="0"/>
              <a:t> - San </a:t>
            </a:r>
            <a:r>
              <a:rPr lang="en-US" baseline="0" dirty="0" err="1" smtClean="0"/>
              <a:t>Franscisco’s</a:t>
            </a:r>
            <a:r>
              <a:rPr lang="en-US" baseline="0" dirty="0" smtClean="0"/>
              <a:t> strategic plan - </a:t>
            </a:r>
          </a:p>
          <a:p>
            <a:endParaRPr lang="en-US" baseline="0" dirty="0" smtClean="0"/>
          </a:p>
          <a:p>
            <a:r>
              <a:rPr lang="en-US" baseline="0" dirty="0" smtClean="0"/>
              <a:t>From NNIP,   </a:t>
            </a:r>
            <a:r>
              <a:rPr lang="en-US" baseline="0" dirty="0" err="1" smtClean="0"/>
              <a:t>Cura</a:t>
            </a:r>
            <a:r>
              <a:rPr lang="en-US" baseline="0" dirty="0" smtClean="0"/>
              <a:t>:  Tech – new program in the Twin Cities – technologists and community groups team up to propose ideas that would help residents and groups in low-income neighborhoods.  They provide rounds of seed funding to get started.  Examples (should be verified):  web site/app to facilitate local shopping (Somali scarf shop) or idea about simplifying the application to become a credentialed small and minority owned business.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7</a:t>
            </a:fld>
            <a:endParaRPr lang="en-US" dirty="0"/>
          </a:p>
        </p:txBody>
      </p:sp>
    </p:spTree>
    <p:extLst>
      <p:ext uri="{BB962C8B-B14F-4D97-AF65-F5344CB8AC3E}">
        <p14:creationId xmlns:p14="http://schemas.microsoft.com/office/powerpoint/2010/main" val="688917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beginning,</a:t>
            </a:r>
            <a:r>
              <a:rPr lang="en-US" baseline="0" dirty="0" smtClean="0"/>
              <a:t> primarily driven by </a:t>
            </a:r>
            <a:r>
              <a:rPr lang="en-US" dirty="0" smtClean="0"/>
              <a:t>the last three goals…</a:t>
            </a:r>
          </a:p>
          <a:p>
            <a:endParaRPr lang="en-US" dirty="0" smtClean="0"/>
          </a:p>
          <a:p>
            <a:r>
              <a:rPr lang="en-US" baseline="0" dirty="0" smtClean="0"/>
              <a:t>the first three goals are as important outcomes of open data and should be used in judging its success.</a:t>
            </a:r>
          </a:p>
          <a:p>
            <a:endParaRPr lang="en-US" baseline="0" dirty="0" smtClean="0"/>
          </a:p>
          <a:p>
            <a:r>
              <a:rPr lang="en-US" baseline="0" dirty="0" smtClean="0"/>
              <a:t>Example: In DC, our open data portal helps to populate our </a:t>
            </a:r>
            <a:r>
              <a:rPr lang="en-US" baseline="0" dirty="0" err="1" smtClean="0"/>
              <a:t>PerformanceStat</a:t>
            </a:r>
            <a:r>
              <a:rPr lang="en-US" baseline="0" dirty="0" smtClean="0"/>
              <a:t> system, Track DC (also public)</a:t>
            </a:r>
          </a:p>
          <a:p>
            <a:endParaRPr lang="en-US" baseline="0" dirty="0" smtClean="0"/>
          </a:p>
          <a:p>
            <a:r>
              <a:rPr lang="en-US" baseline="0" dirty="0" smtClean="0"/>
              <a:t>Example:  Hartford’s GIS manager Brett </a:t>
            </a:r>
            <a:r>
              <a:rPr lang="en-US" sz="1200" b="0" kern="1200" dirty="0" err="1" smtClean="0">
                <a:solidFill>
                  <a:schemeClr val="tx1"/>
                </a:solidFill>
                <a:effectLst/>
                <a:latin typeface="+mn-lt"/>
                <a:ea typeface="+mn-ea"/>
                <a:cs typeface="+mn-cs"/>
              </a:rPr>
              <a:t>Flodine</a:t>
            </a:r>
            <a:r>
              <a:rPr lang="en-US" sz="1200" b="0" kern="1200" dirty="0" smtClean="0">
                <a:solidFill>
                  <a:schemeClr val="tx1"/>
                </a:solidFill>
                <a:effectLst/>
                <a:latin typeface="+mn-lt"/>
                <a:ea typeface="+mn-ea"/>
                <a:cs typeface="+mn-cs"/>
              </a:rPr>
              <a:t> </a:t>
            </a:r>
            <a:r>
              <a:rPr lang="en-US" baseline="0" dirty="0" smtClean="0"/>
              <a:t>had been working on publishing to their new open data portal for 6 months driven by the goals of good government practices.  But when it came time for the city to apply for a federal Promise Zone grant, his job in supplying information was much easier because the data was already organized.</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8</a:t>
            </a:fld>
            <a:endParaRPr lang="en-US" dirty="0"/>
          </a:p>
        </p:txBody>
      </p:sp>
    </p:spTree>
    <p:extLst>
      <p:ext uri="{BB962C8B-B14F-4D97-AF65-F5344CB8AC3E}">
        <p14:creationId xmlns:p14="http://schemas.microsoft.com/office/powerpoint/2010/main" val="730241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second major trend – covered by several essays in the What Counts book.</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9</a:t>
            </a:fld>
            <a:endParaRPr lang="en-US" dirty="0"/>
          </a:p>
        </p:txBody>
      </p:sp>
    </p:spTree>
    <p:extLst>
      <p:ext uri="{BB962C8B-B14F-4D97-AF65-F5344CB8AC3E}">
        <p14:creationId xmlns:p14="http://schemas.microsoft.com/office/powerpoint/2010/main" val="34696491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73751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smtClean="0"/>
              <a:t>CLICK HERE TO ADD</a:t>
            </a:r>
            <a:br>
              <a:rPr lang="en-US" dirty="0" smtClean="0"/>
            </a:br>
            <a:r>
              <a:rPr lang="en-US" dirty="0" smtClean="0"/>
              <a:t>TRANSITION SLIDE TITLE</a:t>
            </a:r>
            <a:br>
              <a:rPr lang="en-US" dirty="0" smtClean="0"/>
            </a:br>
            <a:r>
              <a:rPr lang="en-US" dirty="0" smtClean="0"/>
              <a:t>THIRD LINE IF NEEDED</a:t>
            </a:r>
            <a:endParaRPr lang="en-US" dirty="0"/>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smtClean="0"/>
              <a:t>CLICK HERE TO ADD SUBTITLE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413788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79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smtClean="0"/>
              <a:t>CLICK TO EDIT CLOSING</a:t>
            </a:r>
            <a:endParaRPr lang="en-US" dirty="0"/>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smtClean="0"/>
              <a:t>Click to add custom contact information</a:t>
            </a:r>
            <a:endParaRPr lang="en-US" dirty="0"/>
          </a:p>
        </p:txBody>
      </p:sp>
    </p:spTree>
    <p:extLst>
      <p:ext uri="{BB962C8B-B14F-4D97-AF65-F5344CB8AC3E}">
        <p14:creationId xmlns:p14="http://schemas.microsoft.com/office/powerpoint/2010/main" val="2029515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28781D3-79C9-49DF-9C26-97F10AEE587B}" type="datetimeFigureOut">
              <a:rPr lang="en-US" smtClean="0"/>
              <a:t>12/9/2014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F216EE8-E3BB-4EF1-AF58-0C01075511C9}" type="slidenum">
              <a:rPr lang="en-US" smtClean="0"/>
              <a:t>‹#›</a:t>
            </a:fld>
            <a:endParaRPr lang="en-US"/>
          </a:p>
        </p:txBody>
      </p:sp>
    </p:spTree>
    <p:extLst>
      <p:ext uri="{BB962C8B-B14F-4D97-AF65-F5344CB8AC3E}">
        <p14:creationId xmlns:p14="http://schemas.microsoft.com/office/powerpoint/2010/main" val="2374314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228BCF9-BD90-4C49-B565-4044EC7D72CC}" type="datetimeFigureOut">
              <a:rPr lang="en-US"/>
              <a:pPr>
                <a:defRPr/>
              </a:pPr>
              <a:t>12/9/2014</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3DD51E0-41A7-432D-97CB-68146A32ACE4}" type="slidenum">
              <a:rPr lang="en-US"/>
              <a:pPr>
                <a:defRPr/>
              </a:pPr>
              <a:t>‹#›</a:t>
            </a:fld>
            <a:endParaRPr lang="en-US"/>
          </a:p>
        </p:txBody>
      </p:sp>
    </p:spTree>
    <p:extLst>
      <p:ext uri="{BB962C8B-B14F-4D97-AF65-F5344CB8AC3E}">
        <p14:creationId xmlns:p14="http://schemas.microsoft.com/office/powerpoint/2010/main" val="489687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9300" y="914400"/>
            <a:ext cx="7924800" cy="8382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749300" y="1981200"/>
            <a:ext cx="7924800" cy="3886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7315200" y="6299200"/>
            <a:ext cx="1447800" cy="457200"/>
          </a:xfrm>
          <a:prstGeom prst="rect">
            <a:avLst/>
          </a:prstGeom>
        </p:spPr>
        <p:txBody>
          <a:bodyPr/>
          <a:lstStyle>
            <a:lvl1pPr>
              <a:defRPr dirty="0"/>
            </a:lvl1pPr>
          </a:lstStyle>
          <a:p>
            <a:pPr>
              <a:defRPr/>
            </a:pPr>
            <a:endParaRPr lang="en-US" dirty="0"/>
          </a:p>
        </p:txBody>
      </p:sp>
      <p:sp>
        <p:nvSpPr>
          <p:cNvPr id="5" name="Rectangle 5"/>
          <p:cNvSpPr>
            <a:spLocks noGrp="1" noChangeArrowheads="1"/>
          </p:cNvSpPr>
          <p:nvPr>
            <p:ph type="ftr" sz="quarter" idx="11"/>
          </p:nvPr>
        </p:nvSpPr>
        <p:spPr>
          <a:xfrm>
            <a:off x="749301" y="6299200"/>
            <a:ext cx="6223000" cy="558800"/>
          </a:xfrm>
          <a:prstGeom prst="rect">
            <a:avLst/>
          </a:prstGeom>
        </p:spPr>
        <p:txBody>
          <a:bodyPr/>
          <a:lstStyle>
            <a:lvl1pPr>
              <a:defRPr dirty="0"/>
            </a:lvl1pPr>
          </a:lstStyle>
          <a:p>
            <a:pPr>
              <a:defRPr/>
            </a:pPr>
            <a:endParaRPr lang="en-US" dirty="0"/>
          </a:p>
        </p:txBody>
      </p:sp>
      <p:sp>
        <p:nvSpPr>
          <p:cNvPr id="6" name="Rectangle 6"/>
          <p:cNvSpPr>
            <a:spLocks noGrp="1" noChangeArrowheads="1"/>
          </p:cNvSpPr>
          <p:nvPr>
            <p:ph type="sldNum" sz="quarter" idx="12"/>
          </p:nvPr>
        </p:nvSpPr>
        <p:spPr>
          <a:xfrm>
            <a:off x="7924800" y="6299200"/>
            <a:ext cx="8382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508CF13-3AFE-49CC-92E2-F4C3722830D1}" type="slidenum">
              <a:rPr lang="en-US" sz="2400">
                <a:solidFill>
                  <a:srgbClr val="000000"/>
                </a:solidFill>
                <a:latin typeface="Arial" panose="020B0604020202020204" pitchFamily="34" charset="0"/>
              </a:rPr>
              <a:pPr eaLnBrk="0" fontAlgn="base" hangingPunct="0">
                <a:spcBef>
                  <a:spcPct val="0"/>
                </a:spcBef>
                <a:spcAft>
                  <a:spcPct val="0"/>
                </a:spcAft>
              </a:pPr>
              <a:t>‹#›</a:t>
            </a:fld>
            <a:endParaRPr lang="en-US" sz="2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562795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336389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821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63701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0945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155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3696929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955488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57" r:id="rId3"/>
    <p:sldLayoutId id="2147493483" r:id="rId4"/>
    <p:sldLayoutId id="2147493484" r:id="rId5"/>
    <p:sldLayoutId id="2147493478" r:id="rId6"/>
    <p:sldLayoutId id="2147493470" r:id="rId7"/>
    <p:sldLayoutId id="2147493481" r:id="rId8"/>
    <p:sldLayoutId id="2147493482" r:id="rId9"/>
    <p:sldLayoutId id="2147493477" r:id="rId10"/>
    <p:sldLayoutId id="2147493471" r:id="rId11"/>
    <p:sldLayoutId id="2147493475" r:id="rId12"/>
    <p:sldLayoutId id="2147493474" r:id="rId13"/>
    <p:sldLayoutId id="2147493485" r:id="rId14"/>
    <p:sldLayoutId id="2147493488" r:id="rId15"/>
    <p:sldLayoutId id="2147493489"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hyperlink" Target="http://www.neighborhoodindicators.org/" TargetMode="External"/><Relationship Id="rId3" Type="http://schemas.openxmlformats.org/officeDocument/2006/relationships/hyperlink" Target="http://neighborhoodindicators.org/resources-integrated-data-systems-ids" TargetMode="External"/><Relationship Id="rId7"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www.nlc.org/find-city-solutions/institute-for-youth-education-and-families" TargetMode="External"/><Relationship Id="rId11" Type="http://schemas.openxmlformats.org/officeDocument/2006/relationships/image" Target="../media/image16.jpg"/><Relationship Id="rId5" Type="http://schemas.openxmlformats.org/officeDocument/2006/relationships/image" Target="../media/image13.png"/><Relationship Id="rId10" Type="http://schemas.openxmlformats.org/officeDocument/2006/relationships/hyperlink" Target="http://www.dataqualitycampaign.org/" TargetMode="External"/><Relationship Id="rId4" Type="http://schemas.openxmlformats.org/officeDocument/2006/relationships/hyperlink" Target="http://www.aisp.upenn.edu/" TargetMode="External"/><Relationship Id="rId9"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CAQQjRw&amp;url=http://www.whitehouse.gov/champions/civic-hacking-and-open-government/steve-spiker&amp;ei=xtJrVMWTL8OwyASHoYDYCw&amp;bvm=bv.79908130,d.aWw&amp;psig=AFQjCNGX0XWLgKahlIu-nb74EpjmVrqTXw&amp;ust=1416438854825431" TargetMode="External"/><Relationship Id="rId3" Type="http://schemas.openxmlformats.org/officeDocument/2006/relationships/image" Target="../media/image17.png"/><Relationship Id="rId7" Type="http://schemas.openxmlformats.org/officeDocument/2006/relationships/image" Target="../media/image21.jpg"/><Relationship Id="rId12"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0.jpg"/><Relationship Id="rId11" Type="http://schemas.openxmlformats.org/officeDocument/2006/relationships/image" Target="../media/image24.jpeg"/><Relationship Id="rId5" Type="http://schemas.openxmlformats.org/officeDocument/2006/relationships/image" Target="../media/image19.jpg"/><Relationship Id="rId10" Type="http://schemas.openxmlformats.org/officeDocument/2006/relationships/image" Target="../media/image23.jpg"/><Relationship Id="rId4" Type="http://schemas.openxmlformats.org/officeDocument/2006/relationships/image" Target="../media/image18.jp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bnia-jfi.or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www.neighborhoodindicators.org/activities/projects/connecting-people-and-place-improving-communities-through-integrated-d" TargetMode="External"/><Relationship Id="rId5" Type="http://schemas.openxmlformats.org/officeDocument/2006/relationships/hyperlink" Target="provplan.org" TargetMode="External"/><Relationship Id="rId4" Type="http://schemas.openxmlformats.org/officeDocument/2006/relationships/hyperlink" Target="http://furmancenter.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tmp"/></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31.tm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9.tmp"/><Relationship Id="rId7" Type="http://schemas.openxmlformats.org/officeDocument/2006/relationships/image" Target="../media/image43.tm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2.tmp"/><Relationship Id="rId5" Type="http://schemas.openxmlformats.org/officeDocument/2006/relationships/image" Target="../media/image41.tmp"/><Relationship Id="rId4" Type="http://schemas.openxmlformats.org/officeDocument/2006/relationships/image" Target="../media/image40.tm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neighborhoodindicators.org/"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4" name="Title 3"/>
          <p:cNvSpPr>
            <a:spLocks noGrp="1"/>
          </p:cNvSpPr>
          <p:nvPr>
            <p:ph type="ctrTitle"/>
          </p:nvPr>
        </p:nvSpPr>
        <p:spPr/>
        <p:txBody>
          <a:bodyPr/>
          <a:lstStyle/>
          <a:p>
            <a:r>
              <a:rPr lang="en-US" sz="3800" dirty="0"/>
              <a:t>Strengthening </a:t>
            </a:r>
            <a:r>
              <a:rPr lang="en-US" sz="3800" dirty="0" smtClean="0"/>
              <a:t>Capacity For </a:t>
            </a:r>
            <a:r>
              <a:rPr lang="en-US" sz="3800" dirty="0"/>
              <a:t>Data-Driven Decisionmaking</a:t>
            </a:r>
          </a:p>
        </p:txBody>
      </p:sp>
      <p:sp>
        <p:nvSpPr>
          <p:cNvPr id="5" name="Text Placeholder 4"/>
          <p:cNvSpPr>
            <a:spLocks noGrp="1"/>
          </p:cNvSpPr>
          <p:nvPr>
            <p:ph type="body" sz="quarter" idx="11"/>
          </p:nvPr>
        </p:nvSpPr>
        <p:spPr>
          <a:xfrm>
            <a:off x="676851" y="4455382"/>
            <a:ext cx="8046235" cy="1699233"/>
          </a:xfrm>
        </p:spPr>
        <p:txBody>
          <a:bodyPr/>
          <a:lstStyle/>
          <a:p>
            <a:r>
              <a:rPr lang="en-US" sz="2200" dirty="0" smtClean="0"/>
              <a:t>Kathy Pettit</a:t>
            </a:r>
          </a:p>
          <a:p>
            <a:r>
              <a:rPr lang="en-US" sz="2200" dirty="0" smtClean="0"/>
              <a:t>December 9, 2014</a:t>
            </a:r>
          </a:p>
          <a:p>
            <a:r>
              <a:rPr lang="en-US" sz="2200" dirty="0"/>
              <a:t>Moving the Needle: Using Data </a:t>
            </a:r>
            <a:r>
              <a:rPr lang="en-US" sz="2200" dirty="0" smtClean="0"/>
              <a:t>to</a:t>
            </a:r>
          </a:p>
          <a:p>
            <a:r>
              <a:rPr lang="en-US" sz="2200" dirty="0"/>
              <a:t> </a:t>
            </a:r>
            <a:r>
              <a:rPr lang="en-US" sz="2200" dirty="0" smtClean="0"/>
              <a:t>     Improve </a:t>
            </a:r>
            <a:r>
              <a:rPr lang="en-US" sz="2200" dirty="0"/>
              <a:t>Population </a:t>
            </a:r>
            <a:r>
              <a:rPr lang="en-US" sz="2200" dirty="0" smtClean="0"/>
              <a:t>Outcomes</a:t>
            </a:r>
            <a:endParaRPr lang="en-US" sz="2200" dirty="0"/>
          </a:p>
        </p:txBody>
      </p:sp>
    </p:spTree>
    <p:extLst>
      <p:ext uri="{BB962C8B-B14F-4D97-AF65-F5344CB8AC3E}">
        <p14:creationId xmlns:p14="http://schemas.microsoft.com/office/powerpoint/2010/main" val="1373399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Data Systems</a:t>
            </a:r>
            <a:r>
              <a:rPr lang="en-US" dirty="0"/>
              <a:t/>
            </a:r>
            <a:br>
              <a:rPr lang="en-US" dirty="0"/>
            </a:br>
            <a:endParaRPr lang="en-US" dirty="0"/>
          </a:p>
        </p:txBody>
      </p:sp>
      <p:sp>
        <p:nvSpPr>
          <p:cNvPr id="3" name="Content Placeholder 2"/>
          <p:cNvSpPr>
            <a:spLocks noGrp="1"/>
          </p:cNvSpPr>
          <p:nvPr>
            <p:ph idx="1"/>
          </p:nvPr>
        </p:nvSpPr>
        <p:spPr>
          <a:xfrm>
            <a:off x="641350" y="1705073"/>
            <a:ext cx="8083550" cy="4203573"/>
          </a:xfrm>
        </p:spPr>
        <p:txBody>
          <a:bodyPr/>
          <a:lstStyle/>
          <a:p>
            <a:r>
              <a:rPr lang="en-US" dirty="0"/>
              <a:t>IDS link records from multiple agencies to track inputs and outcomes for individuals </a:t>
            </a:r>
          </a:p>
          <a:p>
            <a:r>
              <a:rPr lang="en-US" dirty="0"/>
              <a:t>Built on data sharing agreements, strict privacy protection, </a:t>
            </a:r>
            <a:r>
              <a:rPr lang="en-US" dirty="0" smtClean="0"/>
              <a:t>&amp; common </a:t>
            </a:r>
            <a:r>
              <a:rPr lang="en-US" dirty="0"/>
              <a:t>interest in social </a:t>
            </a:r>
            <a:r>
              <a:rPr lang="en-US" dirty="0" smtClean="0"/>
              <a:t>benefit</a:t>
            </a:r>
            <a:endParaRPr lang="en-US" dirty="0"/>
          </a:p>
          <a:p>
            <a:r>
              <a:rPr lang="en-US" dirty="0" smtClean="0"/>
              <a:t>Used for:</a:t>
            </a:r>
          </a:p>
          <a:p>
            <a:pPr lvl="1">
              <a:spcBef>
                <a:spcPts val="400"/>
              </a:spcBef>
              <a:spcAft>
                <a:spcPts val="400"/>
              </a:spcAft>
            </a:pPr>
            <a:r>
              <a:rPr lang="en-US" dirty="0" smtClean="0"/>
              <a:t>Case </a:t>
            </a:r>
            <a:r>
              <a:rPr lang="en-US" dirty="0"/>
              <a:t>management</a:t>
            </a:r>
          </a:p>
          <a:p>
            <a:pPr lvl="1">
              <a:spcBef>
                <a:spcPts val="400"/>
              </a:spcBef>
              <a:spcAft>
                <a:spcPts val="400"/>
              </a:spcAft>
            </a:pPr>
            <a:r>
              <a:rPr lang="en-US" dirty="0"/>
              <a:t>Plan for target populations and program innovations</a:t>
            </a:r>
          </a:p>
          <a:p>
            <a:pPr lvl="1">
              <a:spcBef>
                <a:spcPts val="400"/>
              </a:spcBef>
              <a:spcAft>
                <a:spcPts val="400"/>
              </a:spcAft>
            </a:pPr>
            <a:r>
              <a:rPr lang="en-US" dirty="0"/>
              <a:t>Mobilize work toward joint outcomes </a:t>
            </a:r>
          </a:p>
          <a:p>
            <a:pPr lvl="1">
              <a:spcBef>
                <a:spcPts val="400"/>
              </a:spcBef>
              <a:spcAft>
                <a:spcPts val="400"/>
              </a:spcAft>
            </a:pPr>
            <a:r>
              <a:rPr lang="en-US" dirty="0"/>
              <a:t>Capture cost benefit across systems</a:t>
            </a:r>
          </a:p>
        </p:txBody>
      </p:sp>
    </p:spTree>
    <p:extLst>
      <p:ext uri="{BB962C8B-B14F-4D97-AF65-F5344CB8AC3E}">
        <p14:creationId xmlns:p14="http://schemas.microsoft.com/office/powerpoint/2010/main" val="18064153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IDS Catalog and Resources</a:t>
            </a:r>
          </a:p>
        </p:txBody>
      </p:sp>
      <p:sp>
        <p:nvSpPr>
          <p:cNvPr id="5" name="Content Placeholder 1"/>
          <p:cNvSpPr txBox="1">
            <a:spLocks/>
          </p:cNvSpPr>
          <p:nvPr/>
        </p:nvSpPr>
        <p:spPr>
          <a:xfrm>
            <a:off x="457200" y="4114800"/>
            <a:ext cx="8229600" cy="1892491"/>
          </a:xfrm>
          <a:prstGeom prst="rect">
            <a:avLst/>
          </a:prstGeom>
        </p:spPr>
        <p:txBody>
          <a:bodyPr>
            <a:normAutofit lnSpcReduction="10000"/>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r>
              <a:rPr lang="en-US" dirty="0" smtClean="0"/>
              <a:t>Visit our IDS catalog and resource page </a:t>
            </a:r>
            <a:r>
              <a:rPr lang="en-US" dirty="0" smtClean="0">
                <a:hlinkClick r:id="rId3"/>
              </a:rPr>
              <a:t>http://neighborhoodindicators.org/resources-integrated-data-systems-ids</a:t>
            </a:r>
            <a:endParaRPr lang="en-US" dirty="0" smtClean="0"/>
          </a:p>
          <a:p>
            <a:endParaRPr lang="en-US" dirty="0"/>
          </a:p>
        </p:txBody>
      </p:sp>
      <p:sp>
        <p:nvSpPr>
          <p:cNvPr id="6" name="Title 2"/>
          <p:cNvSpPr txBox="1">
            <a:spLocks/>
          </p:cNvSpPr>
          <p:nvPr/>
        </p:nvSpPr>
        <p:spPr>
          <a:xfrm>
            <a:off x="762000" y="495300"/>
            <a:ext cx="7924800" cy="838200"/>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endParaRPr lang="en-US" dirty="0"/>
          </a:p>
        </p:txBody>
      </p:sp>
      <p:pic>
        <p:nvPicPr>
          <p:cNvPr id="7" name="Picture 6" descr="http://www.aisp.upenn.edu/wp-content/themes/intelligence/images/log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1040" y="1524000"/>
            <a:ext cx="2205098" cy="10885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3000" y="3115848"/>
            <a:ext cx="3382365" cy="870857"/>
          </a:xfrm>
          <a:prstGeom prst="rect">
            <a:avLst/>
          </a:prstGeom>
        </p:spPr>
      </p:pic>
      <p:pic>
        <p:nvPicPr>
          <p:cNvPr id="9" name="Picture 8">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5998" y="2944916"/>
            <a:ext cx="2775182" cy="1212723"/>
          </a:xfrm>
          <a:prstGeom prst="rect">
            <a:avLst/>
          </a:prstGeom>
        </p:spPr>
      </p:pic>
      <p:pic>
        <p:nvPicPr>
          <p:cNvPr id="10" name="Picture 9">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5209" y="1676400"/>
            <a:ext cx="1085850" cy="1066800"/>
          </a:xfrm>
          <a:prstGeom prst="rect">
            <a:avLst/>
          </a:prstGeom>
        </p:spPr>
      </p:pic>
    </p:spTree>
    <p:extLst>
      <p:ext uri="{BB962C8B-B14F-4D97-AF65-F5344CB8AC3E}">
        <p14:creationId xmlns:p14="http://schemas.microsoft.com/office/powerpoint/2010/main" val="429517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20692"/>
            <a:ext cx="7924800" cy="1920286"/>
          </a:xfrm>
        </p:spPr>
        <p:txBody>
          <a:bodyPr/>
          <a:lstStyle/>
          <a:p>
            <a:r>
              <a:rPr lang="en-US" dirty="0" smtClean="0"/>
              <a:t>Moving </a:t>
            </a:r>
            <a:br>
              <a:rPr lang="en-US" dirty="0" smtClean="0"/>
            </a:br>
            <a:r>
              <a:rPr lang="en-US" dirty="0" smtClean="0"/>
              <a:t>from </a:t>
            </a:r>
            <a:r>
              <a:rPr lang="en-US" i="1" dirty="0" smtClean="0"/>
              <a:t>information</a:t>
            </a:r>
            <a:r>
              <a:rPr lang="en-US" dirty="0" smtClean="0"/>
              <a:t> to </a:t>
            </a:r>
            <a:r>
              <a:rPr lang="en-US" i="1" dirty="0" smtClean="0"/>
              <a:t>action</a:t>
            </a:r>
            <a:endParaRPr lang="en-US" i="1" dirty="0"/>
          </a:p>
        </p:txBody>
      </p:sp>
    </p:spTree>
    <p:extLst>
      <p:ext uri="{BB962C8B-B14F-4D97-AF65-F5344CB8AC3E}">
        <p14:creationId xmlns:p14="http://schemas.microsoft.com/office/powerpoint/2010/main" val="1259906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193430" y="205101"/>
            <a:ext cx="8950570" cy="1060258"/>
          </a:xfrm>
        </p:spPr>
        <p:txBody>
          <a:bodyPr/>
          <a:lstStyle/>
          <a:p>
            <a:pPr algn="ctr"/>
            <a:r>
              <a:rPr lang="en-US" sz="3200" dirty="0" smtClean="0">
                <a:solidFill>
                  <a:schemeClr val="tx1"/>
                </a:solidFill>
              </a:rPr>
              <a:t>Community Information Infrastructure</a:t>
            </a:r>
            <a:endParaRPr lang="en-US" sz="3200" dirty="0">
              <a:solidFill>
                <a:schemeClr val="tx1"/>
              </a:solidFill>
            </a:endParaRPr>
          </a:p>
        </p:txBody>
      </p:sp>
      <p:sp>
        <p:nvSpPr>
          <p:cNvPr id="4" name="TextBox 3"/>
          <p:cNvSpPr txBox="1"/>
          <p:nvPr/>
        </p:nvSpPr>
        <p:spPr>
          <a:xfrm>
            <a:off x="1403660" y="2576505"/>
            <a:ext cx="2573869" cy="369332"/>
          </a:xfrm>
          <a:prstGeom prst="rect">
            <a:avLst/>
          </a:prstGeom>
          <a:noFill/>
        </p:spPr>
        <p:txBody>
          <a:bodyPr wrap="square" rtlCol="0">
            <a:spAutoFit/>
          </a:bodyPr>
          <a:lstStyle/>
          <a:p>
            <a:pPr algn="ctr"/>
            <a:r>
              <a:rPr lang="en-US" dirty="0" smtClean="0"/>
              <a:t>Open Data</a:t>
            </a:r>
            <a:endParaRPr lang="en-US" dirty="0"/>
          </a:p>
        </p:txBody>
      </p:sp>
      <p:sp>
        <p:nvSpPr>
          <p:cNvPr id="8" name="TextBox 7"/>
          <p:cNvSpPr txBox="1"/>
          <p:nvPr/>
        </p:nvSpPr>
        <p:spPr>
          <a:xfrm>
            <a:off x="2918174" y="942194"/>
            <a:ext cx="2602088" cy="369332"/>
          </a:xfrm>
          <a:prstGeom prst="rect">
            <a:avLst/>
          </a:prstGeom>
          <a:noFill/>
        </p:spPr>
        <p:txBody>
          <a:bodyPr wrap="square" rtlCol="0">
            <a:spAutoFit/>
          </a:bodyPr>
          <a:lstStyle/>
          <a:p>
            <a:pPr algn="ctr"/>
            <a:r>
              <a:rPr lang="en-US" dirty="0" smtClean="0"/>
              <a:t>Administrative Data</a:t>
            </a:r>
            <a:endParaRPr lang="en-US" dirty="0"/>
          </a:p>
        </p:txBody>
      </p:sp>
      <p:sp>
        <p:nvSpPr>
          <p:cNvPr id="9" name="TextBox 8"/>
          <p:cNvSpPr txBox="1"/>
          <p:nvPr/>
        </p:nvSpPr>
        <p:spPr>
          <a:xfrm>
            <a:off x="4735687" y="2474618"/>
            <a:ext cx="2201333" cy="646331"/>
          </a:xfrm>
          <a:prstGeom prst="rect">
            <a:avLst/>
          </a:prstGeom>
          <a:noFill/>
        </p:spPr>
        <p:txBody>
          <a:bodyPr wrap="square" rtlCol="0">
            <a:spAutoFit/>
          </a:bodyPr>
          <a:lstStyle/>
          <a:p>
            <a:pPr algn="ctr"/>
            <a:r>
              <a:rPr lang="en-US" dirty="0" smtClean="0"/>
              <a:t>Integrated Data Systems</a:t>
            </a:r>
            <a:endParaRPr lang="en-US" dirty="0"/>
          </a:p>
        </p:txBody>
      </p:sp>
      <p:sp>
        <p:nvSpPr>
          <p:cNvPr id="10" name="TextBox 9"/>
          <p:cNvSpPr txBox="1"/>
          <p:nvPr/>
        </p:nvSpPr>
        <p:spPr>
          <a:xfrm>
            <a:off x="3391771" y="4330987"/>
            <a:ext cx="1852343" cy="646331"/>
          </a:xfrm>
          <a:prstGeom prst="rect">
            <a:avLst/>
          </a:prstGeom>
          <a:noFill/>
        </p:spPr>
        <p:txBody>
          <a:bodyPr wrap="square" rtlCol="0">
            <a:spAutoFit/>
          </a:bodyPr>
          <a:lstStyle/>
          <a:p>
            <a:pPr algn="ctr"/>
            <a:r>
              <a:rPr lang="en-US" b="1" dirty="0" smtClean="0"/>
              <a:t>Cleaning/</a:t>
            </a:r>
          </a:p>
          <a:p>
            <a:pPr algn="ctr"/>
            <a:r>
              <a:rPr lang="en-US" b="1" dirty="0" smtClean="0"/>
              <a:t>Aggregation</a:t>
            </a:r>
          </a:p>
        </p:txBody>
      </p:sp>
      <p:sp>
        <p:nvSpPr>
          <p:cNvPr id="11" name="Down Arrow 10"/>
          <p:cNvSpPr/>
          <p:nvPr/>
        </p:nvSpPr>
        <p:spPr>
          <a:xfrm>
            <a:off x="3996257" y="1714643"/>
            <a:ext cx="372533" cy="17237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rot="18964917">
            <a:off x="4778135" y="1566171"/>
            <a:ext cx="372533" cy="9223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rot="2496816">
            <a:off x="3177435" y="1595844"/>
            <a:ext cx="372533" cy="9223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rot="2307052">
            <a:off x="5226530" y="3126422"/>
            <a:ext cx="372533" cy="6238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rot="19264458">
            <a:off x="2835849" y="3118581"/>
            <a:ext cx="372533" cy="66876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260614" y="4438631"/>
            <a:ext cx="1802628" cy="369332"/>
          </a:xfrm>
          <a:prstGeom prst="rect">
            <a:avLst/>
          </a:prstGeom>
          <a:noFill/>
        </p:spPr>
        <p:txBody>
          <a:bodyPr wrap="square" rtlCol="0">
            <a:spAutoFit/>
          </a:bodyPr>
          <a:lstStyle/>
          <a:p>
            <a:pPr algn="ctr"/>
            <a:r>
              <a:rPr lang="en-US" b="1" dirty="0" smtClean="0"/>
              <a:t>Visualization</a:t>
            </a:r>
          </a:p>
        </p:txBody>
      </p:sp>
      <p:sp>
        <p:nvSpPr>
          <p:cNvPr id="18" name="TextBox 17"/>
          <p:cNvSpPr txBox="1"/>
          <p:nvPr/>
        </p:nvSpPr>
        <p:spPr>
          <a:xfrm>
            <a:off x="-61656" y="5903605"/>
            <a:ext cx="9144000" cy="523220"/>
          </a:xfrm>
          <a:prstGeom prst="rect">
            <a:avLst/>
          </a:prstGeom>
          <a:noFill/>
        </p:spPr>
        <p:txBody>
          <a:bodyPr wrap="square" rtlCol="0">
            <a:spAutoFit/>
          </a:bodyPr>
          <a:lstStyle/>
          <a:p>
            <a:pPr algn="ctr"/>
            <a:r>
              <a:rPr lang="en-US" sz="2800" b="1" i="1" dirty="0" smtClean="0"/>
              <a:t>Goal: Broadest Base of Users &amp; Purposes</a:t>
            </a:r>
          </a:p>
        </p:txBody>
      </p:sp>
      <p:sp>
        <p:nvSpPr>
          <p:cNvPr id="19" name="TextBox 18"/>
          <p:cNvSpPr txBox="1"/>
          <p:nvPr/>
        </p:nvSpPr>
        <p:spPr>
          <a:xfrm>
            <a:off x="1789281" y="4458705"/>
            <a:ext cx="1802628" cy="369332"/>
          </a:xfrm>
          <a:prstGeom prst="rect">
            <a:avLst/>
          </a:prstGeom>
          <a:noFill/>
        </p:spPr>
        <p:txBody>
          <a:bodyPr wrap="square" rtlCol="0">
            <a:spAutoFit/>
          </a:bodyPr>
          <a:lstStyle/>
          <a:p>
            <a:pPr algn="ctr"/>
            <a:r>
              <a:rPr lang="en-US" b="1" dirty="0" smtClean="0"/>
              <a:t>Analysis</a:t>
            </a:r>
          </a:p>
        </p:txBody>
      </p:sp>
      <p:sp>
        <p:nvSpPr>
          <p:cNvPr id="20" name="Rectangle 19"/>
          <p:cNvSpPr/>
          <p:nvPr/>
        </p:nvSpPr>
        <p:spPr>
          <a:xfrm>
            <a:off x="3245014" y="4330987"/>
            <a:ext cx="2074988" cy="6463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1" name="TextBox 20"/>
          <p:cNvSpPr txBox="1"/>
          <p:nvPr/>
        </p:nvSpPr>
        <p:spPr>
          <a:xfrm>
            <a:off x="1476013" y="3881428"/>
            <a:ext cx="5746045" cy="369332"/>
          </a:xfrm>
          <a:prstGeom prst="rect">
            <a:avLst/>
          </a:prstGeom>
          <a:noFill/>
        </p:spPr>
        <p:txBody>
          <a:bodyPr wrap="square" rtlCol="0">
            <a:spAutoFit/>
          </a:bodyPr>
          <a:lstStyle/>
          <a:p>
            <a:pPr algn="ctr"/>
            <a:r>
              <a:rPr lang="en-US" b="1" i="1" u="sng" dirty="0" smtClean="0"/>
              <a:t>Repackaging / Interpretation</a:t>
            </a:r>
            <a:endParaRPr lang="en-US" b="1" i="1" u="sng" dirty="0"/>
          </a:p>
        </p:txBody>
      </p:sp>
      <p:sp>
        <p:nvSpPr>
          <p:cNvPr id="22" name="Down Arrow 21"/>
          <p:cNvSpPr/>
          <p:nvPr/>
        </p:nvSpPr>
        <p:spPr>
          <a:xfrm>
            <a:off x="4089829" y="5137008"/>
            <a:ext cx="372533" cy="6293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510344" y="5143426"/>
            <a:ext cx="3460046" cy="369332"/>
          </a:xfrm>
          <a:prstGeom prst="rect">
            <a:avLst/>
          </a:prstGeom>
          <a:noFill/>
        </p:spPr>
        <p:txBody>
          <a:bodyPr wrap="square" rtlCol="0">
            <a:spAutoFit/>
          </a:bodyPr>
          <a:lstStyle/>
          <a:p>
            <a:pPr algn="ctr"/>
            <a:r>
              <a:rPr lang="en-US" b="1" u="sng" dirty="0" smtClean="0"/>
              <a:t>Training/Technical Assistance</a:t>
            </a:r>
          </a:p>
        </p:txBody>
      </p:sp>
    </p:spTree>
    <p:extLst>
      <p:ext uri="{BB962C8B-B14F-4D97-AF65-F5344CB8AC3E}">
        <p14:creationId xmlns:p14="http://schemas.microsoft.com/office/powerpoint/2010/main" val="3432338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National Neighborhood </a:t>
            </a:r>
            <a:br>
              <a:rPr lang="en-US" dirty="0" smtClean="0"/>
            </a:br>
            <a:r>
              <a:rPr lang="en-US" dirty="0" smtClean="0"/>
              <a:t>Indicators Partnership</a:t>
            </a:r>
            <a:endParaRPr lang="en-US" dirty="0"/>
          </a:p>
        </p:txBody>
      </p:sp>
      <p:sp>
        <p:nvSpPr>
          <p:cNvPr id="7" name="Content Placeholder 6"/>
          <p:cNvSpPr>
            <a:spLocks noGrp="1"/>
          </p:cNvSpPr>
          <p:nvPr>
            <p:ph idx="1"/>
          </p:nvPr>
        </p:nvSpPr>
        <p:spPr>
          <a:xfrm>
            <a:off x="641350" y="1738940"/>
            <a:ext cx="7948014" cy="4203573"/>
          </a:xfrm>
          <a:prstGeom prst="rect">
            <a:avLst/>
          </a:prstGeom>
        </p:spPr>
        <p:txBody>
          <a:bodyPr/>
          <a:lstStyle/>
          <a:p>
            <a:r>
              <a:rPr lang="en-US" dirty="0"/>
              <a:t>Collaborative effort of Urban Institute </a:t>
            </a:r>
            <a:r>
              <a:rPr lang="en-US" dirty="0" smtClean="0"/>
              <a:t>and 35 </a:t>
            </a:r>
            <a:r>
              <a:rPr lang="en-US" i="1" dirty="0"/>
              <a:t>local </a:t>
            </a:r>
            <a:r>
              <a:rPr lang="en-US" i="1" dirty="0" smtClean="0"/>
              <a:t>data intermediaries </a:t>
            </a:r>
            <a:r>
              <a:rPr lang="en-US" dirty="0" smtClean="0"/>
              <a:t>since 1995.</a:t>
            </a:r>
          </a:p>
          <a:p>
            <a:r>
              <a:rPr lang="en-US" dirty="0"/>
              <a:t>NNIP partners help </a:t>
            </a:r>
            <a:r>
              <a:rPr lang="en-US" dirty="0" smtClean="0"/>
              <a:t>local actors use neighborhood data </a:t>
            </a:r>
            <a:r>
              <a:rPr lang="en-US" dirty="0"/>
              <a:t>to improve </a:t>
            </a:r>
            <a:r>
              <a:rPr lang="en-US" dirty="0" smtClean="0"/>
              <a:t>communities through policy, planning, and advocacy.</a:t>
            </a:r>
          </a:p>
          <a:p>
            <a:r>
              <a:rPr lang="en-US" dirty="0" smtClean="0"/>
              <a:t>Success </a:t>
            </a:r>
            <a:r>
              <a:rPr lang="en-US" dirty="0"/>
              <a:t>based on:</a:t>
            </a:r>
          </a:p>
          <a:p>
            <a:pPr lvl="1"/>
            <a:r>
              <a:rPr lang="en-US" dirty="0"/>
              <a:t>Trusted and engaged institutions</a:t>
            </a:r>
          </a:p>
          <a:p>
            <a:pPr lvl="1"/>
            <a:r>
              <a:rPr lang="en-US" dirty="0"/>
              <a:t>Relevant and high-quality </a:t>
            </a:r>
            <a:r>
              <a:rPr lang="en-US" dirty="0" smtClean="0"/>
              <a:t>data across topics</a:t>
            </a:r>
            <a:endParaRPr lang="en-US" dirty="0"/>
          </a:p>
          <a:p>
            <a:pPr lvl="1"/>
            <a:r>
              <a:rPr lang="en-US" dirty="0"/>
              <a:t>Mission to support use of data for local action</a:t>
            </a:r>
          </a:p>
          <a:p>
            <a:endParaRPr lang="en-US" dirty="0"/>
          </a:p>
        </p:txBody>
      </p:sp>
    </p:spTree>
    <p:extLst>
      <p:ext uri="{BB962C8B-B14F-4D97-AF65-F5344CB8AC3E}">
        <p14:creationId xmlns:p14="http://schemas.microsoft.com/office/powerpoint/2010/main" val="4034254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Translators, navigators, connectors</a:t>
            </a:r>
            <a:endParaRPr lang="en-US" dirty="0"/>
          </a:p>
        </p:txBody>
      </p:sp>
      <p:sp>
        <p:nvSpPr>
          <p:cNvPr id="29" name="AutoShape 4" descr="Image result for steve spiker photo"/>
          <p:cNvSpPr>
            <a:spLocks noChangeAspect="1" noChangeArrowheads="1"/>
          </p:cNvSpPr>
          <p:nvPr/>
        </p:nvSpPr>
        <p:spPr bwMode="auto">
          <a:xfrm>
            <a:off x="152400" y="15875"/>
            <a:ext cx="1657350" cy="1104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343721" y="2036490"/>
            <a:ext cx="7856655" cy="4394297"/>
            <a:chOff x="193430" y="1527921"/>
            <a:chExt cx="8644300" cy="4961185"/>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829" y="2418638"/>
              <a:ext cx="6767442" cy="407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4051" y="1677090"/>
              <a:ext cx="742611" cy="83543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3990" y="4713854"/>
              <a:ext cx="811582" cy="77100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8170" y="1606075"/>
              <a:ext cx="1028913" cy="97746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651" y="1527921"/>
              <a:ext cx="953976" cy="906277"/>
            </a:xfrm>
            <a:prstGeom prst="rect">
              <a:avLst/>
            </a:prstGeom>
          </p:spPr>
        </p:pic>
        <p:cxnSp>
          <p:nvCxnSpPr>
            <p:cNvPr id="8" name="Straight Arrow Connector 7"/>
            <p:cNvCxnSpPr/>
            <p:nvPr/>
          </p:nvCxnSpPr>
          <p:spPr>
            <a:xfrm>
              <a:off x="5434026" y="2583543"/>
              <a:ext cx="78600" cy="16887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773714" y="2434198"/>
              <a:ext cx="1224456" cy="9937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388515" y="2583543"/>
              <a:ext cx="854114" cy="14804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815572" y="4064000"/>
              <a:ext cx="958642" cy="10353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078" name="Picture 6" descr="https://encrypted-tbn2.gstatic.com/images?q=tbn:ANd9GcQdLqTCilIS7AJt53fFJkdwj02-lKo3fDw6y99sqglX7MkenuMdac6JWZY">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430" y="3247345"/>
              <a:ext cx="1047750" cy="695326"/>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a:stCxn id="3078" idx="2"/>
            </p:cNvCxnSpPr>
            <p:nvPr/>
          </p:nvCxnSpPr>
          <p:spPr>
            <a:xfrm>
              <a:off x="717305" y="3942671"/>
              <a:ext cx="632524" cy="3296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4757" y="5357323"/>
              <a:ext cx="643480" cy="970071"/>
            </a:xfrm>
            <a:prstGeom prst="rect">
              <a:avLst/>
            </a:prstGeom>
          </p:spPr>
        </p:pic>
        <p:cxnSp>
          <p:nvCxnSpPr>
            <p:cNvPr id="35" name="Straight Arrow Connector 34"/>
            <p:cNvCxnSpPr/>
            <p:nvPr/>
          </p:nvCxnSpPr>
          <p:spPr>
            <a:xfrm flipV="1">
              <a:off x="2238237" y="5728798"/>
              <a:ext cx="2232149" cy="1135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080" name="Picture 8" descr="https://encrypted-tbn0.gstatic.com/images?q=tbn:ANd9GcTLIj4OA4JlzOeCqlfc5Q37tH9-CWaQAytPWH3t6NIV7T7iCJVJ"/>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85" y="1819956"/>
              <a:ext cx="844895" cy="85663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p:cNvCxnSpPr/>
            <p:nvPr/>
          </p:nvCxnSpPr>
          <p:spPr>
            <a:xfrm>
              <a:off x="1241180" y="2676586"/>
              <a:ext cx="424911" cy="2365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26" name="Picture 2" descr="Mark Abraham"/>
            <p:cNvPicPr>
              <a:picLocks noChangeAspect="1" noChangeArrowheads="1"/>
            </p:cNvPicPr>
            <p:nvPr/>
          </p:nvPicPr>
          <p:blipFill rotWithShape="1">
            <a:blip r:embed="rId12">
              <a:extLst>
                <a:ext uri="{28A0092B-C50C-407E-A947-70E740481C1C}">
                  <a14:useLocalDpi xmlns:a14="http://schemas.microsoft.com/office/drawing/2010/main" val="0"/>
                </a:ext>
              </a:extLst>
            </a:blip>
            <a:srcRect l="14093"/>
            <a:stretch/>
          </p:blipFill>
          <p:spPr bwMode="auto">
            <a:xfrm>
              <a:off x="8059215" y="2739013"/>
              <a:ext cx="778515" cy="906229"/>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flipH="1">
              <a:off x="7637730" y="3482521"/>
              <a:ext cx="372520" cy="2498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735674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NNIP Cross-site Project:</a:t>
            </a:r>
            <a:br>
              <a:rPr lang="en-US" dirty="0" smtClean="0"/>
            </a:br>
            <a:r>
              <a:rPr lang="en-US" dirty="0" smtClean="0"/>
              <a:t>Connecting </a:t>
            </a:r>
            <a:r>
              <a:rPr lang="en-US" dirty="0"/>
              <a:t>People to </a:t>
            </a:r>
            <a:r>
              <a:rPr lang="en-US" dirty="0" smtClean="0"/>
              <a:t>Place</a:t>
            </a:r>
            <a:r>
              <a:rPr lang="en-US" dirty="0"/>
              <a:t/>
            </a:r>
            <a:br>
              <a:rPr lang="en-US" dirty="0"/>
            </a:br>
            <a:endParaRPr lang="en-US" dirty="0"/>
          </a:p>
        </p:txBody>
      </p:sp>
      <p:sp>
        <p:nvSpPr>
          <p:cNvPr id="3" name="Content Placeholder 2"/>
          <p:cNvSpPr>
            <a:spLocks noGrp="1"/>
          </p:cNvSpPr>
          <p:nvPr>
            <p:ph idx="1"/>
          </p:nvPr>
        </p:nvSpPr>
        <p:spPr/>
        <p:txBody>
          <a:bodyPr/>
          <a:lstStyle/>
          <a:p>
            <a:pPr>
              <a:spcAft>
                <a:spcPts val="1200"/>
              </a:spcAft>
            </a:pPr>
            <a:r>
              <a:rPr lang="en-US" dirty="0" smtClean="0"/>
              <a:t>Project Goals:</a:t>
            </a:r>
          </a:p>
          <a:p>
            <a:pPr lvl="1">
              <a:spcAft>
                <a:spcPts val="1200"/>
              </a:spcAft>
            </a:pPr>
            <a:r>
              <a:rPr lang="en-US" dirty="0" smtClean="0"/>
              <a:t>Link </a:t>
            </a:r>
            <a:r>
              <a:rPr lang="en-US" dirty="0"/>
              <a:t>data from IDS to local </a:t>
            </a:r>
            <a:r>
              <a:rPr lang="en-US" dirty="0" smtClean="0"/>
              <a:t>administrative </a:t>
            </a:r>
            <a:r>
              <a:rPr lang="en-US" dirty="0"/>
              <a:t>data held by NNIP partners to address a </a:t>
            </a:r>
            <a:r>
              <a:rPr lang="en-US" b="1" dirty="0"/>
              <a:t>local</a:t>
            </a:r>
            <a:r>
              <a:rPr lang="en-US" dirty="0"/>
              <a:t> or </a:t>
            </a:r>
            <a:r>
              <a:rPr lang="en-US" b="1" dirty="0"/>
              <a:t>neighborhood</a:t>
            </a:r>
            <a:r>
              <a:rPr lang="en-US" dirty="0"/>
              <a:t> policy problem.</a:t>
            </a:r>
          </a:p>
          <a:p>
            <a:pPr lvl="1">
              <a:spcAft>
                <a:spcPts val="1200"/>
              </a:spcAft>
            </a:pPr>
            <a:r>
              <a:rPr lang="en-US" dirty="0"/>
              <a:t>Build relationships between NNIP partners, IDS agencies and community partners.</a:t>
            </a:r>
          </a:p>
          <a:p>
            <a:pPr lvl="1">
              <a:spcAft>
                <a:spcPts val="1200"/>
              </a:spcAft>
            </a:pPr>
            <a:r>
              <a:rPr lang="en-US" dirty="0"/>
              <a:t>Increase exchange of information</a:t>
            </a:r>
            <a:r>
              <a:rPr lang="en-US" dirty="0" smtClean="0"/>
              <a:t>.</a:t>
            </a:r>
          </a:p>
          <a:p>
            <a:pPr>
              <a:spcAft>
                <a:spcPts val="1200"/>
              </a:spcAft>
            </a:pPr>
            <a:r>
              <a:rPr lang="en-US" dirty="0" smtClean="0"/>
              <a:t>Funded by the Annie E. Casey Foundation</a:t>
            </a:r>
            <a:endParaRPr lang="en-US" dirty="0"/>
          </a:p>
        </p:txBody>
      </p:sp>
    </p:spTree>
    <p:extLst>
      <p:ext uri="{BB962C8B-B14F-4D97-AF65-F5344CB8AC3E}">
        <p14:creationId xmlns:p14="http://schemas.microsoft.com/office/powerpoint/2010/main" val="1448175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NNIP Cross-site Project</a:t>
            </a:r>
            <a:br>
              <a:rPr lang="en-US" dirty="0" smtClean="0"/>
            </a:br>
            <a:r>
              <a:rPr lang="en-US" dirty="0" smtClean="0"/>
              <a:t>Connecting </a:t>
            </a:r>
            <a:r>
              <a:rPr lang="en-US" dirty="0"/>
              <a:t>People to </a:t>
            </a:r>
            <a:r>
              <a:rPr lang="en-US" dirty="0" smtClean="0"/>
              <a:t>Place</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hlinkClick r:id="rId3" action="ppaction://hlinkfile"/>
              </a:rPr>
              <a:t>Baltimore</a:t>
            </a:r>
            <a:r>
              <a:rPr lang="en-US" dirty="0"/>
              <a:t>: Equity in access to energy assistance programs</a:t>
            </a:r>
          </a:p>
          <a:p>
            <a:r>
              <a:rPr lang="en-US" dirty="0">
                <a:hlinkClick r:id="rId4"/>
              </a:rPr>
              <a:t>New York City</a:t>
            </a:r>
            <a:r>
              <a:rPr lang="en-US" dirty="0"/>
              <a:t>:  Neighborhood and building effects on homeless episodes</a:t>
            </a:r>
          </a:p>
          <a:p>
            <a:r>
              <a:rPr lang="en-US" dirty="0" smtClean="0">
                <a:hlinkClick r:id="rId5"/>
              </a:rPr>
              <a:t>Providence</a:t>
            </a:r>
            <a:r>
              <a:rPr lang="en-US" dirty="0"/>
              <a:t>: Education and employment outcomes and civic engagement levels</a:t>
            </a:r>
          </a:p>
          <a:p>
            <a:r>
              <a:rPr lang="en-US" dirty="0" smtClean="0"/>
              <a:t>Visit </a:t>
            </a:r>
            <a:r>
              <a:rPr lang="en-US" dirty="0"/>
              <a:t>the </a:t>
            </a:r>
            <a:r>
              <a:rPr lang="en-US" dirty="0">
                <a:hlinkClick r:id="rId6"/>
              </a:rPr>
              <a:t>Cross-site Project Page </a:t>
            </a:r>
            <a:r>
              <a:rPr lang="en-US" dirty="0"/>
              <a:t>for more!</a:t>
            </a:r>
          </a:p>
        </p:txBody>
      </p:sp>
    </p:spTree>
    <p:extLst>
      <p:ext uri="{BB962C8B-B14F-4D97-AF65-F5344CB8AC3E}">
        <p14:creationId xmlns:p14="http://schemas.microsoft.com/office/powerpoint/2010/main" val="4156751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109538" y="6397625"/>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1600" b="1" i="1" dirty="0"/>
              <a:t>Source: Providence Plan</a:t>
            </a:r>
          </a:p>
        </p:txBody>
      </p:sp>
      <p:pic>
        <p:nvPicPr>
          <p:cNvPr id="14339" name="Content Placeholder 5" descr="Screen shot 2012-08-24 at 6.58.17 AM.png"/>
          <p:cNvPicPr>
            <a:picLocks noChangeAspect="1"/>
          </p:cNvPicPr>
          <p:nvPr/>
        </p:nvPicPr>
        <p:blipFill rotWithShape="1">
          <a:blip r:embed="rId3">
            <a:extLst>
              <a:ext uri="{28A0092B-C50C-407E-A947-70E740481C1C}">
                <a14:useLocalDpi xmlns:a14="http://schemas.microsoft.com/office/drawing/2010/main" val="0"/>
              </a:ext>
            </a:extLst>
          </a:blip>
          <a:srcRect l="1295" t="3487" r="835" b="15306"/>
          <a:stretch/>
        </p:blipFill>
        <p:spPr bwMode="auto">
          <a:xfrm>
            <a:off x="109538" y="323850"/>
            <a:ext cx="8958262" cy="567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616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Insert </a:t>
            </a:r>
            <a:r>
              <a:rPr lang="en-US" dirty="0" err="1" smtClean="0"/>
              <a:t>comm</a:t>
            </a:r>
            <a:r>
              <a:rPr lang="en-US" dirty="0" smtClean="0"/>
              <a:t> profiles</a:t>
            </a: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493"/>
            <a:ext cx="9144000" cy="6199014"/>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927" y="128099"/>
            <a:ext cx="1667108" cy="1171739"/>
          </a:xfrm>
          <a:prstGeom prst="rect">
            <a:avLst/>
          </a:prstGeom>
        </p:spPr>
      </p:pic>
    </p:spTree>
    <p:extLst>
      <p:ext uri="{BB962C8B-B14F-4D97-AF65-F5344CB8AC3E}">
        <p14:creationId xmlns:p14="http://schemas.microsoft.com/office/powerpoint/2010/main" val="3246230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bwMode="auto">
          <a:xfrm>
            <a:off x="193675" y="128588"/>
            <a:ext cx="8769350" cy="107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New Books On </a:t>
            </a:r>
            <a:br>
              <a:rPr lang="en-US" altLang="en-US" dirty="0" smtClean="0"/>
            </a:br>
            <a:r>
              <a:rPr lang="en-US" altLang="en-US" dirty="0" smtClean="0"/>
              <a:t>Data And Community Action</a:t>
            </a:r>
            <a:endParaRPr lang="en-US" altLang="en-US" i="1" dirty="0" smtClean="0"/>
          </a:p>
        </p:txBody>
      </p:sp>
      <p:pic>
        <p:nvPicPr>
          <p:cNvPr id="21507" name="Picture 1"/>
          <p:cNvPicPr>
            <a:picLocks noChangeAspect="1"/>
          </p:cNvPicPr>
          <p:nvPr/>
        </p:nvPicPr>
        <p:blipFill>
          <a:blip r:embed="rId3">
            <a:extLst>
              <a:ext uri="{28A0092B-C50C-407E-A947-70E740481C1C}">
                <a14:useLocalDpi xmlns:a14="http://schemas.microsoft.com/office/drawing/2010/main" val="0"/>
              </a:ext>
            </a:extLst>
          </a:blip>
          <a:srcRect l="2847" t="5109" r="3127" b="2599"/>
          <a:stretch>
            <a:fillRect/>
          </a:stretch>
        </p:blipFill>
        <p:spPr bwMode="auto">
          <a:xfrm>
            <a:off x="1000125" y="1800225"/>
            <a:ext cx="283527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913" y="1800225"/>
            <a:ext cx="2828925" cy="418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0299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239" y="383822"/>
            <a:ext cx="8284862" cy="823784"/>
          </a:xfrm>
        </p:spPr>
        <p:txBody>
          <a:bodyPr/>
          <a:lstStyle/>
          <a:p>
            <a:r>
              <a:rPr lang="en-US" sz="3200" dirty="0" smtClean="0">
                <a:latin typeface="Calibri" panose="020F0502020204030204" pitchFamily="34" charset="0"/>
              </a:rPr>
              <a:t>Data Sharing between Human Services and Neighborhood Data in Pittsburgh</a:t>
            </a:r>
            <a:endParaRPr lang="en-US" sz="3200" dirty="0">
              <a:latin typeface="Calibri" panose="020F0502020204030204" pitchFamily="34" charset="0"/>
            </a:endParaRPr>
          </a:p>
        </p:txBody>
      </p:sp>
      <p:pic>
        <p:nvPicPr>
          <p:cNvPr id="5" name="Picture 4"/>
          <p:cNvPicPr/>
          <p:nvPr/>
        </p:nvPicPr>
        <p:blipFill>
          <a:blip r:embed="rId3"/>
          <a:stretch>
            <a:fillRect/>
          </a:stretch>
        </p:blipFill>
        <p:spPr>
          <a:xfrm>
            <a:off x="941210" y="1574800"/>
            <a:ext cx="5599289" cy="5181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452" y="2197100"/>
            <a:ext cx="1739649" cy="748252"/>
          </a:xfrm>
          <a:prstGeom prst="rect">
            <a:avLst/>
          </a:prstGeom>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059" y="3736250"/>
            <a:ext cx="1218434" cy="1376501"/>
          </a:xfrm>
          <a:prstGeom prst="rect">
            <a:avLst/>
          </a:prstGeom>
        </p:spPr>
      </p:pic>
    </p:spTree>
    <p:extLst>
      <p:ext uri="{BB962C8B-B14F-4D97-AF65-F5344CB8AC3E}">
        <p14:creationId xmlns:p14="http://schemas.microsoft.com/office/powerpoint/2010/main" val="20715292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305986"/>
            <a:ext cx="866457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38668" y="395114"/>
            <a:ext cx="8565620" cy="646331"/>
          </a:xfrm>
          <a:prstGeom prst="rect">
            <a:avLst/>
          </a:prstGeom>
        </p:spPr>
        <p:txBody>
          <a:bodyPr wrap="square">
            <a:spAutoFit/>
          </a:bodyPr>
          <a:lstStyle/>
          <a:p>
            <a:pPr algn="ctr"/>
            <a:r>
              <a:rPr lang="en-US" b="1" dirty="0" smtClean="0"/>
              <a:t>Pittsburgh: Neighborhood </a:t>
            </a:r>
            <a:r>
              <a:rPr lang="en-US" b="1" dirty="0"/>
              <a:t>and place-based factors </a:t>
            </a:r>
            <a:endParaRPr lang="en-US" b="1" dirty="0" smtClean="0"/>
          </a:p>
          <a:p>
            <a:pPr algn="ctr"/>
            <a:r>
              <a:rPr lang="en-US" b="1" dirty="0" smtClean="0"/>
              <a:t>influencing </a:t>
            </a:r>
            <a:r>
              <a:rPr lang="en-US" b="1" dirty="0"/>
              <a:t>chronic absenteeism</a:t>
            </a:r>
          </a:p>
        </p:txBody>
      </p:sp>
    </p:spTree>
    <p:extLst>
      <p:ext uri="{BB962C8B-B14F-4D97-AF65-F5344CB8AC3E}">
        <p14:creationId xmlns:p14="http://schemas.microsoft.com/office/powerpoint/2010/main" val="30824385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Next Stage: </a:t>
            </a:r>
            <a:br>
              <a:rPr lang="en-US" dirty="0" smtClean="0"/>
            </a:br>
            <a:r>
              <a:rPr lang="en-US" dirty="0" smtClean="0"/>
              <a:t>Pittsburgh Data Ecosystem</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4" y="1449977"/>
            <a:ext cx="8763000" cy="492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6112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8530" y="128099"/>
            <a:ext cx="8353670" cy="1073516"/>
          </a:xfrm>
        </p:spPr>
        <p:txBody>
          <a:bodyPr/>
          <a:lstStyle/>
          <a:p>
            <a:r>
              <a:rPr lang="en-US" dirty="0" smtClean="0">
                <a:solidFill>
                  <a:schemeClr val="tx1"/>
                </a:solidFill>
              </a:rPr>
              <a:t>Cleveland: Long </a:t>
            </a:r>
            <a:r>
              <a:rPr lang="en-US" dirty="0">
                <a:solidFill>
                  <a:schemeClr val="tx1"/>
                </a:solidFill>
              </a:rPr>
              <a:t>term outcomes for youth transitioning  out  of foster care</a:t>
            </a:r>
            <a:br>
              <a:rPr lang="en-US" dirty="0">
                <a:solidFill>
                  <a:schemeClr val="tx1"/>
                </a:solidFill>
              </a:rPr>
            </a:br>
            <a:endParaRPr lang="en-US" dirty="0">
              <a:solidFill>
                <a:schemeClr val="tx1"/>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55198" y="6068751"/>
            <a:ext cx="2488474" cy="548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6107"/>
          <a:stretch/>
        </p:blipFill>
        <p:spPr>
          <a:xfrm>
            <a:off x="193430" y="1231900"/>
            <a:ext cx="8856618" cy="4939552"/>
          </a:xfrm>
          <a:prstGeom prst="rect">
            <a:avLst/>
          </a:prstGeom>
        </p:spPr>
      </p:pic>
      <p:sp>
        <p:nvSpPr>
          <p:cNvPr id="5" name="Rectangle 4"/>
          <p:cNvSpPr/>
          <p:nvPr/>
        </p:nvSpPr>
        <p:spPr>
          <a:xfrm>
            <a:off x="533400" y="5884794"/>
            <a:ext cx="3756270" cy="7325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865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dirty="0" smtClean="0"/>
          </a:p>
        </p:txBody>
      </p:sp>
      <p:pic>
        <p:nvPicPr>
          <p:cNvPr id="1536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4800"/>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27038"/>
            <a:ext cx="5091113"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1"/>
          <p:cNvSpPr txBox="1">
            <a:spLocks noChangeArrowheads="1"/>
          </p:cNvSpPr>
          <p:nvPr/>
        </p:nvSpPr>
        <p:spPr bwMode="auto">
          <a:xfrm>
            <a:off x="0" y="6400800"/>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Times New Roman" pitchFamily="18" charset="0"/>
              </a:rPr>
              <a:t>Source:  Center on Urban Poverty and Community Development, Case Western </a:t>
            </a:r>
            <a:r>
              <a:rPr lang="en-US" sz="1600" dirty="0" smtClean="0">
                <a:latin typeface="Times New Roman" pitchFamily="18" charset="0"/>
              </a:rPr>
              <a:t>Reserve University</a:t>
            </a:r>
            <a:endParaRPr lang="en-US" sz="1600" dirty="0">
              <a:latin typeface="Times New Roman" pitchFamily="18" charset="0"/>
            </a:endParaRPr>
          </a:p>
        </p:txBody>
      </p:sp>
    </p:spTree>
    <p:extLst>
      <p:ext uri="{BB962C8B-B14F-4D97-AF65-F5344CB8AC3E}">
        <p14:creationId xmlns:p14="http://schemas.microsoft.com/office/powerpoint/2010/main" val="36601751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Box 1"/>
          <p:cNvSpPr txBox="1">
            <a:spLocks noChangeArrowheads="1"/>
          </p:cNvSpPr>
          <p:nvPr/>
        </p:nvSpPr>
        <p:spPr bwMode="auto">
          <a:xfrm>
            <a:off x="7542007" y="5790912"/>
            <a:ext cx="14097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dirty="0"/>
              <a:t>Source: </a:t>
            </a:r>
            <a:endParaRPr lang="en-US" sz="1600" i="1" dirty="0" smtClean="0"/>
          </a:p>
          <a:p>
            <a:pPr eaLnBrk="1" hangingPunct="1"/>
            <a:r>
              <a:rPr lang="en-US" sz="1600" i="1" dirty="0" err="1" smtClean="0"/>
              <a:t>CamConnect</a:t>
            </a:r>
            <a:endParaRPr lang="en-US" sz="1600" i="1"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802"/>
          <a:stretch/>
        </p:blipFill>
        <p:spPr bwMode="auto">
          <a:xfrm>
            <a:off x="1406071" y="1377950"/>
            <a:ext cx="6135936" cy="5219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193430" y="128099"/>
            <a:ext cx="7580784" cy="1060258"/>
          </a:xfrm>
        </p:spPr>
        <p:txBody>
          <a:bodyPr/>
          <a:lstStyle/>
          <a:p>
            <a:r>
              <a:rPr lang="en-US" sz="3600" dirty="0" smtClean="0"/>
              <a:t>Camden: Understanding and Improving Health Care</a:t>
            </a:r>
            <a:r>
              <a:rPr lang="en-US" sz="3600" dirty="0"/>
              <a:t/>
            </a:r>
            <a:br>
              <a:rPr lang="en-US" sz="3600" dirty="0"/>
            </a:br>
            <a:r>
              <a:rPr lang="en-US" sz="3600" dirty="0"/>
              <a:t> </a:t>
            </a:r>
          </a:p>
        </p:txBody>
      </p:sp>
    </p:spTree>
    <p:extLst>
      <p:ext uri="{BB962C8B-B14F-4D97-AF65-F5344CB8AC3E}">
        <p14:creationId xmlns:p14="http://schemas.microsoft.com/office/powerpoint/2010/main" val="3394132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creen Clipping"/>
          <p:cNvPicPr>
            <a:picLocks noGrp="1" noChangeAspect="1"/>
          </p:cNvPicPr>
          <p:nvPr>
            <p:ph idx="1"/>
          </p:nvPr>
        </p:nvPicPr>
        <p:blipFill rotWithShape="1">
          <a:blip r:embed="rId3">
            <a:extLst>
              <a:ext uri="{28A0092B-C50C-407E-A947-70E740481C1C}">
                <a14:useLocalDpi xmlns:a14="http://schemas.microsoft.com/office/drawing/2010/main" val="0"/>
              </a:ext>
            </a:extLst>
          </a:blip>
          <a:srcRect t="6069"/>
          <a:stretch/>
        </p:blipFill>
        <p:spPr>
          <a:xfrm>
            <a:off x="944155" y="1201615"/>
            <a:ext cx="7793445" cy="5318869"/>
          </a:xfr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35" y="390147"/>
            <a:ext cx="3353173" cy="569407"/>
          </a:xfrm>
          <a:prstGeom prst="rect">
            <a:avLst/>
          </a:prstGeom>
        </p:spPr>
      </p:pic>
      <p:pic>
        <p:nvPicPr>
          <p:cNvPr id="8" name="Picture 7" descr="Screen Clipping"/>
          <p:cNvPicPr>
            <a:picLocks noChangeAspect="1"/>
          </p:cNvPicPr>
          <p:nvPr/>
        </p:nvPicPr>
        <p:blipFill rotWithShape="1">
          <a:blip r:embed="rId5">
            <a:extLst>
              <a:ext uri="{28A0092B-C50C-407E-A947-70E740481C1C}">
                <a14:useLocalDpi xmlns:a14="http://schemas.microsoft.com/office/drawing/2010/main" val="0"/>
              </a:ext>
            </a:extLst>
          </a:blip>
          <a:srcRect t="20401"/>
          <a:stretch/>
        </p:blipFill>
        <p:spPr>
          <a:xfrm>
            <a:off x="7265385" y="4997048"/>
            <a:ext cx="1472215" cy="1523436"/>
          </a:xfrm>
          <a:prstGeom prst="rect">
            <a:avLst/>
          </a:prstGeom>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257" y="4462797"/>
            <a:ext cx="2514951" cy="2057687"/>
          </a:xfrm>
          <a:prstGeom prst="rect">
            <a:avLst/>
          </a:prstGeom>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7467" y="390147"/>
            <a:ext cx="3747013" cy="546901"/>
          </a:xfrm>
          <a:prstGeom prst="rect">
            <a:avLst/>
          </a:prstGeom>
        </p:spPr>
      </p:pic>
    </p:spTree>
    <p:extLst>
      <p:ext uri="{BB962C8B-B14F-4D97-AF65-F5344CB8AC3E}">
        <p14:creationId xmlns:p14="http://schemas.microsoft.com/office/powerpoint/2010/main" val="18403305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193430" y="205101"/>
            <a:ext cx="8950570" cy="1060258"/>
          </a:xfrm>
        </p:spPr>
        <p:txBody>
          <a:bodyPr/>
          <a:lstStyle/>
          <a:p>
            <a:pPr algn="ctr"/>
            <a:r>
              <a:rPr lang="en-US" sz="3200" dirty="0" smtClean="0">
                <a:solidFill>
                  <a:schemeClr val="tx1"/>
                </a:solidFill>
              </a:rPr>
              <a:t>Community Information Infrastructure</a:t>
            </a:r>
            <a:endParaRPr lang="en-US" sz="3200" dirty="0">
              <a:solidFill>
                <a:schemeClr val="tx1"/>
              </a:solidFill>
            </a:endParaRPr>
          </a:p>
        </p:txBody>
      </p:sp>
      <p:sp>
        <p:nvSpPr>
          <p:cNvPr id="4" name="TextBox 3"/>
          <p:cNvSpPr txBox="1"/>
          <p:nvPr/>
        </p:nvSpPr>
        <p:spPr>
          <a:xfrm>
            <a:off x="1403660" y="2395881"/>
            <a:ext cx="2573869" cy="369332"/>
          </a:xfrm>
          <a:prstGeom prst="rect">
            <a:avLst/>
          </a:prstGeom>
          <a:noFill/>
        </p:spPr>
        <p:txBody>
          <a:bodyPr wrap="square" rtlCol="0">
            <a:spAutoFit/>
          </a:bodyPr>
          <a:lstStyle/>
          <a:p>
            <a:pPr algn="ctr"/>
            <a:r>
              <a:rPr lang="en-US" dirty="0" smtClean="0"/>
              <a:t>Open Data</a:t>
            </a:r>
            <a:endParaRPr lang="en-US" dirty="0"/>
          </a:p>
        </p:txBody>
      </p:sp>
      <p:sp>
        <p:nvSpPr>
          <p:cNvPr id="8" name="TextBox 7"/>
          <p:cNvSpPr txBox="1"/>
          <p:nvPr/>
        </p:nvSpPr>
        <p:spPr>
          <a:xfrm>
            <a:off x="2918174" y="942194"/>
            <a:ext cx="2602088" cy="369332"/>
          </a:xfrm>
          <a:prstGeom prst="rect">
            <a:avLst/>
          </a:prstGeom>
          <a:noFill/>
        </p:spPr>
        <p:txBody>
          <a:bodyPr wrap="square" rtlCol="0">
            <a:spAutoFit/>
          </a:bodyPr>
          <a:lstStyle/>
          <a:p>
            <a:pPr algn="ctr"/>
            <a:r>
              <a:rPr lang="en-US" dirty="0" smtClean="0"/>
              <a:t>Administrative Data</a:t>
            </a:r>
            <a:endParaRPr lang="en-US" dirty="0"/>
          </a:p>
        </p:txBody>
      </p:sp>
      <p:sp>
        <p:nvSpPr>
          <p:cNvPr id="9" name="TextBox 8"/>
          <p:cNvSpPr txBox="1"/>
          <p:nvPr/>
        </p:nvSpPr>
        <p:spPr>
          <a:xfrm>
            <a:off x="4735687" y="2293994"/>
            <a:ext cx="2201333" cy="646331"/>
          </a:xfrm>
          <a:prstGeom prst="rect">
            <a:avLst/>
          </a:prstGeom>
          <a:noFill/>
        </p:spPr>
        <p:txBody>
          <a:bodyPr wrap="square" rtlCol="0">
            <a:spAutoFit/>
          </a:bodyPr>
          <a:lstStyle/>
          <a:p>
            <a:pPr algn="ctr"/>
            <a:r>
              <a:rPr lang="en-US" dirty="0" smtClean="0"/>
              <a:t>Integrated Data Systems</a:t>
            </a:r>
            <a:endParaRPr lang="en-US" dirty="0"/>
          </a:p>
        </p:txBody>
      </p:sp>
      <p:sp>
        <p:nvSpPr>
          <p:cNvPr id="10" name="TextBox 9"/>
          <p:cNvSpPr txBox="1"/>
          <p:nvPr/>
        </p:nvSpPr>
        <p:spPr>
          <a:xfrm>
            <a:off x="1064533" y="4250642"/>
            <a:ext cx="1852343" cy="646331"/>
          </a:xfrm>
          <a:prstGeom prst="rect">
            <a:avLst/>
          </a:prstGeom>
          <a:noFill/>
        </p:spPr>
        <p:txBody>
          <a:bodyPr wrap="square" rtlCol="0">
            <a:spAutoFit/>
          </a:bodyPr>
          <a:lstStyle/>
          <a:p>
            <a:pPr algn="ctr"/>
            <a:r>
              <a:rPr lang="en-US" dirty="0" smtClean="0"/>
              <a:t>Cleaning/</a:t>
            </a:r>
          </a:p>
          <a:p>
            <a:pPr algn="ctr"/>
            <a:r>
              <a:rPr lang="en-US" dirty="0" smtClean="0"/>
              <a:t>Aggregation</a:t>
            </a:r>
          </a:p>
        </p:txBody>
      </p:sp>
      <p:sp>
        <p:nvSpPr>
          <p:cNvPr id="11" name="Down Arrow 10"/>
          <p:cNvSpPr/>
          <p:nvPr/>
        </p:nvSpPr>
        <p:spPr>
          <a:xfrm>
            <a:off x="3996257" y="1556597"/>
            <a:ext cx="372533" cy="17237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rot="18964917">
            <a:off x="4778135" y="1408125"/>
            <a:ext cx="372533" cy="9223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rot="2496816">
            <a:off x="3177435" y="1437798"/>
            <a:ext cx="372533" cy="9223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rot="2307052">
            <a:off x="5226530" y="2968376"/>
            <a:ext cx="372533" cy="6238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rot="19264458">
            <a:off x="2835849" y="2960535"/>
            <a:ext cx="372533" cy="66876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988229" y="4345815"/>
            <a:ext cx="1802628" cy="369332"/>
          </a:xfrm>
          <a:prstGeom prst="rect">
            <a:avLst/>
          </a:prstGeom>
          <a:noFill/>
        </p:spPr>
        <p:txBody>
          <a:bodyPr wrap="square" rtlCol="0">
            <a:spAutoFit/>
          </a:bodyPr>
          <a:lstStyle/>
          <a:p>
            <a:pPr algn="ctr"/>
            <a:r>
              <a:rPr lang="en-US" dirty="0" smtClean="0"/>
              <a:t>Visualization</a:t>
            </a:r>
          </a:p>
        </p:txBody>
      </p:sp>
      <p:sp>
        <p:nvSpPr>
          <p:cNvPr id="18" name="TextBox 17"/>
          <p:cNvSpPr txBox="1"/>
          <p:nvPr/>
        </p:nvSpPr>
        <p:spPr>
          <a:xfrm>
            <a:off x="-61656" y="5903605"/>
            <a:ext cx="9144000" cy="523220"/>
          </a:xfrm>
          <a:prstGeom prst="rect">
            <a:avLst/>
          </a:prstGeom>
          <a:noFill/>
        </p:spPr>
        <p:txBody>
          <a:bodyPr wrap="square" rtlCol="0">
            <a:spAutoFit/>
          </a:bodyPr>
          <a:lstStyle/>
          <a:p>
            <a:pPr algn="ctr"/>
            <a:r>
              <a:rPr lang="en-US" sz="2800" b="1" i="1" dirty="0" smtClean="0"/>
              <a:t>Goal: Broadest Base of Users &amp; Purposes</a:t>
            </a:r>
          </a:p>
        </p:txBody>
      </p:sp>
      <p:sp>
        <p:nvSpPr>
          <p:cNvPr id="19" name="TextBox 18"/>
          <p:cNvSpPr txBox="1"/>
          <p:nvPr/>
        </p:nvSpPr>
        <p:spPr>
          <a:xfrm>
            <a:off x="2513181" y="4345815"/>
            <a:ext cx="1802628" cy="369332"/>
          </a:xfrm>
          <a:prstGeom prst="rect">
            <a:avLst/>
          </a:prstGeom>
          <a:noFill/>
        </p:spPr>
        <p:txBody>
          <a:bodyPr wrap="square" rtlCol="0">
            <a:spAutoFit/>
          </a:bodyPr>
          <a:lstStyle/>
          <a:p>
            <a:pPr algn="ctr"/>
            <a:r>
              <a:rPr lang="en-US" dirty="0" smtClean="0"/>
              <a:t>Analysis</a:t>
            </a:r>
          </a:p>
        </p:txBody>
      </p:sp>
      <p:sp>
        <p:nvSpPr>
          <p:cNvPr id="20" name="Rectangle 19"/>
          <p:cNvSpPr/>
          <p:nvPr/>
        </p:nvSpPr>
        <p:spPr>
          <a:xfrm>
            <a:off x="3245014" y="4218097"/>
            <a:ext cx="2074988" cy="6463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1" name="TextBox 20"/>
          <p:cNvSpPr txBox="1"/>
          <p:nvPr/>
        </p:nvSpPr>
        <p:spPr>
          <a:xfrm>
            <a:off x="1476013" y="3745960"/>
            <a:ext cx="5746045" cy="369332"/>
          </a:xfrm>
          <a:prstGeom prst="rect">
            <a:avLst/>
          </a:prstGeom>
          <a:noFill/>
        </p:spPr>
        <p:txBody>
          <a:bodyPr wrap="square" rtlCol="0">
            <a:spAutoFit/>
          </a:bodyPr>
          <a:lstStyle/>
          <a:p>
            <a:pPr algn="ctr"/>
            <a:r>
              <a:rPr lang="en-US" i="1" u="sng" dirty="0" smtClean="0"/>
              <a:t>Repackaging / Interpretation</a:t>
            </a:r>
            <a:endParaRPr lang="en-US" i="1" u="sng" dirty="0"/>
          </a:p>
        </p:txBody>
      </p:sp>
      <p:sp>
        <p:nvSpPr>
          <p:cNvPr id="22" name="Down Arrow 21"/>
          <p:cNvSpPr/>
          <p:nvPr/>
        </p:nvSpPr>
        <p:spPr>
          <a:xfrm>
            <a:off x="4089829" y="5024118"/>
            <a:ext cx="372533" cy="6293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510344" y="5075692"/>
            <a:ext cx="3460046" cy="369332"/>
          </a:xfrm>
          <a:prstGeom prst="rect">
            <a:avLst/>
          </a:prstGeom>
          <a:noFill/>
        </p:spPr>
        <p:txBody>
          <a:bodyPr wrap="square" rtlCol="0">
            <a:spAutoFit/>
          </a:bodyPr>
          <a:lstStyle/>
          <a:p>
            <a:pPr algn="ctr"/>
            <a:r>
              <a:rPr lang="en-US" u="sng" dirty="0" smtClean="0"/>
              <a:t>Training/Technical Assistance</a:t>
            </a:r>
          </a:p>
        </p:txBody>
      </p:sp>
      <p:sp>
        <p:nvSpPr>
          <p:cNvPr id="23" name="TextBox 22"/>
          <p:cNvSpPr txBox="1"/>
          <p:nvPr/>
        </p:nvSpPr>
        <p:spPr>
          <a:xfrm>
            <a:off x="5591206" y="4345815"/>
            <a:ext cx="1802628" cy="369332"/>
          </a:xfrm>
          <a:prstGeom prst="rect">
            <a:avLst/>
          </a:prstGeom>
          <a:noFill/>
        </p:spPr>
        <p:txBody>
          <a:bodyPr wrap="square" rtlCol="0">
            <a:spAutoFit/>
          </a:bodyPr>
          <a:lstStyle/>
          <a:p>
            <a:pPr algn="ctr"/>
            <a:r>
              <a:rPr lang="en-US" dirty="0" smtClean="0"/>
              <a:t>Storytelling</a:t>
            </a:r>
          </a:p>
        </p:txBody>
      </p:sp>
    </p:spTree>
    <p:extLst>
      <p:ext uri="{BB962C8B-B14F-4D97-AF65-F5344CB8AC3E}">
        <p14:creationId xmlns:p14="http://schemas.microsoft.com/office/powerpoint/2010/main" val="7030933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pPr algn="ctr"/>
            <a:r>
              <a:rPr lang="en-US" u="sng" dirty="0" smtClean="0">
                <a:solidFill>
                  <a:schemeClr val="tx2">
                    <a:lumMod val="75000"/>
                  </a:schemeClr>
                </a:solidFill>
              </a:rPr>
              <a:t>www.neighborhoodindicators.org</a:t>
            </a:r>
            <a:endParaRPr lang="en-US" u="sng" dirty="0">
              <a:solidFill>
                <a:schemeClr val="tx2">
                  <a:lumMod val="75000"/>
                </a:schemeClr>
              </a:solidFill>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743" y="1201615"/>
            <a:ext cx="7671263" cy="5505618"/>
          </a:xfrm>
          <a:prstGeom prst="rect">
            <a:avLst/>
          </a:prstGeom>
        </p:spPr>
      </p:pic>
    </p:spTree>
    <p:extLst>
      <p:ext uri="{BB962C8B-B14F-4D97-AF65-F5344CB8AC3E}">
        <p14:creationId xmlns:p14="http://schemas.microsoft.com/office/powerpoint/2010/main" val="15827798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30" y="520844"/>
            <a:ext cx="8171542" cy="5382841"/>
          </a:xfrm>
          <a:prstGeom prst="rect">
            <a:avLst/>
          </a:prstGeom>
        </p:spPr>
      </p:pic>
    </p:spTree>
    <p:extLst>
      <p:ext uri="{BB962C8B-B14F-4D97-AF65-F5344CB8AC3E}">
        <p14:creationId xmlns:p14="http://schemas.microsoft.com/office/powerpoint/2010/main" val="3267417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193430" y="205101"/>
            <a:ext cx="8950570" cy="1060258"/>
          </a:xfrm>
        </p:spPr>
        <p:txBody>
          <a:bodyPr/>
          <a:lstStyle/>
          <a:p>
            <a:pPr algn="ctr"/>
            <a:r>
              <a:rPr lang="en-US" sz="3200" dirty="0" smtClean="0">
                <a:solidFill>
                  <a:schemeClr val="tx1"/>
                </a:solidFill>
              </a:rPr>
              <a:t>Community Information Infrastructure</a:t>
            </a:r>
            <a:endParaRPr lang="en-US" sz="3200" dirty="0">
              <a:solidFill>
                <a:schemeClr val="tx1"/>
              </a:solidFill>
            </a:endParaRPr>
          </a:p>
        </p:txBody>
      </p:sp>
      <p:sp>
        <p:nvSpPr>
          <p:cNvPr id="4" name="TextBox 3"/>
          <p:cNvSpPr txBox="1"/>
          <p:nvPr/>
        </p:nvSpPr>
        <p:spPr>
          <a:xfrm>
            <a:off x="1403660" y="2395881"/>
            <a:ext cx="2573869" cy="369332"/>
          </a:xfrm>
          <a:prstGeom prst="rect">
            <a:avLst/>
          </a:prstGeom>
          <a:noFill/>
        </p:spPr>
        <p:txBody>
          <a:bodyPr wrap="square" rtlCol="0">
            <a:spAutoFit/>
          </a:bodyPr>
          <a:lstStyle/>
          <a:p>
            <a:pPr algn="ctr"/>
            <a:r>
              <a:rPr lang="en-US" dirty="0" smtClean="0"/>
              <a:t>Open Data</a:t>
            </a:r>
            <a:endParaRPr lang="en-US" dirty="0"/>
          </a:p>
        </p:txBody>
      </p:sp>
      <p:sp>
        <p:nvSpPr>
          <p:cNvPr id="8" name="TextBox 7"/>
          <p:cNvSpPr txBox="1"/>
          <p:nvPr/>
        </p:nvSpPr>
        <p:spPr>
          <a:xfrm>
            <a:off x="2918174" y="942194"/>
            <a:ext cx="2602088" cy="369332"/>
          </a:xfrm>
          <a:prstGeom prst="rect">
            <a:avLst/>
          </a:prstGeom>
          <a:noFill/>
        </p:spPr>
        <p:txBody>
          <a:bodyPr wrap="square" rtlCol="0">
            <a:spAutoFit/>
          </a:bodyPr>
          <a:lstStyle/>
          <a:p>
            <a:pPr algn="ctr"/>
            <a:r>
              <a:rPr lang="en-US" dirty="0" smtClean="0"/>
              <a:t>Administrative Data</a:t>
            </a:r>
            <a:endParaRPr lang="en-US" dirty="0"/>
          </a:p>
        </p:txBody>
      </p:sp>
      <p:sp>
        <p:nvSpPr>
          <p:cNvPr id="9" name="TextBox 8"/>
          <p:cNvSpPr txBox="1"/>
          <p:nvPr/>
        </p:nvSpPr>
        <p:spPr>
          <a:xfrm>
            <a:off x="4735687" y="2293994"/>
            <a:ext cx="2201333" cy="646331"/>
          </a:xfrm>
          <a:prstGeom prst="rect">
            <a:avLst/>
          </a:prstGeom>
          <a:noFill/>
        </p:spPr>
        <p:txBody>
          <a:bodyPr wrap="square" rtlCol="0">
            <a:spAutoFit/>
          </a:bodyPr>
          <a:lstStyle/>
          <a:p>
            <a:pPr algn="ctr"/>
            <a:r>
              <a:rPr lang="en-US" dirty="0" smtClean="0"/>
              <a:t>Integrated Data Systems</a:t>
            </a:r>
            <a:endParaRPr lang="en-US" dirty="0"/>
          </a:p>
        </p:txBody>
      </p:sp>
      <p:sp>
        <p:nvSpPr>
          <p:cNvPr id="10" name="TextBox 9"/>
          <p:cNvSpPr txBox="1"/>
          <p:nvPr/>
        </p:nvSpPr>
        <p:spPr>
          <a:xfrm>
            <a:off x="1064533" y="4250642"/>
            <a:ext cx="1852343" cy="646331"/>
          </a:xfrm>
          <a:prstGeom prst="rect">
            <a:avLst/>
          </a:prstGeom>
          <a:noFill/>
        </p:spPr>
        <p:txBody>
          <a:bodyPr wrap="square" rtlCol="0">
            <a:spAutoFit/>
          </a:bodyPr>
          <a:lstStyle/>
          <a:p>
            <a:pPr algn="ctr"/>
            <a:r>
              <a:rPr lang="en-US" dirty="0" smtClean="0"/>
              <a:t>Cleaning/</a:t>
            </a:r>
          </a:p>
          <a:p>
            <a:pPr algn="ctr"/>
            <a:r>
              <a:rPr lang="en-US" dirty="0" smtClean="0"/>
              <a:t>Aggregation</a:t>
            </a:r>
          </a:p>
        </p:txBody>
      </p:sp>
      <p:sp>
        <p:nvSpPr>
          <p:cNvPr id="11" name="Down Arrow 10"/>
          <p:cNvSpPr/>
          <p:nvPr/>
        </p:nvSpPr>
        <p:spPr>
          <a:xfrm>
            <a:off x="3996257" y="1556597"/>
            <a:ext cx="372533" cy="17237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rot="18964917">
            <a:off x="4778135" y="1408125"/>
            <a:ext cx="372533" cy="9223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rot="2496816">
            <a:off x="3177435" y="1437798"/>
            <a:ext cx="372533" cy="9223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rot="2307052">
            <a:off x="5226530" y="2968376"/>
            <a:ext cx="372533" cy="6238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rot="19264458">
            <a:off x="2835849" y="2960535"/>
            <a:ext cx="372533" cy="66876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988229" y="4345815"/>
            <a:ext cx="1802628" cy="369332"/>
          </a:xfrm>
          <a:prstGeom prst="rect">
            <a:avLst/>
          </a:prstGeom>
          <a:noFill/>
        </p:spPr>
        <p:txBody>
          <a:bodyPr wrap="square" rtlCol="0">
            <a:spAutoFit/>
          </a:bodyPr>
          <a:lstStyle/>
          <a:p>
            <a:pPr algn="ctr"/>
            <a:r>
              <a:rPr lang="en-US" dirty="0" smtClean="0"/>
              <a:t>Visualization</a:t>
            </a:r>
          </a:p>
        </p:txBody>
      </p:sp>
      <p:sp>
        <p:nvSpPr>
          <p:cNvPr id="18" name="TextBox 17"/>
          <p:cNvSpPr txBox="1"/>
          <p:nvPr/>
        </p:nvSpPr>
        <p:spPr>
          <a:xfrm>
            <a:off x="-61656" y="5903605"/>
            <a:ext cx="9144000" cy="523220"/>
          </a:xfrm>
          <a:prstGeom prst="rect">
            <a:avLst/>
          </a:prstGeom>
          <a:noFill/>
        </p:spPr>
        <p:txBody>
          <a:bodyPr wrap="square" rtlCol="0">
            <a:spAutoFit/>
          </a:bodyPr>
          <a:lstStyle/>
          <a:p>
            <a:pPr algn="ctr"/>
            <a:r>
              <a:rPr lang="en-US" sz="2800" b="1" i="1" dirty="0" smtClean="0"/>
              <a:t>Goal: Broadest Base of Users &amp; Purposes</a:t>
            </a:r>
          </a:p>
        </p:txBody>
      </p:sp>
      <p:sp>
        <p:nvSpPr>
          <p:cNvPr id="19" name="TextBox 18"/>
          <p:cNvSpPr txBox="1"/>
          <p:nvPr/>
        </p:nvSpPr>
        <p:spPr>
          <a:xfrm>
            <a:off x="2513181" y="4345815"/>
            <a:ext cx="1802628" cy="369332"/>
          </a:xfrm>
          <a:prstGeom prst="rect">
            <a:avLst/>
          </a:prstGeom>
          <a:noFill/>
        </p:spPr>
        <p:txBody>
          <a:bodyPr wrap="square" rtlCol="0">
            <a:spAutoFit/>
          </a:bodyPr>
          <a:lstStyle/>
          <a:p>
            <a:pPr algn="ctr"/>
            <a:r>
              <a:rPr lang="en-US" dirty="0" smtClean="0"/>
              <a:t>Analysis</a:t>
            </a:r>
          </a:p>
        </p:txBody>
      </p:sp>
      <p:sp>
        <p:nvSpPr>
          <p:cNvPr id="20" name="Rectangle 19"/>
          <p:cNvSpPr/>
          <p:nvPr/>
        </p:nvSpPr>
        <p:spPr>
          <a:xfrm>
            <a:off x="3245014" y="4218097"/>
            <a:ext cx="2074988" cy="6463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1" name="TextBox 20"/>
          <p:cNvSpPr txBox="1"/>
          <p:nvPr/>
        </p:nvSpPr>
        <p:spPr>
          <a:xfrm>
            <a:off x="1476013" y="3745960"/>
            <a:ext cx="5746045" cy="369332"/>
          </a:xfrm>
          <a:prstGeom prst="rect">
            <a:avLst/>
          </a:prstGeom>
          <a:noFill/>
        </p:spPr>
        <p:txBody>
          <a:bodyPr wrap="square" rtlCol="0">
            <a:spAutoFit/>
          </a:bodyPr>
          <a:lstStyle/>
          <a:p>
            <a:pPr algn="ctr"/>
            <a:r>
              <a:rPr lang="en-US" i="1" u="sng" dirty="0" smtClean="0"/>
              <a:t>Repackaging / Interpretation</a:t>
            </a:r>
            <a:endParaRPr lang="en-US" i="1" u="sng" dirty="0"/>
          </a:p>
        </p:txBody>
      </p:sp>
      <p:sp>
        <p:nvSpPr>
          <p:cNvPr id="22" name="Down Arrow 21"/>
          <p:cNvSpPr/>
          <p:nvPr/>
        </p:nvSpPr>
        <p:spPr>
          <a:xfrm>
            <a:off x="4089829" y="5024118"/>
            <a:ext cx="372533" cy="6293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510344" y="5075692"/>
            <a:ext cx="3460046" cy="369332"/>
          </a:xfrm>
          <a:prstGeom prst="rect">
            <a:avLst/>
          </a:prstGeom>
          <a:noFill/>
        </p:spPr>
        <p:txBody>
          <a:bodyPr wrap="square" rtlCol="0">
            <a:spAutoFit/>
          </a:bodyPr>
          <a:lstStyle/>
          <a:p>
            <a:pPr algn="ctr"/>
            <a:r>
              <a:rPr lang="en-US" u="sng" dirty="0" smtClean="0"/>
              <a:t>Training/Technical Assistance</a:t>
            </a:r>
          </a:p>
        </p:txBody>
      </p:sp>
      <p:sp>
        <p:nvSpPr>
          <p:cNvPr id="23" name="TextBox 22"/>
          <p:cNvSpPr txBox="1"/>
          <p:nvPr/>
        </p:nvSpPr>
        <p:spPr>
          <a:xfrm>
            <a:off x="5591206" y="4345815"/>
            <a:ext cx="1802628" cy="369332"/>
          </a:xfrm>
          <a:prstGeom prst="rect">
            <a:avLst/>
          </a:prstGeom>
          <a:noFill/>
        </p:spPr>
        <p:txBody>
          <a:bodyPr wrap="square" rtlCol="0">
            <a:spAutoFit/>
          </a:bodyPr>
          <a:lstStyle/>
          <a:p>
            <a:pPr algn="ctr"/>
            <a:r>
              <a:rPr lang="en-US" dirty="0" smtClean="0"/>
              <a:t>Storytelling</a:t>
            </a:r>
          </a:p>
        </p:txBody>
      </p:sp>
    </p:spTree>
    <p:extLst>
      <p:ext uri="{BB962C8B-B14F-4D97-AF65-F5344CB8AC3E}">
        <p14:creationId xmlns:p14="http://schemas.microsoft.com/office/powerpoint/2010/main" val="2716232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019" y="2133455"/>
            <a:ext cx="7818581" cy="787545"/>
          </a:xfrm>
        </p:spPr>
        <p:txBody>
          <a:bodyPr/>
          <a:lstStyle/>
          <a:p>
            <a:r>
              <a:rPr lang="en-US" dirty="0" smtClean="0"/>
              <a:t>Follow us on Twitter @NNIPHQ</a:t>
            </a:r>
            <a:endParaRPr lang="en-US" dirty="0"/>
          </a:p>
        </p:txBody>
      </p:sp>
      <p:sp>
        <p:nvSpPr>
          <p:cNvPr id="3" name="Text Placeholder 2"/>
          <p:cNvSpPr>
            <a:spLocks noGrp="1"/>
          </p:cNvSpPr>
          <p:nvPr>
            <p:ph type="body" sz="quarter" idx="10"/>
          </p:nvPr>
        </p:nvSpPr>
        <p:spPr/>
        <p:txBody>
          <a:bodyPr/>
          <a:lstStyle/>
          <a:p>
            <a:r>
              <a:rPr lang="en-US" sz="1800" dirty="0" smtClean="0"/>
              <a:t>For more information about NNIP, visit </a:t>
            </a:r>
            <a:r>
              <a:rPr lang="en-US" sz="1800" dirty="0" smtClean="0">
                <a:hlinkClick r:id="rId3"/>
              </a:rPr>
              <a:t>www.neighborhoodindicators.org</a:t>
            </a:r>
            <a:r>
              <a:rPr lang="en-US" sz="1800" dirty="0" smtClean="0"/>
              <a:t>  or </a:t>
            </a:r>
          </a:p>
          <a:p>
            <a:r>
              <a:rPr lang="en-US" sz="1800" dirty="0" smtClean="0"/>
              <a:t>email Kathy Pettit at kpettit@urban.org</a:t>
            </a:r>
            <a:endParaRPr lang="en-US" sz="1800" dirty="0"/>
          </a:p>
        </p:txBody>
      </p:sp>
    </p:spTree>
    <p:extLst>
      <p:ext uri="{BB962C8B-B14F-4D97-AF65-F5344CB8AC3E}">
        <p14:creationId xmlns:p14="http://schemas.microsoft.com/office/powerpoint/2010/main" val="3012326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193430" y="205101"/>
            <a:ext cx="8950570" cy="1060258"/>
          </a:xfrm>
        </p:spPr>
        <p:txBody>
          <a:bodyPr/>
          <a:lstStyle/>
          <a:p>
            <a:pPr algn="ctr"/>
            <a:r>
              <a:rPr lang="en-US" sz="3200" dirty="0" smtClean="0">
                <a:solidFill>
                  <a:schemeClr val="tx1"/>
                </a:solidFill>
              </a:rPr>
              <a:t>Community Information Infrastructure</a:t>
            </a:r>
            <a:endParaRPr lang="en-US" sz="3200" dirty="0">
              <a:solidFill>
                <a:schemeClr val="tx1"/>
              </a:solidFill>
            </a:endParaRPr>
          </a:p>
        </p:txBody>
      </p:sp>
      <p:sp>
        <p:nvSpPr>
          <p:cNvPr id="4" name="TextBox 3"/>
          <p:cNvSpPr txBox="1"/>
          <p:nvPr/>
        </p:nvSpPr>
        <p:spPr>
          <a:xfrm>
            <a:off x="1403660" y="2395881"/>
            <a:ext cx="2573869" cy="369332"/>
          </a:xfrm>
          <a:prstGeom prst="rect">
            <a:avLst/>
          </a:prstGeom>
          <a:noFill/>
        </p:spPr>
        <p:txBody>
          <a:bodyPr wrap="square" rtlCol="0">
            <a:spAutoFit/>
          </a:bodyPr>
          <a:lstStyle/>
          <a:p>
            <a:pPr algn="ctr"/>
            <a:r>
              <a:rPr lang="en-US" b="1" dirty="0" smtClean="0"/>
              <a:t>Open Data</a:t>
            </a:r>
            <a:endParaRPr lang="en-US" b="1" dirty="0"/>
          </a:p>
        </p:txBody>
      </p:sp>
      <p:sp>
        <p:nvSpPr>
          <p:cNvPr id="8" name="TextBox 7"/>
          <p:cNvSpPr txBox="1"/>
          <p:nvPr/>
        </p:nvSpPr>
        <p:spPr>
          <a:xfrm>
            <a:off x="2918174" y="942194"/>
            <a:ext cx="2602088" cy="369332"/>
          </a:xfrm>
          <a:prstGeom prst="rect">
            <a:avLst/>
          </a:prstGeom>
          <a:noFill/>
        </p:spPr>
        <p:txBody>
          <a:bodyPr wrap="square" rtlCol="0">
            <a:spAutoFit/>
          </a:bodyPr>
          <a:lstStyle/>
          <a:p>
            <a:pPr algn="ctr"/>
            <a:r>
              <a:rPr lang="en-US" dirty="0" smtClean="0"/>
              <a:t>Administrative Data</a:t>
            </a:r>
            <a:endParaRPr lang="en-US" dirty="0"/>
          </a:p>
        </p:txBody>
      </p:sp>
      <p:sp>
        <p:nvSpPr>
          <p:cNvPr id="9" name="TextBox 8"/>
          <p:cNvSpPr txBox="1"/>
          <p:nvPr/>
        </p:nvSpPr>
        <p:spPr>
          <a:xfrm>
            <a:off x="4735687" y="2293994"/>
            <a:ext cx="2201333" cy="646331"/>
          </a:xfrm>
          <a:prstGeom prst="rect">
            <a:avLst/>
          </a:prstGeom>
          <a:noFill/>
        </p:spPr>
        <p:txBody>
          <a:bodyPr wrap="square" rtlCol="0">
            <a:spAutoFit/>
          </a:bodyPr>
          <a:lstStyle/>
          <a:p>
            <a:pPr algn="ctr"/>
            <a:r>
              <a:rPr lang="en-US" b="1" dirty="0" smtClean="0"/>
              <a:t>Integrated Data Systems</a:t>
            </a:r>
            <a:endParaRPr lang="en-US" b="1" dirty="0"/>
          </a:p>
        </p:txBody>
      </p:sp>
      <p:sp>
        <p:nvSpPr>
          <p:cNvPr id="10" name="TextBox 9"/>
          <p:cNvSpPr txBox="1"/>
          <p:nvPr/>
        </p:nvSpPr>
        <p:spPr>
          <a:xfrm>
            <a:off x="1064533" y="4250642"/>
            <a:ext cx="1852343" cy="646331"/>
          </a:xfrm>
          <a:prstGeom prst="rect">
            <a:avLst/>
          </a:prstGeom>
          <a:noFill/>
        </p:spPr>
        <p:txBody>
          <a:bodyPr wrap="square" rtlCol="0">
            <a:spAutoFit/>
          </a:bodyPr>
          <a:lstStyle/>
          <a:p>
            <a:pPr algn="ctr"/>
            <a:r>
              <a:rPr lang="en-US" dirty="0" smtClean="0"/>
              <a:t>Cleaning/</a:t>
            </a:r>
          </a:p>
          <a:p>
            <a:pPr algn="ctr"/>
            <a:r>
              <a:rPr lang="en-US" dirty="0" smtClean="0"/>
              <a:t>Aggregation</a:t>
            </a:r>
          </a:p>
        </p:txBody>
      </p:sp>
      <p:sp>
        <p:nvSpPr>
          <p:cNvPr id="11" name="Down Arrow 10"/>
          <p:cNvSpPr/>
          <p:nvPr/>
        </p:nvSpPr>
        <p:spPr>
          <a:xfrm>
            <a:off x="3996257" y="1556597"/>
            <a:ext cx="372533" cy="17237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rot="18964917">
            <a:off x="4778135" y="1408125"/>
            <a:ext cx="372533" cy="9223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rot="2496816">
            <a:off x="3177435" y="1437798"/>
            <a:ext cx="372533" cy="9223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rot="2307052">
            <a:off x="5226530" y="2968376"/>
            <a:ext cx="372533" cy="6238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rot="19264458">
            <a:off x="2835849" y="2960535"/>
            <a:ext cx="372533" cy="66876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988229" y="4345815"/>
            <a:ext cx="1802628" cy="369332"/>
          </a:xfrm>
          <a:prstGeom prst="rect">
            <a:avLst/>
          </a:prstGeom>
          <a:noFill/>
        </p:spPr>
        <p:txBody>
          <a:bodyPr wrap="square" rtlCol="0">
            <a:spAutoFit/>
          </a:bodyPr>
          <a:lstStyle/>
          <a:p>
            <a:pPr algn="ctr"/>
            <a:r>
              <a:rPr lang="en-US" dirty="0" smtClean="0"/>
              <a:t>Visualization</a:t>
            </a:r>
          </a:p>
        </p:txBody>
      </p:sp>
      <p:sp>
        <p:nvSpPr>
          <p:cNvPr id="18" name="TextBox 17"/>
          <p:cNvSpPr txBox="1"/>
          <p:nvPr/>
        </p:nvSpPr>
        <p:spPr>
          <a:xfrm>
            <a:off x="-61656" y="5903605"/>
            <a:ext cx="9144000" cy="523220"/>
          </a:xfrm>
          <a:prstGeom prst="rect">
            <a:avLst/>
          </a:prstGeom>
          <a:noFill/>
        </p:spPr>
        <p:txBody>
          <a:bodyPr wrap="square" rtlCol="0">
            <a:spAutoFit/>
          </a:bodyPr>
          <a:lstStyle/>
          <a:p>
            <a:pPr algn="ctr"/>
            <a:r>
              <a:rPr lang="en-US" sz="2800" b="1" i="1" dirty="0" smtClean="0"/>
              <a:t>Goal: Broadest Base of Users &amp; Purposes</a:t>
            </a:r>
          </a:p>
        </p:txBody>
      </p:sp>
      <p:sp>
        <p:nvSpPr>
          <p:cNvPr id="19" name="TextBox 18"/>
          <p:cNvSpPr txBox="1"/>
          <p:nvPr/>
        </p:nvSpPr>
        <p:spPr>
          <a:xfrm>
            <a:off x="2513181" y="4345815"/>
            <a:ext cx="1802628" cy="369332"/>
          </a:xfrm>
          <a:prstGeom prst="rect">
            <a:avLst/>
          </a:prstGeom>
          <a:noFill/>
        </p:spPr>
        <p:txBody>
          <a:bodyPr wrap="square" rtlCol="0">
            <a:spAutoFit/>
          </a:bodyPr>
          <a:lstStyle/>
          <a:p>
            <a:pPr algn="ctr"/>
            <a:r>
              <a:rPr lang="en-US" dirty="0" smtClean="0"/>
              <a:t>Analysis</a:t>
            </a:r>
          </a:p>
        </p:txBody>
      </p:sp>
      <p:sp>
        <p:nvSpPr>
          <p:cNvPr id="20" name="Rectangle 19"/>
          <p:cNvSpPr/>
          <p:nvPr/>
        </p:nvSpPr>
        <p:spPr>
          <a:xfrm>
            <a:off x="3245014" y="4218097"/>
            <a:ext cx="2074988" cy="6463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1" name="TextBox 20"/>
          <p:cNvSpPr txBox="1"/>
          <p:nvPr/>
        </p:nvSpPr>
        <p:spPr>
          <a:xfrm>
            <a:off x="1476013" y="3745960"/>
            <a:ext cx="5746045" cy="369332"/>
          </a:xfrm>
          <a:prstGeom prst="rect">
            <a:avLst/>
          </a:prstGeom>
          <a:noFill/>
        </p:spPr>
        <p:txBody>
          <a:bodyPr wrap="square" rtlCol="0">
            <a:spAutoFit/>
          </a:bodyPr>
          <a:lstStyle/>
          <a:p>
            <a:pPr algn="ctr"/>
            <a:r>
              <a:rPr lang="en-US" i="1" u="sng" dirty="0" smtClean="0"/>
              <a:t>Repackaging / Interpretation</a:t>
            </a:r>
            <a:endParaRPr lang="en-US" i="1" u="sng" dirty="0"/>
          </a:p>
        </p:txBody>
      </p:sp>
      <p:sp>
        <p:nvSpPr>
          <p:cNvPr id="22" name="Down Arrow 21"/>
          <p:cNvSpPr/>
          <p:nvPr/>
        </p:nvSpPr>
        <p:spPr>
          <a:xfrm>
            <a:off x="4089829" y="5024118"/>
            <a:ext cx="372533" cy="6293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510344" y="5075692"/>
            <a:ext cx="3460046" cy="369332"/>
          </a:xfrm>
          <a:prstGeom prst="rect">
            <a:avLst/>
          </a:prstGeom>
          <a:noFill/>
        </p:spPr>
        <p:txBody>
          <a:bodyPr wrap="square" rtlCol="0">
            <a:spAutoFit/>
          </a:bodyPr>
          <a:lstStyle/>
          <a:p>
            <a:pPr algn="ctr"/>
            <a:r>
              <a:rPr lang="en-US" u="sng" dirty="0" smtClean="0"/>
              <a:t>Training/Technical Assistance</a:t>
            </a:r>
          </a:p>
        </p:txBody>
      </p:sp>
      <p:sp>
        <p:nvSpPr>
          <p:cNvPr id="23" name="TextBox 22"/>
          <p:cNvSpPr txBox="1"/>
          <p:nvPr/>
        </p:nvSpPr>
        <p:spPr>
          <a:xfrm>
            <a:off x="5591206" y="4345815"/>
            <a:ext cx="1802628" cy="369332"/>
          </a:xfrm>
          <a:prstGeom prst="rect">
            <a:avLst/>
          </a:prstGeom>
          <a:noFill/>
        </p:spPr>
        <p:txBody>
          <a:bodyPr wrap="square" rtlCol="0">
            <a:spAutoFit/>
          </a:bodyPr>
          <a:lstStyle/>
          <a:p>
            <a:pPr algn="ctr"/>
            <a:r>
              <a:rPr lang="en-US" dirty="0" smtClean="0"/>
              <a:t>Storytelling</a:t>
            </a:r>
          </a:p>
        </p:txBody>
      </p:sp>
    </p:spTree>
    <p:extLst>
      <p:ext uri="{BB962C8B-B14F-4D97-AF65-F5344CB8AC3E}">
        <p14:creationId xmlns:p14="http://schemas.microsoft.com/office/powerpoint/2010/main" val="1636682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Data</a:t>
            </a:r>
            <a:endParaRPr lang="en-US" dirty="0"/>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86783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is Open Data?</a:t>
            </a:r>
            <a:endParaRPr lang="en-US" dirty="0"/>
          </a:p>
        </p:txBody>
      </p:sp>
      <p:sp>
        <p:nvSpPr>
          <p:cNvPr id="7" name="Content Placeholder 6"/>
          <p:cNvSpPr>
            <a:spLocks noGrp="1"/>
          </p:cNvSpPr>
          <p:nvPr>
            <p:ph idx="1"/>
          </p:nvPr>
        </p:nvSpPr>
        <p:spPr>
          <a:xfrm>
            <a:off x="641349" y="1614763"/>
            <a:ext cx="8310739" cy="4203573"/>
          </a:xfrm>
          <a:prstGeom prst="rect">
            <a:avLst/>
          </a:prstGeom>
        </p:spPr>
        <p:txBody>
          <a:bodyPr/>
          <a:lstStyle/>
          <a:p>
            <a:pPr>
              <a:spcAft>
                <a:spcPts val="600"/>
              </a:spcAft>
            </a:pPr>
            <a:r>
              <a:rPr lang="en-US" dirty="0" smtClean="0"/>
              <a:t>Principles </a:t>
            </a:r>
          </a:p>
          <a:p>
            <a:pPr lvl="1">
              <a:spcAft>
                <a:spcPts val="600"/>
              </a:spcAft>
            </a:pPr>
            <a:r>
              <a:rPr lang="en-US" dirty="0" smtClean="0"/>
              <a:t>Increase transparency to help citizens hold government accountable and promote engagement</a:t>
            </a:r>
          </a:p>
          <a:p>
            <a:pPr lvl="1">
              <a:spcAft>
                <a:spcPts val="600"/>
              </a:spcAft>
            </a:pPr>
            <a:r>
              <a:rPr lang="en-US" dirty="0" smtClean="0"/>
              <a:t>Enable </a:t>
            </a:r>
            <a:r>
              <a:rPr lang="en-US" dirty="0"/>
              <a:t>access to a public good funded by taxpayers</a:t>
            </a:r>
          </a:p>
          <a:p>
            <a:pPr>
              <a:spcAft>
                <a:spcPts val="600"/>
              </a:spcAft>
            </a:pPr>
            <a:r>
              <a:rPr lang="en-US" dirty="0" smtClean="0"/>
              <a:t>Practices</a:t>
            </a:r>
            <a:endParaRPr lang="en-US" dirty="0"/>
          </a:p>
          <a:p>
            <a:pPr lvl="1">
              <a:spcAft>
                <a:spcPts val="600"/>
              </a:spcAft>
            </a:pPr>
            <a:r>
              <a:rPr lang="en-US" dirty="0"/>
              <a:t>Portals (mostly government examples so far)</a:t>
            </a:r>
          </a:p>
          <a:p>
            <a:pPr lvl="1">
              <a:spcAft>
                <a:spcPts val="600"/>
              </a:spcAft>
            </a:pPr>
            <a:r>
              <a:rPr lang="en-US" dirty="0"/>
              <a:t>Re-packaging of </a:t>
            </a:r>
            <a:r>
              <a:rPr lang="en-US" dirty="0" smtClean="0"/>
              <a:t>data (value-added data, apps, etc.)</a:t>
            </a:r>
            <a:endParaRPr lang="en-US" dirty="0"/>
          </a:p>
          <a:p>
            <a:pPr lvl="1">
              <a:spcAft>
                <a:spcPts val="600"/>
              </a:spcAft>
            </a:pPr>
            <a:r>
              <a:rPr lang="en-US" dirty="0" smtClean="0"/>
              <a:t>Data </a:t>
            </a:r>
            <a:r>
              <a:rPr lang="en-US" dirty="0"/>
              <a:t>standards (Transit, Open </a:t>
            </a:r>
            <a:r>
              <a:rPr lang="en-US" dirty="0" smtClean="0"/>
              <a:t>311)</a:t>
            </a:r>
          </a:p>
          <a:p>
            <a:pPr>
              <a:spcAft>
                <a:spcPts val="600"/>
              </a:spcAft>
            </a:pPr>
            <a:r>
              <a:rPr lang="en-US" dirty="0"/>
              <a:t>Policies: formal adoption of open </a:t>
            </a:r>
            <a:r>
              <a:rPr lang="en-US" dirty="0" smtClean="0"/>
              <a:t>data</a:t>
            </a: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3993620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4342">
            <a:off x="5761567" y="1746592"/>
            <a:ext cx="2430463" cy="304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Open Data Grows Up</a:t>
            </a:r>
            <a:endParaRPr lang="en-US" dirty="0"/>
          </a:p>
        </p:txBody>
      </p:sp>
      <p:pic>
        <p:nvPicPr>
          <p:cNvPr id="9"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20907071">
            <a:off x="360199" y="1731526"/>
            <a:ext cx="2703354" cy="34457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1437271" y="3619500"/>
            <a:ext cx="5623929" cy="25273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1437271" y="3708746"/>
            <a:ext cx="5632517" cy="2422700"/>
            <a:chOff x="1843679" y="3775559"/>
            <a:chExt cx="5825064" cy="2343521"/>
          </a:xfrm>
          <a:solidFill>
            <a:schemeClr val="bg1"/>
          </a:solidFill>
        </p:grpSpPr>
        <p:pic>
          <p:nvPicPr>
            <p:cNvPr id="13" name="Picture 2" descr="http://datasf.org/blog/wp-content/uploads/2014/07/Open-Data-Theory-of-Chang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3679" y="4195023"/>
              <a:ext cx="5825064" cy="1924057"/>
            </a:xfrm>
            <a:prstGeom prst="rect">
              <a:avLst/>
            </a:prstGeom>
            <a:grpFill/>
            <a:ln>
              <a:solidFill>
                <a:schemeClr val="tx1"/>
              </a:solidFill>
            </a:ln>
            <a:extLst/>
          </p:spPr>
        </p:pic>
        <p:sp>
          <p:nvSpPr>
            <p:cNvPr id="3" name="TextBox 2"/>
            <p:cNvSpPr txBox="1"/>
            <p:nvPr/>
          </p:nvSpPr>
          <p:spPr>
            <a:xfrm>
              <a:off x="2331509" y="3775559"/>
              <a:ext cx="4849404" cy="369332"/>
            </a:xfrm>
            <a:prstGeom prst="rect">
              <a:avLst/>
            </a:prstGeom>
            <a:grpFill/>
            <a:ln>
              <a:solidFill>
                <a:schemeClr val="bg1"/>
              </a:solidFill>
            </a:ln>
          </p:spPr>
          <p:txBody>
            <a:bodyPr wrap="none" rtlCol="0">
              <a:spAutoFit/>
            </a:bodyPr>
            <a:lstStyle/>
            <a:p>
              <a:r>
                <a:rPr lang="en-US" dirty="0" smtClean="0"/>
                <a:t>San </a:t>
              </a:r>
              <a:r>
                <a:rPr lang="en-US" dirty="0"/>
                <a:t>Francisco’s Open Data Strategic Plan</a:t>
              </a:r>
            </a:p>
          </p:txBody>
        </p:sp>
      </p:grpSp>
      <p:sp>
        <p:nvSpPr>
          <p:cNvPr id="6" name="AutoShape 2"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AAEDBAUGAgf/xABTEAABAwIDAwcHBggLBwUBAAABAAIDBBEFEiEGEzEiQVFhcYGRFDIzkqGx0RU1UlNywRYjNDZDc3ThB0JUYoKDk5SywvAXJCU3RVWEJidEovFj/8QAGgEAAgMBAQAAAAAAAAAAAAAAAAMBAgQFBv/EAC8RAAIBAgUDAwMEAwEBAAAAAAABAgMRBBIhMVETMkEiM3EFFGEVNFKBkaHwI+H/2gAMAwEAAhEDEQA/ANi97hI7lO4nnXOd/wBN3iiT0ju0pF0YxVlocSUpZnqLvH/Sd4pc7/pu8VwlKtlXBXNLk6zv+k7xRvH/AEz4rlCMq4DNLkXO/wCm7xRvH/Td4pEIyrgM0uTrO/6TvFJnf9N3iuUqjKuAzS5Fzv8Apu8UZ32893ikXEjC9lmuLTcG47UWXBOaXI5vH/TPijO/jnd4qI6Gqz3bOLXvlt7Ebiouxu/JaAQ6+l1XTgvr/ImZ5PpOt2pM7+Gd3iohp6nIW+UkXbYnLrfpR5NNnc7fk3JNiOGqP6I1/kTM7/pO8Umd/wBN3ioraecBo8oJsLXtx1Gvv8U7Ex7I7PfnPTZSkn4IbaXcO7x/03eKN4/6bvFJwSK2VcFc0uTvO/6bvFJvH/Sd4pEKLLgM0uRd4/6bvFGd/wBJ3ikQpyrgM0uRd4/6Z8Ubx/03eKTikRlXAZ5cnW8f9M+KXeP+k7xXCEZVwGeXI7C5xlaC4kdZQkg9K1CxYhWkdLCNum78nL/SO7SuV1J6R3aUi2x2RzZdzDmQi6RSVBcb+PfGIEl448k2HfwTiiS0O8mlfnAErcpGS5At0qH+CytfUeFTA8AtlaQTlB5ideHgV0ZowAc7bONhrxKiNw4BljICSbmzLDi46Dm84pIMKZTlpbJfKQTdpJ0NxYkmyreRa0eSW2aN0j2NeM7DZzb6jQH7wklqYYQC9+UEZr2JFuns1USpwzfOmeHDNIQ5uli1wAAN+rKDZOVOHsnbGxpDWsZkFm8Bpw6DopuyLR5JLp4o2uc+RoDQSbngAuXVMLYnSb0FrTYkG+vQoL8Ehe/PnIORzNBprm1sDa/KPG6kijvA+MvALnh4LWWsQQfeEeoLR5HPK4BE6QyWaASbixFuOnFdGeHeuj3jc7bZhfhfgoL8I3wdvKgnO0tJy6jjw1084+xdSYU17pDvAMxBHIsRYk8QdfOKi8ibR5Jm/iLC8SAjU6a8OK6D2m9nNOU62PBV8+DRTOeTIRmY9gsCLZi7Xja/KPH2J6HDo4WztzFwnzZtLcXOd/mt3KbyIajySJJ4ohd7w0dJ5kMqIpGuex4IYSHW5rEg+4qC3CGhrrzue52YXc0WFxrp23Pen4cOZC+ZwefxocDybcXOd/mt3IuwajySBKxwa4PFni7b84SmRjfOe0dpUCTCjNuhLUX3TcrcrLaWt0ruTDGyxuEkl3u/jAWtrfpv7UXfAWjyTA9pdlDgSNSL62XEVTDNcsfcAX1BGnTr2FNU9DHTyB7TqBbh1NHH+j7Uw/CyYmRmXMGkC9stm63HWSDZRdhaPJP3sZtZ7ddBrxStc1wu0gjhcG6gNwprW5RILZibZeA00GunBSaWmbSte1puHOBta1tAPuUpshqPhj6EcUKxUEIQgDuH0rUIg9M1Cw4jvOpg/bfycyekd2lIlk9I7tKRbY7I5su5ghCLqSoiEqEEiFLdBshBAJFDq8Xw+hOWpqmMd9HifAapKTGsNrX5KeqY5/ANN2k9l1XMti2SVr2JyEJFYqKhCEEghHOglBAIQkQAqOZC5L2tIDnAF2gBPFQStSHPjFHT4jHQyOcJpLW5OmvDVTljKUHFNtHynVkTy7jzN0HtAWzKpCTlcbVgoWS4E5kqEJgkEIQgBEt+lCFAHcHpWoRD6Zvf7kLFiO46mD9t/Jy/0ju0rldSekd2pFtjsjmy7mCEiFJUVIhCAF59VU7SV1RQ4S59M0hz3BpkH8QG+v3d6tkhAcCCAQelRJXVi0WlJNmH8iGE4SzEqiNk1VUPG7bKLho43tzlW9c412yAq5YmMlDA9uQWy2PN0KHtpI59TR0zbaNJsOsgfcpW0c7aLBIcMjOaWRrWADjlFtfZZZtFdG27kovllhs9XvrsHZNO68jCWOcee3P4Ln8JcM3jmiV7msNnSBhLB3qixB0uDbNU9ATlnqSXyAcQOj3DxTmKRR4Ts1Bh7W2qKlwdIBxPOfuCt1Glbgp0ot352L/E8Yp8Kp45pGukEhs0M5+tc4hjUVFhLK9sZkbLlyMJynXVZzaQyZsNwxvKkihaCOlxsB7van9rn7qChw6MkhrbnrtyR96HUeoKjH0rk0VJiDJ8LZXyt3LCwvIJvYBUdRjmKmg+VoRFHTb3I2Jzblzb2uT8FF2plNLT0WFRkhkcQc7XzuYe4p/F5I27G0TYyLPEYsOfS59qiU27rgmNNKztuy2qcYEez4xNjBmcwZWuOmY6KoGMYhi+FvbFI2nMLHSVErLjQea0dZt/rgouMTOg2awuk55G7w26Ob3+xP1jfkfZKOmAAmrDd/T0n2WCiUm3/RaMIpKy1bJWzGIyNwiqnq5HPjpzcOcbm1rke7xUCmgdjbK3F8RdJuoWu3bGOtYgXsOzTvRWROw7Y+CI6PqpQ9+vNxHsAUmre3D9iYItA6oa2w7eUfYo/D8ILK947ti7F0xy1NY/UuIjB9p94WqVJg5bhez9JmaXSzuFm34lx09mvcrrtT6atFIzVnebYuqRCEwSKhCLIAL3QEd6EAdwemahEHpghYsR3nUwftv5OZPSO7SkSyekd2lJzrZHZHNl3MRKhIpKioQhACcyVJxVNjE+NU1ZFJQwCamaOUxoBLjz35+jgqyeVXLRjmdirxKH5V2yZTi+SENzkHmAzH32TeP0rcExGjqqN7i+xNpHF+o7e1T8EDKV09bVU9X5ZO4l4NM/k9Q0QcMqsaxdtbXQmCli0jhf5zu0c3Ws7jdflmzPllZ7JFbtDI+baGlswElkdmuPSb2PireLCZn17sWxiaP8ULsjabsYB1lJtDgU+ITRVdG4CeMWLXG1xe4t1rqDCcTrMnyxVtfC0g7iPg4j6RspUXmd0Vc1kVnYo4qh2KbYQyuZkBkBaDxytFx7roxOpZX7VtBcNzFI1hN9A1vnH3qyxvBqaKtdicuImla63Ja3lXAtybdSqcGoabFMec0RuFMy7ww8SAQAD96W1JPL+R8XFrOtkh6eQV21NPNUx5aeotka/nZqB4/euqrCp5cSZgtLUb2niJl5Y9HfmJHH960+I4PR4m1jaiPVnmuYbEDoTlDhtLhsRjpYgwO1ceJd2lN6TvqZ+uklYyeNUsku0NJSSzbxzwwHK2zWgngBzCwT21x/4tRxzZhTCMXsP52vsAWpfQ0slW2rdCwzsFmyEahdy08NQAJoWSgG4D2h1vFT0tGiFXs07bGQx4VWJ0ba+OF7KWNwZDHbUttq89HMivpa/FMFgqRTuY2na1kcIFy4Ws51u0C3UtmhT0r+SFiLJWWxSYRDV1ToKmshMDKaMMhiPEm1i4/crpBSpkVlVhE5ZncEe5CRWKh2pUIQAJEJUAdwelahEHpghYsR3nUwftv5OX+kd2lc6LuSxkd2lcrZHZHNl3MRLZR66vpsPg31TIGMvYc5J6gqt21+FN4b53Yz96hzit2TGnOWyLxCoINraSqrYaeGmmO9eG5nWFr89gSr8lCkpbBKEo9wJO5KhWKAhCEACRzg1pceYXUTFcSjwqidUyNLjezW9JK6w+r8vw+KqMeTetvkJvZVvrYtlds3gpMPhZWxyY/iZztbmdDGfNY0dXOU5snSvFPPXytAfVPuNOYHm7yfAKXLgNO4bt9ROKQOLvJ81mdNumysoDEYm7hzCxosMhBA6tEuMNU2OnUvFpDnPqhR6uvpaBgfVTtiaTYX1J7uKcp6iKqhbNBIJI3jRw5026EWaVxzW6FEfilDHUSU7qlgkiaXPaTwHFRMM2ggxSvkpYYZGZGlwc7+MLgcObiozK9rllCTV7FshUuI48+LEG4fQQCoqHGzrnRv+vYn8NxV1ZNU008TY56Y8vI67SOkFRnV7E9KVrlmUaLNU+1UlZvooKUb4uDYBmvmvfU9gF1xgOJ4i/G56KsnE1g69uDXA82nBV6iui/Qkk2/BqEc/BZOtr6nG8bGG0czo6ZjiHvYbE24ns5gpuD1L4sdrcMZM+aniaCwyOzFpFgRftJ8EKomwdFqN3uXoewvLMwzWuW31suHVMDJmwOmY2Vw0YXC57lk8Me6v20mqGHkMc83vxaOSPuXUZ+UduS/+JC88P5gt71HUv4LdCz38XNehF+lInGYcg9M1CIPStQsOI7zqYP238nMnpHdpXPMu5PSO7SuFtjsjmy7mR6zDqXEGsFVCJAw3aCSPcslj1LTfLdNh1JBHG27Q7IwAkuPOexbZY/DD8obZTVDuUInPcD1DkhKqpaLk0UG1d32NBG3B6Wr3UbKSKoaM1mtaHAWvfwTNDtFSYhiLqOFrzocsh4OtxWcpYRjm1E8hJMAe5zjwuwaAd+iewKUGtxHGHtAZEw5RwGvADuFlRVHfQu6Ks7u7LzEsebR1bKKlp3VVS7ixh83tUvD8SixCEkARzMuJISeUwg218Fn9lWb59bi9TypBcZva77k1srJaqxDEZLlrIy53Sbm/wBylVHe/JWVKOVrgtJNqIYsSnpTAckIPLB1c4c1u3RQYMYxZm0MVLVlrWyuF4QBZgI016lB2apfL8XkrJxdkP4xxPDMeH3nuUjBc2L7VS11ju4yXi/g0f66FXNKVvkY6cI308FntZE2ehpozIGF1Q1ov13VraPDcNIbpHTxadgCzm0AOIU9XW3/ABFKRFF/OdmGZw9yersRdPsWyZzrvlAiJ6wbH3FXzJSbF5G4xX5IeEHENoPKYKqskFNcOfbnPMB0Dn7kbGTvZVVMZNot1nN+Yg/AlTsL/wCGbHyVXmve1zwes6N+7xVZhY8h2YxCtOjp7Qs5tOGnifBLWjTGu0lJLa9kSMOaNo9oJauoGamp/MjdwtfQe8rvZqrldjVZFG7LRjO8R/xW8rSw5l1gjxhuylVXGwfIXZD7B7bqLghZRbPYjXSGxkG6Yefh+/2ITtZ/2EldSXjRIYwuNuKY1VV8zbwRZpng6i3EA/65lJwCcwMxLGprXsQ3rcTe3uVjsfTBuESyPFxO88RxaBb33TWLYBR0OC1UlO2QuADmhziQ3UXIHYhQaSkEqicnB/BE2cfHTU9bjVW4ZhdoJPEnU95NlzRGWLAMTxSY2fV8lvXc2J9p8F3s/hdNiWGZqmolMcUpLoQ4Bt7DU9yb2nr2zwx01G0CkiflzN817gOA6gjaNyXZzcV/yR1s1EyhoKvGJbchpbHfp/8A2wXOz+eGhxPFn3MjWFrSTxcdT7bJ/GIzQ7IUdMzQSFpeekkFx9vuRTh1dgkeE4cQbRGSokHAHiG9pNu4ISs0uAbunLlhsdTSOhralpyvcN2x5F7HifuUukw0bO0VbXVVQJJnsIDh7B3lV2zmNwYTBNSVjXsO8zNs0k3tYi3cFY1kNXjtHNO6J0UDGHyeFw5UjvpEc3UOtWjbKrblKl87vomQdki2mpq+vk82NvHsBJTey0jY5q/EZyLRs1tzlxJ08Pao0Dq+HAKulNMYYc2eSWQEE8AGjwU7ZXD5amITTWFKyTOG88jxwv1D3qkd0kMnZKUmzVwOe+Fj5WBkjmguaDextwXaXRBWw5rO4PStQiD0zULFiO86mD9t/JzJ6R3aVyu5PSO7SuVrjsjmy7mM1U4pqSaY8I2F3gFltmGbnDsRxB3nBpAceoEn7lo8VhkqMLqIYW5pHsIaOlVtFg9TDstLREBlRM1xcCdLngPBLmm5DqcoqFn5ZH2LpgKOoqXAXkfk7gP3+xNY1gVNhmEVMsEs7g5zSI3P5DTfjYcdNNVd4JQPw3C4qeXLvBcvy6i5KkV9HHiFFLSykhsgtccx4g+KOneFvJLq2q3voZdlSyh2Ja1hAlqi8WHEjMQT4ADvCYgqGUOyL2tF5qx7hpxDRYEn/XOrui2Wpaajlp5pHTulFs9rZBe9gNbapyLZjD4qKSm/GP3ts0jjyhbUAdCp05/6G9WnqvzcqcPD6DYupqmgZ57gHqJy/FV9NW/J+z58kntV1Et35RymsA9mvvW2ioaeGhFE2MGANy5Xa3HOm6PCaGga9tNTtbn84m7ie8q3SehRV463XkoMVqoY9j6WBpbmmYzkt6rEnxVHVtqmYbRQPjdGw5ntaeLyT51vADsK3zMPoon546OBjvpNjAKzuJFtftnS02uWDLm6Li7/AIKk4Pd/BejVV7JfkhYhiLsUpqTDaanqGxRBoeMmZxIFuA6laS4LVYhhhje007YY7U0Ga+v0nHpPDqutHzpUxUuWJdfbKrGTpMDxKqwd1JVNbCyEOMLPpOPO7227UU+zWISYTJTVEjGFpzQx30DiRckjqBAWrSqelEPuJEPCaN1BhcFK8gvjbyi3hcm6kyxMnifFI0OY8WcDzhd96QFMSSVhLk27mfZsdRMmLjPO6O993cC/USrKowWgqqeKnkgAihN2NabAeCnJVChFeCzqTerYzNSU9TBuJomyR6clw00RT0kFJEIqeFsTONmjinrI61NkVu7WGzBC6USuhYZB/GLQT4pjEsQiw2jdUyAuto1o4uPMFL4c6rcZopauKnfCzeGnnbLuybZwOI151D0WhMbNrNsZ3HIK2XDRX4lIWPkeBDTN82O/T12B/wBaLTYNS+RYRTwEWcGXd2nUqC+jqsZxGGesp/J6SnOZsTyC6R3XbgFd9aXCOtxtWfpURUiVInGccg9K1CIPTNQsWI7zqYP238iP9I7tK4XcnpHdpTecZrX1WpNJI57TcnY6QhI5wY0uc4BoFyTzK4sXqQo1PX0tWXbmUOygE3BboeBF+YqQXAX1At0lRdE2YqE1UVMVNDvJXENJAGUEkkmwsBxRBUw1EQlikDmm46LW46FF0TZjqFxFLHMxr43hzXjM0jnHSui4dI046oIsxVTU2CSxbRTYk+ZrmPBytF762GqtZJ4o3xse6zpHZWC17nj9y48tp99ud6N5mykWPG17eCh2e5aLkr2H0WSX1I5+dMwVkNS4iLObX5To3BptobEixU3RWzH0Jtk0cjnta8Exmzuo2v7l3mF+IRdBZi8ULkvDRynAaXTLq+mbTx1Bed3J5nIN3dgtdF0FmyQEJqGohqIw+N92locDYgEFdMka8Ag8eYgg+BRcLM6S3Tcc8U2fdvDsjiw26RxC7zNsSSNPYi4WYqOdJcDiQO9NtqYnyuja/M5rsrgATY2vr3Iugsx1IjMNNRrw60KSLCoSJUAdw+mb3oRD6ZqFixHedTB+2/k4muXuA05WqbyjeW5rJ2Tz3faKb4S9y0WVkYk2nL+zoXtrqmqyA1VHNAH5DIwtDui4TyRMt4E31uUdTg9ZU1TJJJIXOLSHOLOQ0AWaA0nU8pxRFs9LHIS6oZI0vB5YN3NBvY625h4K9Qq9OIzqyK12HVLKCkp4pog+ne1zi5pyutfmHWb9yhSbOzyylzqpjhZ5uWWJc4G57LuJV+kQ4JkKpJFTQYRNTV4qJZYi1kZYxkbMoHDx4FNNwOpdK+Wonilc92cjLYEgOtcdrge5XiRGRB1JXKqiwd9LVxyvkjkZEOScvK80NAv0AX8U1NgDppZXl8Q3jnuHJPFxbr3AEd6u+dCnIg6krlXh2FS0HlEhmbJLKCGu111JF9etcOwaSOkggpZmRljHNeXAuuS3LmGunE+Ktkp1RkQdSV7lHLgEjnP3ckTA8vBIab5XWHjYEd6GbPFtRDIZWkNcXyDKRd2bNcWPYO5XiRRkQdWRVVuES1dTNJvmZXtszMzlN5Jba/RqT2p+egkzUrqN0URpw5oD2XABFri3Op/OhGVEZ5FNLgks9UKiScOOd7nAC2bRuUdgygp3DcIdQvBe+KQNaA1+75YOUDj0aE96s0IyIOpJqzKX5CkzZ3SRudmzXIOh3heSPYO5c/IE2RoE8Xmta+8dw7Q3cek3cSO5XqEZET1ZFDU7PTSsmbHUs/GOPntvlbrYDruT7ErsAm/GBk0bA57nDknW5bYHqsCP6SvUX0R04k9WRTwYG6OoZK6VjskgeLNtYcokDo5TvAK44IQrJJbFHJy3DikSpFJUcg9M1CIPStQsWI7zqYP238nMnpHdpTf6XuTj/SO7Sm/0vctPhGBd0v7OyjnRzITBYiVCEEAjnSJUACEJEACVCAgAQjnRogAQhCABCQpUAIlQhAB2oQkQAJny6k/lUP8AaBP3sFgaemkra1lNC0OklflYCbXJKVUqZDRRo9S+pt/LaT+VQ/2gR5dSfyqH+0HxWTxXZ/EMFERrYmsEpIbZ4de3Z2p7Edl8UwuiNXVwMbECASHg8eGgSuu+DT9muTTeW0n8qh/tAumVNPK7LHPG93Q14JWYj2VxWTDPlFsDPJ92Zc28F8oF+C52a+df6DlMazbSsUnhVGLdzYwemahEHpghLxHeOwftv5Ek9I7tKat+N7k4/wBI7tKb/S9y0+EYV3SOkJUJgkEIRzIAEIQgAQjnQgAQEIQAISHgqVtbWvNmPc49AaD9yy4jFQoWzLc34PA1MXfI0rcl2kVOarEGAl28AHEmP9yRtZXyC7C9w6mA/cs36nS4Zu/Qq/8AJF0kVM+rr423eXtHSWAfcrKilfNSse83cb3PenUMZCtPKkzLivptXCwU5NNXtoSEIQtpzARxSJUAIsfs9+c1B+0s962J6VicK8o+W6byTJv983d5/NzX0usuI8G/B+TY/wAJXosP+0/7lZbdj/0q/wC2z3rM7YnHCyk+VxSgZnbvcX6r3Uzag7S/IbvlMUfk2Zt91fNe+izG4vqD/l7/AOA//CVgdm/nX+rP3LRU34S/gmN2KPyHyV3G+fJlN++yz2zXzr/Vu+5Xp9yF1vbZr4fTNQiD0zUK2I7hWD9t/Ikmj3dpTQ9L3J1/pHdpTX6buWrwjCu6R2hCEwSIjnSoQAcUiVCACyExV2szMSBm1sepRXvmLB55AY4ixseOhKyzxGVtWN9LBdSKlmsWKLKFlcJy7M/0WcaniuqQvD8rg+xYCcxvr0ojXblawSwaUXJS2JZGhFuZRdk6mClxSR9RMyJpiIBe4AXuOlSnc6hbL0NLX4k+KqiEjBEXAXI1uOhYsdfqU2jpfSkujWvtoafGMUw+XCKqOOtge90RDWtkBJKrtkq+jpMNkZUVUMTjKSA94BtYKVi2z+FU2FVM0VKGvZGS053aHxUDZbB6Cvw+SWqpxI9spaCSRpYdCyvqdZbXsdCHS+2lva4/tXiFHVYS2OCqhlfvQcrHgm1iqrDfyFnf71YbT4PQUGGNmpqcRv3obcOJ0setV+HfkLO/3rRhc33LzcGPH5fsVl/l5JSQu5VtUJYah8UxMdrttx6wt+JnUhFOmrs4mFhSnNqq7KwmYc90vBdSTSSm7g3XQiy451TC1K079VWGYunQp5ek7gfNKyGz/wCctB+0s/xLXlYrCWzuxqlbSuayczARudwa6+hKviPAYPybL+EnSLD/ALT/ALlY7dfms/8AWM96zW2UONRMpPlWqgnaXO3e6ZYjhe+im7UU+0MWBOdiFbSy0+dt2Rssb83MsxvLyh/5fafyB/8AhKwOzfzr/QctJS020R2Szx11KKLyVx3ZZysljcXtxtdZzZz51H2CmU+5C6vts18PpmoRD6ZqFOI7hWD9t/Ij/SO7Smv0vcnXj8Y7tTX6XuWrwjCu6R2hIlCYJBCEc6AE5kEgDUgJbpmo8xvakYiq6VJzXg0YWkq1aMH5HS9lzyh4pM7T/GC4gw6rqYt7DCXsJtcEJGUNTJUOp2xEysF3NvwXIX1KrZeg7j+k0bv/ANBzO36Q8UZ2/SHim58PqqbJvoSzObNuRqU5JhNdHG6R9O4NaLk3GgU/qVbX0EfpNHR9QUuab2cO5V+zlHNXYg+KGrkpXCMkvYNSLjRSKfi7sUbZ2eugr3uoKYVEm7ILSbaXGqXWrdZU5yXJrwdB4frQg+Ny9xPA62DDaiWTGZ5WsjJLHDRw6OKhbOYVU11BJLBiUtK0SFpYwaE2GvFTMSxDHpMNqGVGFsjidGQ94dwHTxULZ2sxaChe2goW1EZkJLi61jYdaW1DqrR7fk0x6vQlqr3/AAdbRYVVUWHtlmxOaqaZAMjxpex14qsZVmjwuKQR57vLSL9qstoazFp6Bra6gZTxbwEODr3NjpxVRN8zRfrPitWEaWIdl4M2Kpyq4eEJveXgT5ekP/xR6x+C5bjTw57hS+db+N+5XGEbKx4nhsVW6rdGX35IYDaxI6epTfwHhH/z3/2Y+K6rrx4Oc8Dh4trO/wDBnfl2T+TD1v3I+XpP5KPW/ctF+A8X8vf/AGY+KDsNFb8uf/Zj4o+4jwR9jhv5v/BTUOJPrJiwwhga25N7rP7P/nLQftLP8SusLblqpW3vYEX71n8KjmkxmlZTyiKZ0zQyQi+U30NkuvLMkyvQVCrKCd9jY/wk+iw/7T/uVlt3+ar/ANYz3rM7Y0WLUjKQ4liTawOc7IBHly8LqbtRh2OU+COkrsXbUw52/ixGG682qzFy8of+X3/gP/wlYPZv50/oO+5aGmw3HXbJ79mMNbSeSuduN0L5bG4v2LPbN/Oo/VuTIdyF1fbZr4fTNQiH0zUKcR3CsH7b+Tl/pHdpTY9L3JyTz3dpTf6bm4LV4RhXdL+ztIuZJY4WF8sjY2jUucbAKjr9rqOC7KRjqmTpGjR3pgtRcti/QsHLjWNVcjp2zvia3UNibyW/661Y0O18jLMxGG4+tiHtIU2Zd0n4NWmanzW9qbo8Ro69memqGSDnAOo7k5U+Y3tWLHft5Gr6emsVAtsIxiloqEQzF+bMTo26apsTposaqKt2bdSNIFhrzc3cpuAUtNNh2eWCJ7s5F3MBKZo6endtJVROhjMYYSGlosOHMuKuplhqj0DdPNPRjWLYtTVnk+5zndyZnXFtFLq8eoZ6OaJhkzPjc0XbbUhcY5TU8Rpd1DGzNLZ2VoFwp1bR0jcPqHMpoQRE4ghguDZXtVzT1RRullhozJ0/F3Yo+zuJwYXiD56gPLHRloyC5vcfBSKfi7sS7HGMYtJvC225Ns3DiEuF+nTtyzSrZ6114RZ4ntXh1XhlRTxtmzyRlrbtAF/FQtnNoKPCqF8FQ2QudIXDI24tYfBaHGnUxwWrymLNujaxF1W7GmAYVLvDGDvT51r8AmvP1lqtiken9vL0u115/wDhB2j2go8Vw9sFO2UPEgdy220sevrVPL8zxfrPitPtgYDhLN2Y82+Hm24WKzE3zPD+s+Kfhr/cO78ESy9GllVvUaXZ+nxWTBYHUtdDFEc2VjocxHKN9b9KsfJcc/7nB/d/3qt2fONDBoPIxRGHlZd6X5vON7204qxzbR/Qw3xetb3M9S+d7bi+S45zYnB/d/3o8lxu3znB/d/3pL7RfRw31noLtorHk4b4vQU1/BjsMH+9zAnWxue9Umz/AOctB+0t96u8Mv5ZNmtexvbtWewqJ8+NUsUMxhkfMGtkAuWG/FMq7IXif3MvhGx/hJ9Fh/2n/crLbv8ANZ/6xnvWZ2yw2uw9lIavFJK7O52UPbbLw61M2owfE6PBHTVONzVUQe0bp7LD3pAovaH/AJf/APgP/wAJWD2b+df6ty0VNg2Jv2S8qbjczYPJXP8AJ8umWxJbe/cs5s386f1bvuV4dyF1vbZsIPTNQiH0zUK2I7hWD9t/JzJ6R3aU3+l/opx/pHdpTf6buWrwjAu6R5/ipnkxGdlTUyTbuRzW5jYAA9HMooAGgGisp4G1O0j4HkhstXkJHEAustNtPsTh+CYJJXU9RO+RjmgB5FtTboWhzjBpPyaIxlKN0aPZKtwobL07Y54I93H+Pa5wBDucntK8wxZ9M/Fqt9GLU7pnGP7N+bqWx2c2HwzFsCp66olqWySg3DHC2hI6FUbNbOUeM45W0VRJK2OAOLSwi+jra3CRTcISlK42WaSSsZgNyPzxucxw4OabFbvDzK7B6V08zpZHNDi53HVU22OA0uz+IwU9K+VzZIs5MhBN7kcwHQrqh+ZqM/8A8m+5Ix7UsLKSGYRNYmCfJocIwiGtoRM+aZhzEWY6wTVNhcUuNT0hllDY2khwdyjw4+Kdwj5V8hHkm53eY+fxumqb5R+Wp93uvKcvLvwtp+5cBKOWHpZ3G5Zp+o6xXCoqPyfJNK/eSZTnde3YpVXgUENHNK2ecljC4AuFtB2KLivynen8qMXpORk6etSqr5b8jl3pg3eQ5rcbW1V0oZpellbzyx9SKCnGruxM7N4bT4niD4akOLGxlwym2tx8U/Bxd2KNs/BXT1z20FSKeTdklxF7i46lEfbp3V9WOi7VK1nbRal/iey+GUuGVE8TJM8cZc2776qDs3gVDidA+apa8vbIWjK62lh8VJxGgx9mHVD6jFGSRNjJewMHKFuHBQ9nqTF56J7qCvZTxiQgtLb3Nh1K7UeqvR4CMpdCT6nla6jm0mA0OG4cyema8PMgbynX0sfgqaUf8Hi/WfFW20FHjEGHtfX17KiLeABobbWx6u1VEvzRF+s+K0YW33DsraC6jbpU7yv6jS7P1eJxYLAynwxs0QzZZDUBt+UeaysfL8Y/7M3+9N+CrsAxGpp8Fgijw2eZrc1pGEWPKPWrE4tV8fkeq8W/FbWtTLUi879K/wC/sPLsY/7M3+9N+CDXYxb5mb/em/BAxast8z1Xi34pDi1Zb5nqvFvxUW/BRRd+1GOwzWrmvoSD3aqk2f8AzloP2lvvV5hpvWTEi1wdO9Z7CoDVY1SwCV8Rkma0SMOrbniEyp2oXif3MvhGw/hJ9Fh9/pP+5WW3R/8ASr7/AFjPesztlg8uFspDLiVTWbxzgBMb5bW4KbtTgE2H4E6ofi9XVNDmjdyuu3XnSBZe0P8Ay+1/7e//AAlYHZv510+rP3LRU2z88myflwxisa3yR0m4DuRYNOnYs7s386/0HK9PuQut7bNhB6VqEQelahWxHcKwftv5Ek9I7tKa/S9ycf6R3aU3+l/orV4RgXdIw1VOaTaGSfLm3VUX5eF7OvZXeP7dOxzCZKE0Ahzuac4kvaxv0KpljbNtWI5GhzH1Ya4HgQXC62u2mz+E4fs1NUUlBFDK17AHtGouQmVHBSjdamqmpOLsyjwTb52DYRDh4w4SiIHlmW17knhbrVbgW0xwXFqqvFKJvKA4ZM9st3X42VOyPOQGtLieAAuStNsHhdHiOMVMNbTMmYyG4a8cDcJEa1GTkkvk3VsHVpQjJyWpW7TbQu2jrYqk0wpzHHkyh+a+pPQtFQ/M1H+rb7lX/wAIGG0eGYrTRUNOyBj4czg0cTmKsKHTBqP9U33JeNcfs3l2E4W/3cL8l7heOwYfRiCSN7nBxNwQm4MYhhxaetdG4slbYAEX5vgsxXZjUaX4DgnpmltExpFiDrfmWGOFk4Unn3/G2g+WNiqlZZO2/nfU0eJY1BXbnIxzd2/MbkaqTUbSU09LLC2KQGRhaCSOcWWHsfpDxTlPffsub8oc61z+nOKlLP44MUPqqlKMen55LqDi7sUTAa9+HVrpmU5nJYW5QbW1GqlwcXdig4T+Uu+yPeFw5ycKEJL8nootKdZtX0ReV+0lRU0FRA7DZGCSMtLi7hpx4KPs7idXRUMkcGGy1TTISXsOg0GnBLWttRyED+I73FO7L4xQ4fh8kVVUCN5lLgMpOlh0BVo1pVal5SsRTcZUJZYeVpqNbRYpWVmHNinwyWmbvAQ99+NjpwVRL8zxfrPir3ajGKDEMNZFTTiR4lDiMpGlj0jrVFL8zxfrPiujhf3D1voRUVqVP029Re4JtJQYfhENLPvN4wuvlbcauJ+9WH4YYWRxm9T96wnBWMVBTuooJSw55Kaokccx1Lb5V0VTT3E4qFOl6mr3NT+F2Fj671P3oO1+FkG2+9T96ymFUNPUUlI+Vpc6SqdG45jq0Mv71Xs8wKZUkhWGVKvKyTRZYYQ6qmcOBBPtVJs/+ctB+0t96ucI1qH/AGfvWVzOZLnY4tcDcEGxBVKuyF4lWxMvhG8/hJ9Fh32n/crLbv8ANZ/6xnvXnMDK3Fq6CjFQXOkJymZxIFhf7lZzYBjL4qlstfHI2n85rnvIPJDtPFIFG2ph/wC3ht/25/D7BWC2a+df6tyrY62qdTtZ5RKGFtsgebW6LKx2a+df6tyvT7kLre2zYw+mahEHpWoVsR3IVg/bfyI/0ju1Nfpu5WgwWWUCUVIAfygMnC6YGEyfKHk3lAvu8+bL12TerGyFfbTu3yeb4jLJBjk80ZyvjnLmm17EG4UnENqcbxakdSVlXvYXEEt3TBexvxAW3m2Fop5nzSODnvN3Gx1Pilg2HpKeXeROa1wFr2J+9MeIpvW2qGRozWlzzqmlnpZo54S5kjNWutwT9FjOJ4VWzVlJMY5prh7yxrs1zfnHSvR/wWb9ePVPxTVRsbBVMDJpmuaDcCxGvisdHLTm5PW50sVXdemoJWaPOMUxivxmZs1fPvZGNytORrbDjzALXUPzNR/q2+5WP+z/AA/pb/8Ab4qdHszuoWQsqAGRjK0ZeA8UzFTjVounDQx0ISp1o1JeDKVcj4qoPY4tc2xB6wnqmV01K2SQ5nONyelaN+yjJHZnTNJ+yfig7KtLAwzDKOHJPxVYyio0uYiZUpudZ+J7f5McCOg+Kcp7b9mmuYLV/glH9a31T8Uo2TY0hwmaCP5p+K2TxUJRaXkw08DVjNSfhlbBa7uxQcJ/KXfZHvC0zdnXtNxUt9RcQ7MCBxdHO0Eix5N/vXn54aUqUYX2uel68b1H/K3+iHWvIoZWg6OYb+BWZW1fs+97HNNS0hwsfxaj/gjF9a3wPxWeOBmvKHYPFwoxakjJKbN80RfrPitD+CMV/TN9U/FdnZYGEQmcFjTcDKdPat2EoujNylwTisZCtkyrZ3MalZX1DQyLendsa9gaAPNd5w4c61v4IRfXN9U/Fc/gZT8d4PA/FdSFaCvmMWNqddLJ4MlBXz08ETIJCwRvMg0Bs4i1+HQhg5AWs/AunA0kbbsPxXY2QiAsJWgdh+KtOvBqyF4NujNykUGEaTvP81ZV3nntXpsOy4gcXR1DWki3mn4qKdhKIknMNftfFZ5zUkiazz1nNbOxiMDMIx2lM7wyPlXcXZQOSedad78L3eJ2qorkcj/ePO/Fjr11U1+wFA8AOsbdOb4rj/Z1hnQ3/wC3xSxZ55D6FnYtFgVLu8QZNE7eQvYRmtYg6XBC0o2BoQLAiw+18UQ7MwUVWIqOS8jhy7Xs0dJ1VotJ3Kzi5RaO4PTNQrWXDIaeEyte8ubbiRbo6EKa0lKV0Lw1OVODUiwg/J4/sD3KJ/18/s/+ZS6f8nj+wPcog+fz+z/5ktDyejmQhBIcyEJqeoipw0yOtndlboTc2v8AcgB1CjNxKidTmo8qibCHuYZHuytzAkEXPWEvl1IWtcKqHK4gNO8FiTa3P1jxQBIQo3yjRCFkxq4WxyNLmOdIAHAcSOlBxCja8R+UxF7pN2GBwJzdFuN9eCAJKFDjxXD5HPa2tguxxaQXgag5efr07U4+vo45DG+sga8PDMrpADmPAW6UAPpVGfiNDG4tfW07SLXBlaLX7+1dirpi1zhURFrSWuIeLAjiCgB5CixYnQzuyxVkD3ZgywkFy7mHfzJzyumzvj8ojzxjM5ucXAHE9nWgB5CjfKVDZp8tp7OAcDvW6i9r8enRIMToSbeWQai4O8Fjx5+4+CAJRQojsVw9jWONdAM9stpAb3Nh7V26voxEyY1UIjeCWuzizrcbdNkASEKNHiNFK0GOrgdducWkF8vT7D4LoV1I5ocKmKzswbyxrlNjbsOiAH0KEMYw0w77y6n3ZvZ28GtuNlMBuAQbgoAVHUhCACybigjgaRG22YkuJ1JKcQgCPXfkknd7whFb+Rv7veEKGSOQfk8f2B7lE/6+f2b/ADKXB+Tx/ZHuUQa4+f2f71JUnoCLIQSGq5kYJYnxkkBwLSWmx16CukIAgfI1CKUUrIskAeXiNhsBcFpHZYlR5cJw2mMTpZjGIyHMzvHEWBN+PMLnj4q3UTEMNp8ShdFUNcQ5pYbOIuDa40OvAIArpKHApI4w+WE5WhocXNNw3TgRY9enMOgLplFhOGVjbTubK52dwLxrZtszvZrzki9ypAwLCopzUClaJTmBkLjc3BB1vz3Pio2JwYIapkdZEXvrOT6QgHVjem3MzwQB3TQYTLK2eKfPuZHvs52gcCWucb8defquE3LR4OZXzmqj30jSczngjzw69uexA6+ZKxuz8crnsexz5IjG929cbMNzbU6XsbLuejwWGt3tQ28tRC78bJK43YAGkAk6Czr+JQA0/DMFpiyCaQEMBeGvfcDkhrie0EXv0rubDMFNN8mzuaGueCWlwaS5wyjha5se29jxXU/yHVZZp5G8u5vvXNsQ0A8DobWHeu3jBZ6tk7pI3TBzQ07w6EkEaXtxYO9vSgDhtPg7KxsjZ2sli5BbmsNHl1rHmDr+HQm3w4RDFVOZUi8zXh4a4Od+Mdc9ZuXaX6dF3iUGCxStFbCXPzCYcp2rg/Tn5nPvbrPQuHRbOPke9zoC8AMd+NNwLiwtf+aPBAHBoMCdK6d1aHvk1zOlaePR0Alt9OcEi2q7kwvB2U7WPnJZO0kNEgG8bobADm0vYdaffDg0TWzPe3WS4dvnEue13bqQdO+3PZdxxYcRFUCN0d6eMtzOcOQDdoIvqQSevVAEQYfg1Q+WubMXWY7MA4clrhroRz8e/Tikno8FqqWCJ8zTEWOa0Nc0Ah3E2tz9XSuoBglPBUZahsjZHx5wHknkgBjek2DOc66p2kpsD3jG0m6zloyZXnzRa1teHIuB1E9KAGjh2EPY6aKZ8m5c6R26dmN3Ah+gGubXw0spU2CUNdHTOnje7c3cwOJaeUQ4hw59QLgrvC8JhwuN7InuIc8usSbC/wDq/ebWU/mQBVnZ2gM0coEjXRBuQB2jSBYEDs0PTp0K0QiyADikSoQAiVCEAR678jf3e8IRXfkj+73hChkjkH5PH9ge5RP+vn9n/wAylwfk0f2B7lEHz+f2f/MpRVk9CEIJE1QlRZAAhCRACPa2RuV7Q4dBFwo8uGUc0jJHwNzM4ZTl5wbEDjq0cehSUqAIQwegEe7EJA43zuvwtxvfgbdiWTCaKbIHxOOSPdN/GOGVvQLH/wDVMXMkjImZ3uytGl0ARn4XRPYGOh5IAAs4i1gBzHoaFxFguHw3yU9rkG2Z1gQSRz6aknvKlCogJA3zLuNgMw1XLqqnaLmeOxFwcw1QA1LhdHUMhbURb8wDkOe4l3Ai9+mxOqjjZ/DhKXiJ2rcts501BvfjzDn95vMdWUrYzIZ48rQXE5uYIZW00kj42TsL2EhwvwsbH2oA4kwyjlbG18AIicSyxItc35ua4Btw0HQun0NO/Lma7kMDG5XuboOHArptXTujbIJ2FrhcEHiOlOMkZICWODgDa4N0AQvkXDhHuxT2b1PcL8eOv84+Kdgw2kpnNdDFlLCCCXOcdAQNSb8HFSkIAEiVJ3IAVCEIAEIRqgBEqEIAj135G/u94Qit/I393vCFDAdgH+7x/YHuUYQyfLBmyHd7jLm678FAE0oAAleAOADil3831r/WKm4F0hUu/m+tf6xRv5vrn+sUAXSFS7+b61/rFHlE31z/AFigC6QqXyib65/rFG/m+tf6xQBdIVLv5vrX+sUb+b61/rFAF0uJImTNyPFxcHvGoVRv5vrX+sUb+b65/rFAEyTB6OR+bI5pzF1w48TqT7/FKcJpC+JwZlEQc0NB0II4KFv5vrn+sUb+b61/rFAEz5HoCzJuNN3u+J8297Lp2F0TpN4YeVmLr3PEm5UHfzfWv9Yo3831r/WKAJjMIoWABsFrNto48Lg+8BSaenipYt3C3K297XVVv5vrX+sUb+b61/rFAF0hUu/m+tf6xRv5vrX+sUAXSO9Uu/m+tf6xRv5vrX+sUAXSFS7+b65/rFG/m+uf6xUAXSFS7+b61/rFG/m+uf6xQBdIVLv5vrn+sUb+b61/rFSBZVv5HJ3e8IVY6aVzcrpHkHmLihQSf//Z"/>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24364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Open Data</a:t>
            </a:r>
            <a:endParaRPr lang="en-US" dirty="0"/>
          </a:p>
        </p:txBody>
      </p:sp>
      <p:sp>
        <p:nvSpPr>
          <p:cNvPr id="3" name="Content Placeholder 2"/>
          <p:cNvSpPr>
            <a:spLocks noGrp="1"/>
          </p:cNvSpPr>
          <p:nvPr>
            <p:ph idx="1"/>
          </p:nvPr>
        </p:nvSpPr>
        <p:spPr/>
        <p:txBody>
          <a:bodyPr/>
          <a:lstStyle/>
          <a:p>
            <a:r>
              <a:rPr lang="en-US" dirty="0"/>
              <a:t>Effective public policy</a:t>
            </a:r>
          </a:p>
          <a:p>
            <a:r>
              <a:rPr lang="en-US" dirty="0"/>
              <a:t>Effective planning/programs outside of government </a:t>
            </a:r>
          </a:p>
          <a:p>
            <a:r>
              <a:rPr lang="en-US" dirty="0"/>
              <a:t>Efficient delivery of government services</a:t>
            </a:r>
          </a:p>
          <a:p>
            <a:r>
              <a:rPr lang="en-US" dirty="0"/>
              <a:t>Transparency and accountability</a:t>
            </a:r>
          </a:p>
          <a:p>
            <a:r>
              <a:rPr lang="en-US" dirty="0"/>
              <a:t>Informed public engagement</a:t>
            </a:r>
          </a:p>
          <a:p>
            <a:r>
              <a:rPr lang="en-US" dirty="0"/>
              <a:t>Business </a:t>
            </a:r>
            <a:r>
              <a:rPr lang="en-US" dirty="0" smtClean="0"/>
              <a:t>development</a:t>
            </a:r>
            <a:endParaRPr lang="en-US" dirty="0"/>
          </a:p>
        </p:txBody>
      </p:sp>
    </p:spTree>
    <p:extLst>
      <p:ext uri="{BB962C8B-B14F-4D97-AF65-F5344CB8AC3E}">
        <p14:creationId xmlns:p14="http://schemas.microsoft.com/office/powerpoint/2010/main" val="883855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Data Systems (IDS)</a:t>
            </a:r>
            <a:endParaRPr lang="en-US" dirty="0"/>
          </a:p>
        </p:txBody>
      </p:sp>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386223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3004</TotalTime>
  <Words>2281</Words>
  <Application>Microsoft Office PowerPoint</Application>
  <PresentationFormat>On-screen Show (4:3)</PresentationFormat>
  <Paragraphs>256</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 Unicode MS</vt:lpstr>
      <vt:lpstr>MS Gothic</vt:lpstr>
      <vt:lpstr>Arial</vt:lpstr>
      <vt:lpstr>Calibri</vt:lpstr>
      <vt:lpstr>Century Gothic</vt:lpstr>
      <vt:lpstr>Times New Roman</vt:lpstr>
      <vt:lpstr>NNIP PPT Theme</vt:lpstr>
      <vt:lpstr>Strengthening Capacity For Data-Driven Decisionmaking</vt:lpstr>
      <vt:lpstr>New Books On  Data And Community Action</vt:lpstr>
      <vt:lpstr>Community Information Infrastructure</vt:lpstr>
      <vt:lpstr>Community Information Infrastructure</vt:lpstr>
      <vt:lpstr>Open Data</vt:lpstr>
      <vt:lpstr>What is Open Data?</vt:lpstr>
      <vt:lpstr>Open Data Grows Up</vt:lpstr>
      <vt:lpstr>Benefits of Open Data</vt:lpstr>
      <vt:lpstr>Integrated Data Systems (IDS)</vt:lpstr>
      <vt:lpstr>Integrated Data Systems </vt:lpstr>
      <vt:lpstr>IDS Catalog and Resources</vt:lpstr>
      <vt:lpstr>Moving  from information to action</vt:lpstr>
      <vt:lpstr>Community Information Infrastructure</vt:lpstr>
      <vt:lpstr>National Neighborhood  Indicators Partnership</vt:lpstr>
      <vt:lpstr>Translators, navigators, connectors</vt:lpstr>
      <vt:lpstr>NNIP Cross-site Project: Connecting People to Place </vt:lpstr>
      <vt:lpstr>NNIP Cross-site Project Connecting People to Place </vt:lpstr>
      <vt:lpstr>PowerPoint Presentation</vt:lpstr>
      <vt:lpstr>PowerPoint Presentation</vt:lpstr>
      <vt:lpstr>Data Sharing between Human Services and Neighborhood Data in Pittsburgh</vt:lpstr>
      <vt:lpstr>PowerPoint Presentation</vt:lpstr>
      <vt:lpstr>The Next Stage:  Pittsburgh Data Ecosystem</vt:lpstr>
      <vt:lpstr>Cleveland: Long term outcomes for youth transitioning  out  of foster care </vt:lpstr>
      <vt:lpstr>PowerPoint Presentation</vt:lpstr>
      <vt:lpstr>Camden: Understanding and Improving Health Care  </vt:lpstr>
      <vt:lpstr>PowerPoint Presentation</vt:lpstr>
      <vt:lpstr>Community Information Infrastructure</vt:lpstr>
      <vt:lpstr>www.neighborhoodindicators.org</vt:lpstr>
      <vt:lpstr>PowerPoint Presentation</vt:lpstr>
      <vt:lpstr>Follow us on Twitter @NNIPHQ</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Kathy Pettit</cp:lastModifiedBy>
  <cp:revision>370</cp:revision>
  <cp:lastPrinted>2014-12-09T00:04:24Z</cp:lastPrinted>
  <dcterms:created xsi:type="dcterms:W3CDTF">2010-04-12T23:12:02Z</dcterms:created>
  <dcterms:modified xsi:type="dcterms:W3CDTF">2014-12-09T21:01:29Z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